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 id="2147483672" r:id="rId3"/>
  </p:sldMasterIdLst>
  <p:notesMasterIdLst>
    <p:notesMasterId r:id="rId84"/>
  </p:notesMasterIdLst>
  <p:sldIdLst>
    <p:sldId id="256" r:id="rId4"/>
    <p:sldId id="257" r:id="rId5"/>
    <p:sldId id="338" r:id="rId6"/>
    <p:sldId id="258" r:id="rId7"/>
    <p:sldId id="260" r:id="rId8"/>
    <p:sldId id="261" r:id="rId9"/>
    <p:sldId id="292" r:id="rId10"/>
    <p:sldId id="289" r:id="rId11"/>
    <p:sldId id="339" r:id="rId12"/>
    <p:sldId id="290" r:id="rId13"/>
    <p:sldId id="291" r:id="rId14"/>
    <p:sldId id="259" r:id="rId15"/>
    <p:sldId id="264" r:id="rId16"/>
    <p:sldId id="262" r:id="rId17"/>
    <p:sldId id="263" r:id="rId18"/>
    <p:sldId id="265" r:id="rId19"/>
    <p:sldId id="293" r:id="rId20"/>
    <p:sldId id="294" r:id="rId21"/>
    <p:sldId id="295" r:id="rId22"/>
    <p:sldId id="296" r:id="rId23"/>
    <p:sldId id="297" r:id="rId24"/>
    <p:sldId id="298" r:id="rId25"/>
    <p:sldId id="299" r:id="rId26"/>
    <p:sldId id="269" r:id="rId27"/>
    <p:sldId id="301" r:id="rId28"/>
    <p:sldId id="302" r:id="rId29"/>
    <p:sldId id="304" r:id="rId30"/>
    <p:sldId id="303" r:id="rId31"/>
    <p:sldId id="305" r:id="rId32"/>
    <p:sldId id="267" r:id="rId33"/>
    <p:sldId id="300" r:id="rId34"/>
    <p:sldId id="306" r:id="rId35"/>
    <p:sldId id="307" r:id="rId36"/>
    <p:sldId id="266" r:id="rId37"/>
    <p:sldId id="308" r:id="rId38"/>
    <p:sldId id="285" r:id="rId39"/>
    <p:sldId id="309" r:id="rId40"/>
    <p:sldId id="310" r:id="rId41"/>
    <p:sldId id="313" r:id="rId42"/>
    <p:sldId id="311" r:id="rId43"/>
    <p:sldId id="312" r:id="rId44"/>
    <p:sldId id="268" r:id="rId45"/>
    <p:sldId id="314" r:id="rId46"/>
    <p:sldId id="315" r:id="rId47"/>
    <p:sldId id="316" r:id="rId48"/>
    <p:sldId id="317" r:id="rId49"/>
    <p:sldId id="270" r:id="rId50"/>
    <p:sldId id="318" r:id="rId51"/>
    <p:sldId id="272" r:id="rId52"/>
    <p:sldId id="319" r:id="rId53"/>
    <p:sldId id="320" r:id="rId54"/>
    <p:sldId id="321" r:id="rId55"/>
    <p:sldId id="273" r:id="rId56"/>
    <p:sldId id="322" r:id="rId57"/>
    <p:sldId id="323" r:id="rId58"/>
    <p:sldId id="324" r:id="rId59"/>
    <p:sldId id="271" r:id="rId60"/>
    <p:sldId id="276" r:id="rId61"/>
    <p:sldId id="274" r:id="rId62"/>
    <p:sldId id="275" r:id="rId63"/>
    <p:sldId id="325" r:id="rId64"/>
    <p:sldId id="277" r:id="rId65"/>
    <p:sldId id="278" r:id="rId66"/>
    <p:sldId id="326" r:id="rId67"/>
    <p:sldId id="327" r:id="rId68"/>
    <p:sldId id="279" r:id="rId69"/>
    <p:sldId id="328" r:id="rId70"/>
    <p:sldId id="329" r:id="rId71"/>
    <p:sldId id="330" r:id="rId72"/>
    <p:sldId id="280" r:id="rId73"/>
    <p:sldId id="282" r:id="rId74"/>
    <p:sldId id="331" r:id="rId75"/>
    <p:sldId id="332" r:id="rId76"/>
    <p:sldId id="283" r:id="rId77"/>
    <p:sldId id="333" r:id="rId78"/>
    <p:sldId id="337" r:id="rId79"/>
    <p:sldId id="284" r:id="rId80"/>
    <p:sldId id="287" r:id="rId81"/>
    <p:sldId id="286" r:id="rId82"/>
    <p:sldId id="336" r:id="rId8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id="{1134EC37-E262-EE45-BA1D-49CCD2A7D8C1}">
          <p14:sldIdLst>
            <p14:sldId id="256"/>
            <p14:sldId id="257"/>
            <p14:sldId id="338"/>
            <p14:sldId id="258"/>
          </p14:sldIdLst>
        </p14:section>
        <p14:section name="Introduction to Jupyter" id="{CDBFC1D2-B380-7D42-B57B-E03B61D3F7CE}">
          <p14:sldIdLst>
            <p14:sldId id="260"/>
            <p14:sldId id="261"/>
            <p14:sldId id="292"/>
          </p14:sldIdLst>
        </p14:section>
        <p14:section name="What's going on" id="{DFB15874-A295-8448-A258-893E6ACF3F8E}">
          <p14:sldIdLst>
            <p14:sldId id="289"/>
            <p14:sldId id="339"/>
            <p14:sldId id="290"/>
            <p14:sldId id="291"/>
          </p14:sldIdLst>
        </p14:section>
        <p14:section name="Real World Scenario" id="{BCEC9E86-32F4-CC4B-A61B-6B3684D36F44}">
          <p14:sldIdLst>
            <p14:sldId id="259"/>
          </p14:sldIdLst>
        </p14:section>
        <p14:section name="1. Get Procedure Costs" id="{5820125D-7A50-3243-9C82-5381149B3E5A}">
          <p14:sldIdLst>
            <p14:sldId id="264"/>
            <p14:sldId id="262"/>
            <p14:sldId id="263"/>
            <p14:sldId id="265"/>
            <p14:sldId id="293"/>
            <p14:sldId id="294"/>
            <p14:sldId id="295"/>
            <p14:sldId id="296"/>
            <p14:sldId id="297"/>
            <p14:sldId id="298"/>
            <p14:sldId id="299"/>
            <p14:sldId id="269"/>
            <p14:sldId id="301"/>
            <p14:sldId id="302"/>
            <p14:sldId id="304"/>
            <p14:sldId id="303"/>
            <p14:sldId id="305"/>
            <p14:sldId id="267"/>
            <p14:sldId id="300"/>
            <p14:sldId id="306"/>
            <p14:sldId id="307"/>
            <p14:sldId id="266"/>
            <p14:sldId id="308"/>
            <p14:sldId id="285"/>
            <p14:sldId id="309"/>
            <p14:sldId id="310"/>
            <p14:sldId id="313"/>
            <p14:sldId id="311"/>
            <p14:sldId id="312"/>
            <p14:sldId id="268"/>
            <p14:sldId id="314"/>
            <p14:sldId id="315"/>
            <p14:sldId id="316"/>
            <p14:sldId id="317"/>
            <p14:sldId id="270"/>
            <p14:sldId id="318"/>
          </p14:sldIdLst>
        </p14:section>
        <p14:section name="2. Get Facility Information" id="{ABFC40F9-30A5-224F-9211-473642426C18}">
          <p14:sldIdLst>
            <p14:sldId id="272"/>
            <p14:sldId id="319"/>
            <p14:sldId id="320"/>
            <p14:sldId id="321"/>
            <p14:sldId id="273"/>
            <p14:sldId id="322"/>
            <p14:sldId id="323"/>
            <p14:sldId id="324"/>
            <p14:sldId id="271"/>
            <p14:sldId id="276"/>
            <p14:sldId id="274"/>
          </p14:sldIdLst>
        </p14:section>
        <p14:section name="3. Get additional external data" id="{30426E33-7E0A-E347-9F40-5990D994FDAA}">
          <p14:sldIdLst>
            <p14:sldId id="275"/>
            <p14:sldId id="325"/>
            <p14:sldId id="277"/>
            <p14:sldId id="278"/>
            <p14:sldId id="326"/>
            <p14:sldId id="327"/>
            <p14:sldId id="279"/>
            <p14:sldId id="328"/>
            <p14:sldId id="329"/>
            <p14:sldId id="330"/>
          </p14:sldIdLst>
        </p14:section>
        <p14:section name="4. Review Correlations in Data" id="{D8CB13CF-FC43-5642-AD67-C2A807A51E5A}">
          <p14:sldIdLst>
            <p14:sldId id="280"/>
            <p14:sldId id="282"/>
            <p14:sldId id="331"/>
            <p14:sldId id="332"/>
            <p14:sldId id="283"/>
            <p14:sldId id="333"/>
            <p14:sldId id="337"/>
            <p14:sldId id="284"/>
          </p14:sldIdLst>
        </p14:section>
        <p14:section name="Review of Topics" id="{37D09378-C119-2B48-82D5-B9FFCAB06438}">
          <p14:sldIdLst>
            <p14:sldId id="287"/>
          </p14:sldIdLst>
        </p14:section>
        <p14:section name="Closing" id="{2939E5F1-60B1-5A44-993A-8338D3407B2B}">
          <p14:sldIdLst>
            <p14:sldId id="286"/>
            <p14:sldId id="33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5858"/>
    <a:srgbClr val="969696"/>
    <a:srgbClr val="E7CA4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32"/>
    <p:restoredTop sz="86402"/>
  </p:normalViewPr>
  <p:slideViewPr>
    <p:cSldViewPr snapToGrid="0" snapToObjects="1">
      <p:cViewPr>
        <p:scale>
          <a:sx n="143" d="100"/>
          <a:sy n="143" d="100"/>
        </p:scale>
        <p:origin x="232" y="168"/>
      </p:cViewPr>
      <p:guideLst/>
    </p:cSldViewPr>
  </p:slideViewPr>
  <p:outlineViewPr>
    <p:cViewPr>
      <p:scale>
        <a:sx n="33" d="100"/>
        <a:sy n="33" d="100"/>
      </p:scale>
      <p:origin x="0" y="-223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70" Type="http://schemas.openxmlformats.org/officeDocument/2006/relationships/slide" Target="slides/slide67.xml"/><Relationship Id="rId71" Type="http://schemas.openxmlformats.org/officeDocument/2006/relationships/slide" Target="slides/slide68.xml"/><Relationship Id="rId72" Type="http://schemas.openxmlformats.org/officeDocument/2006/relationships/slide" Target="slides/slide69.xml"/><Relationship Id="rId73" Type="http://schemas.openxmlformats.org/officeDocument/2006/relationships/slide" Target="slides/slide70.xml"/><Relationship Id="rId74" Type="http://schemas.openxmlformats.org/officeDocument/2006/relationships/slide" Target="slides/slide71.xml"/><Relationship Id="rId75" Type="http://schemas.openxmlformats.org/officeDocument/2006/relationships/slide" Target="slides/slide72.xml"/><Relationship Id="rId76" Type="http://schemas.openxmlformats.org/officeDocument/2006/relationships/slide" Target="slides/slide73.xml"/><Relationship Id="rId77" Type="http://schemas.openxmlformats.org/officeDocument/2006/relationships/slide" Target="slides/slide74.xml"/><Relationship Id="rId78" Type="http://schemas.openxmlformats.org/officeDocument/2006/relationships/slide" Target="slides/slide75.xml"/><Relationship Id="rId79" Type="http://schemas.openxmlformats.org/officeDocument/2006/relationships/slide" Target="slides/slide7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Relationship Id="rId69" Type="http://schemas.openxmlformats.org/officeDocument/2006/relationships/slide" Target="slides/slide66.xml"/><Relationship Id="rId80" Type="http://schemas.openxmlformats.org/officeDocument/2006/relationships/slide" Target="slides/slide77.xml"/><Relationship Id="rId81" Type="http://schemas.openxmlformats.org/officeDocument/2006/relationships/slide" Target="slides/slide78.xml"/><Relationship Id="rId82" Type="http://schemas.openxmlformats.org/officeDocument/2006/relationships/slide" Target="slides/slide79.xml"/><Relationship Id="rId83" Type="http://schemas.openxmlformats.org/officeDocument/2006/relationships/slide" Target="slides/slide80.xml"/><Relationship Id="rId84" Type="http://schemas.openxmlformats.org/officeDocument/2006/relationships/notesMaster" Target="notesMasters/notesMaster1.xml"/><Relationship Id="rId85" Type="http://schemas.openxmlformats.org/officeDocument/2006/relationships/presProps" Target="presProps.xml"/><Relationship Id="rId86" Type="http://schemas.openxmlformats.org/officeDocument/2006/relationships/viewProps" Target="viewProps.xml"/><Relationship Id="rId87" Type="http://schemas.openxmlformats.org/officeDocument/2006/relationships/theme" Target="theme/theme1.xml"/><Relationship Id="rId88" Type="http://schemas.openxmlformats.org/officeDocument/2006/relationships/tableStyles" Target="tableStyles.xml"/></Relationships>
</file>

<file path=ppt/media/hdphoto1.wdp>
</file>

<file path=ppt/media/image1.png>
</file>

<file path=ppt/media/image10.tiff>
</file>

<file path=ppt/media/image11.png>
</file>

<file path=ppt/media/image12.tiff>
</file>

<file path=ppt/media/image13.png>
</file>

<file path=ppt/media/image14.png>
</file>

<file path=ppt/media/image15.png>
</file>

<file path=ppt/media/image16.png>
</file>

<file path=ppt/media/image17.png>
</file>

<file path=ppt/media/image18.png>
</file>

<file path=ppt/media/image19.tiff>
</file>

<file path=ppt/media/image2.tiff>
</file>

<file path=ppt/media/image20.tiff>
</file>

<file path=ppt/media/image21.png>
</file>

<file path=ppt/media/image22.tiff>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tiff>
</file>

<file path=ppt/media/image31.tiff>
</file>

<file path=ppt/media/image32.tiff>
</file>

<file path=ppt/media/image33.tiff>
</file>

<file path=ppt/media/image34.png>
</file>

<file path=ppt/media/image35.png>
</file>

<file path=ppt/media/image36.tiff>
</file>

<file path=ppt/media/image37.tiff>
</file>

<file path=ppt/media/image38.png>
</file>

<file path=ppt/media/image39.tiff>
</file>

<file path=ppt/media/image4.png>
</file>

<file path=ppt/media/image40.tiff>
</file>

<file path=ppt/media/image41.tiff>
</file>

<file path=ppt/media/image42.png>
</file>

<file path=ppt/media/image43.png>
</file>

<file path=ppt/media/image44.tiff>
</file>

<file path=ppt/media/image45.tiff>
</file>

<file path=ppt/media/image46.tiff>
</file>

<file path=ppt/media/image47.png>
</file>

<file path=ppt/media/image48.png>
</file>

<file path=ppt/media/image49.tiff>
</file>

<file path=ppt/media/image5.tiff>
</file>

<file path=ppt/media/image50.png>
</file>

<file path=ppt/media/image51.tiff>
</file>

<file path=ppt/media/image52.tiff>
</file>

<file path=ppt/media/image53.tiff>
</file>

<file path=ppt/media/image54.tiff>
</file>

<file path=ppt/media/image55.tiff>
</file>

<file path=ppt/media/image56.png>
</file>

<file path=ppt/media/image57.png>
</file>

<file path=ppt/media/image58.png>
</file>

<file path=ppt/media/image59.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2D7303-442D-CD49-8586-6ED06D7DE9B8}" type="datetimeFigureOut">
              <a:rPr lang="en-US" smtClean="0"/>
              <a:t>10/2/17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DAB4EA-DA14-CE47-B117-51B25EB5F9A4}" type="slidenum">
              <a:rPr lang="en-US" smtClean="0"/>
              <a:t>‹#›</a:t>
            </a:fld>
            <a:endParaRPr lang="en-US"/>
          </a:p>
        </p:txBody>
      </p:sp>
    </p:spTree>
    <p:extLst>
      <p:ext uri="{BB962C8B-B14F-4D97-AF65-F5344CB8AC3E}">
        <p14:creationId xmlns:p14="http://schemas.microsoft.com/office/powerpoint/2010/main" val="2035260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2B690C0-04BD-F34F-9F13-7928A4CA3EC5}"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ext uri="{BB962C8B-B14F-4D97-AF65-F5344CB8AC3E}">
        <p14:creationId xmlns:p14="http://schemas.microsoft.com/office/powerpoint/2010/main" val="841082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370EFCD-7E34-5244-9D58-A11961756A65}"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ext uri="{BB962C8B-B14F-4D97-AF65-F5344CB8AC3E}">
        <p14:creationId xmlns:p14="http://schemas.microsoft.com/office/powerpoint/2010/main" val="20941654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C08F67-8750-3346-B6C0-6BA2E3C3CEDC}"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ext uri="{BB962C8B-B14F-4D97-AF65-F5344CB8AC3E}">
        <p14:creationId xmlns:p14="http://schemas.microsoft.com/office/powerpoint/2010/main" val="15286056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2B690C0-04BD-F34F-9F13-7928A4CA3EC5}"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BCD8FEE-171D-5B4C-93B1-93A875D76B42}"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
        <p:nvSpPr>
          <p:cNvPr id="8" name="Text Placeholder 7"/>
          <p:cNvSpPr>
            <a:spLocks noGrp="1"/>
          </p:cNvSpPr>
          <p:nvPr>
            <p:ph type="body" sz="quarter" idx="13" hasCustomPrompt="1"/>
          </p:nvPr>
        </p:nvSpPr>
        <p:spPr>
          <a:xfrm>
            <a:off x="4449337" y="273131"/>
            <a:ext cx="7718913" cy="415430"/>
          </a:xfrm>
          <a:noFill/>
          <a:ln>
            <a:noFill/>
          </a:ln>
        </p:spPr>
        <p:txBody>
          <a:bodyPr anchor="ctr">
            <a:noAutofit/>
          </a:bodyPr>
          <a:lstStyle>
            <a:lvl1pPr marL="0" indent="0" algn="r">
              <a:buNone/>
              <a:defRPr sz="2400">
                <a:solidFill>
                  <a:schemeClr val="tx1"/>
                </a:solidFill>
              </a:defRPr>
            </a:lvl1pPr>
          </a:lstStyle>
          <a:p>
            <a:pPr lvl="0"/>
            <a:r>
              <a:rPr lang="en-US" dirty="0" smtClean="0"/>
              <a:t>PYTHON BASICS</a:t>
            </a:r>
            <a:endParaRPr lang="en-US" dirty="0"/>
          </a:p>
        </p:txBody>
      </p:sp>
    </p:spTree>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5219D85-E077-2C46-8AB4-26A2A37B1928}"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34537" y="1825625"/>
            <a:ext cx="5685263" cy="43513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6172200" y="1825625"/>
            <a:ext cx="57150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558CC71-62F5-254D-B023-E3578B9EDD24}" type="datetime1">
              <a:rPr lang="en-US" smtClean="0"/>
              <a:t>10/2/17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E7CEC-74A5-0048-9106-4C537A0603F6}" type="slidenum">
              <a:rPr lang="en-US" smtClean="0"/>
              <a:t>‹#›</a:t>
            </a:fld>
            <a:endParaRPr lang="en-US"/>
          </a:p>
        </p:txBody>
      </p:sp>
      <p:sp>
        <p:nvSpPr>
          <p:cNvPr id="8" name="Text Placeholder 7"/>
          <p:cNvSpPr>
            <a:spLocks noGrp="1"/>
          </p:cNvSpPr>
          <p:nvPr>
            <p:ph type="body" sz="quarter" idx="13" hasCustomPrompt="1"/>
          </p:nvPr>
        </p:nvSpPr>
        <p:spPr>
          <a:xfrm>
            <a:off x="4449337" y="273131"/>
            <a:ext cx="7718913" cy="415430"/>
          </a:xfrm>
          <a:noFill/>
          <a:ln>
            <a:noFill/>
          </a:ln>
        </p:spPr>
        <p:txBody>
          <a:bodyPr anchor="ctr">
            <a:noAutofit/>
          </a:bodyPr>
          <a:lstStyle>
            <a:lvl1pPr marL="0" indent="0" algn="r">
              <a:buNone/>
              <a:defRPr sz="2400">
                <a:solidFill>
                  <a:schemeClr val="tx1"/>
                </a:solidFill>
              </a:defRPr>
            </a:lvl1pPr>
          </a:lstStyle>
          <a:p>
            <a:pPr lvl="0"/>
            <a:r>
              <a:rPr lang="en-US" dirty="0" smtClean="0"/>
              <a:t>PYTHON BASICS</a:t>
            </a:r>
            <a:endParaRPr lang="en-US" dirty="0"/>
          </a:p>
        </p:txBody>
      </p:sp>
    </p:spTree>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A617701-9F5A-4045-B490-56BCA603A329}" type="datetime1">
              <a:rPr lang="en-US" smtClean="0"/>
              <a:t>10/2/17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47DD0B2-FF9C-534A-865F-849E3DCD14BD}" type="datetime1">
              <a:rPr lang="en-US" smtClean="0"/>
              <a:t>10/2/17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FBD953-E51E-3E43-8098-0FFF3F9C4666}" type="datetime1">
              <a:rPr lang="en-US" smtClean="0"/>
              <a:t>10/2/17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C26F873-42BC-C348-BC9A-ADD713171AE8}" type="datetime1">
              <a:rPr lang="en-US" smtClean="0"/>
              <a:t>10/2/17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BCD8FEE-171D-5B4C-93B1-93A875D76B42}"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
        <p:nvSpPr>
          <p:cNvPr id="7" name="Text Placeholder 7"/>
          <p:cNvSpPr>
            <a:spLocks noGrp="1"/>
          </p:cNvSpPr>
          <p:nvPr>
            <p:ph type="body" sz="quarter" idx="13" hasCustomPrompt="1"/>
          </p:nvPr>
        </p:nvSpPr>
        <p:spPr>
          <a:xfrm>
            <a:off x="6472052" y="273131"/>
            <a:ext cx="5696198" cy="415430"/>
          </a:xfrm>
          <a:noFill/>
          <a:ln>
            <a:noFill/>
          </a:ln>
        </p:spPr>
        <p:txBody>
          <a:bodyPr anchor="ctr">
            <a:noAutofit/>
          </a:bodyPr>
          <a:lstStyle>
            <a:lvl1pPr marL="0" indent="0" algn="r">
              <a:buNone/>
              <a:defRPr sz="2000">
                <a:solidFill>
                  <a:schemeClr val="bg1"/>
                </a:solidFill>
              </a:defRPr>
            </a:lvl1pPr>
          </a:lstStyle>
          <a:p>
            <a:pPr algn="r"/>
            <a:r>
              <a:rPr lang="en-US" dirty="0" smtClean="0">
                <a:latin typeface="+mj-lt"/>
              </a:rPr>
              <a:t>Python Quick Camp </a:t>
            </a:r>
            <a:r>
              <a:rPr lang="mr-IN" dirty="0" smtClean="0">
                <a:latin typeface="+mj-lt"/>
              </a:rPr>
              <a:t>–</a:t>
            </a:r>
            <a:r>
              <a:rPr lang="en-US" dirty="0" smtClean="0">
                <a:latin typeface="+mj-lt"/>
              </a:rPr>
              <a:t> October 2017</a:t>
            </a:r>
            <a:endParaRPr lang="en-US" dirty="0">
              <a:latin typeface="+mj-lt"/>
            </a:endParaRPr>
          </a:p>
        </p:txBody>
      </p:sp>
    </p:spTree>
    <p:extLst>
      <p:ext uri="{BB962C8B-B14F-4D97-AF65-F5344CB8AC3E}">
        <p14:creationId xmlns:p14="http://schemas.microsoft.com/office/powerpoint/2010/main" val="1328733831"/>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62F82C-2664-4949-B749-5BD1E444F73F}" type="datetime1">
              <a:rPr lang="en-US" smtClean="0"/>
              <a:t>10/2/17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370EFCD-7E34-5244-9D58-A11961756A65}"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C08F67-8750-3346-B6C0-6BA2E3C3CEDC}"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2B690C0-04BD-F34F-9F13-7928A4CA3EC5}"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BCD8FEE-171D-5B4C-93B1-93A875D76B42}"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
        <p:nvSpPr>
          <p:cNvPr id="8" name="Text Placeholder 7"/>
          <p:cNvSpPr>
            <a:spLocks noGrp="1"/>
          </p:cNvSpPr>
          <p:nvPr>
            <p:ph type="body" sz="quarter" idx="13" hasCustomPrompt="1"/>
          </p:nvPr>
        </p:nvSpPr>
        <p:spPr>
          <a:xfrm>
            <a:off x="4449337" y="273131"/>
            <a:ext cx="7718913" cy="415430"/>
          </a:xfrm>
          <a:noFill/>
          <a:ln>
            <a:noFill/>
          </a:ln>
        </p:spPr>
        <p:txBody>
          <a:bodyPr anchor="ctr">
            <a:noAutofit/>
          </a:bodyPr>
          <a:lstStyle>
            <a:lvl1pPr marL="0" indent="0" algn="r">
              <a:buNone/>
              <a:defRPr sz="2400">
                <a:solidFill>
                  <a:schemeClr val="bg1"/>
                </a:solidFill>
              </a:defRPr>
            </a:lvl1pPr>
          </a:lstStyle>
          <a:p>
            <a:pPr lvl="0"/>
            <a:r>
              <a:rPr lang="en-US" smtClean="0"/>
              <a:t>EXERCISE</a:t>
            </a:r>
            <a:endParaRPr lang="en-US" dirty="0"/>
          </a:p>
        </p:txBody>
      </p:sp>
    </p:spTree>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5219D85-E077-2C46-8AB4-26A2A37B1928}"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34537" y="1825625"/>
            <a:ext cx="5685263" cy="43513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6172200" y="1825625"/>
            <a:ext cx="57150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558CC71-62F5-254D-B023-E3578B9EDD24}" type="datetime1">
              <a:rPr lang="en-US" smtClean="0"/>
              <a:t>10/2/17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E7CEC-74A5-0048-9106-4C537A0603F6}" type="slidenum">
              <a:rPr lang="en-US" smtClean="0"/>
              <a:t>‹#›</a:t>
            </a:fld>
            <a:endParaRPr lang="en-US"/>
          </a:p>
        </p:txBody>
      </p:sp>
      <p:sp>
        <p:nvSpPr>
          <p:cNvPr id="8" name="Text Placeholder 7"/>
          <p:cNvSpPr>
            <a:spLocks noGrp="1"/>
          </p:cNvSpPr>
          <p:nvPr>
            <p:ph type="body" sz="quarter" idx="13" hasCustomPrompt="1"/>
          </p:nvPr>
        </p:nvSpPr>
        <p:spPr>
          <a:xfrm>
            <a:off x="4449337" y="273131"/>
            <a:ext cx="7718913" cy="415430"/>
          </a:xfrm>
          <a:noFill/>
          <a:ln>
            <a:noFill/>
          </a:ln>
        </p:spPr>
        <p:txBody>
          <a:bodyPr anchor="ctr">
            <a:noAutofit/>
          </a:bodyPr>
          <a:lstStyle>
            <a:lvl1pPr marL="0" indent="0" algn="r">
              <a:buNone/>
              <a:defRPr sz="2400">
                <a:solidFill>
                  <a:schemeClr val="bg1"/>
                </a:solidFill>
              </a:defRPr>
            </a:lvl1pPr>
          </a:lstStyle>
          <a:p>
            <a:pPr lvl="0"/>
            <a:r>
              <a:rPr lang="en-US" smtClean="0"/>
              <a:t>EXERCISE</a:t>
            </a:r>
            <a:endParaRPr lang="en-US" dirty="0"/>
          </a:p>
        </p:txBody>
      </p:sp>
    </p:spTree>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A617701-9F5A-4045-B490-56BCA603A329}" type="datetime1">
              <a:rPr lang="en-US" smtClean="0"/>
              <a:t>10/2/17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47DD0B2-FF9C-534A-865F-849E3DCD14BD}" type="datetime1">
              <a:rPr lang="en-US" smtClean="0"/>
              <a:t>10/2/17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FBD953-E51E-3E43-8098-0FFF3F9C4666}" type="datetime1">
              <a:rPr lang="en-US" smtClean="0"/>
              <a:t>10/2/17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5219D85-E077-2C46-8AB4-26A2A37B1928}"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ext uri="{BB962C8B-B14F-4D97-AF65-F5344CB8AC3E}">
        <p14:creationId xmlns:p14="http://schemas.microsoft.com/office/powerpoint/2010/main" val="34705246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C26F873-42BC-C348-BC9A-ADD713171AE8}" type="datetime1">
              <a:rPr lang="en-US" smtClean="0"/>
              <a:t>10/2/17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62F82C-2664-4949-B749-5BD1E444F73F}" type="datetime1">
              <a:rPr lang="en-US" smtClean="0"/>
              <a:t>10/2/17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370EFCD-7E34-5244-9D58-A11961756A65}"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4C08F67-8750-3346-B6C0-6BA2E3C3CEDC}" type="datetime1">
              <a:rPr lang="en-US" smtClean="0"/>
              <a:t>10/2/17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21E7CEC-74A5-0048-9106-4C537A0603F6}" type="slidenum">
              <a:rPr lang="en-US" smtClean="0"/>
              <a:t>‹#›</a:t>
            </a:fld>
            <a:endParaRPr lang="en-US"/>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34537" y="1825625"/>
            <a:ext cx="5685263" cy="4351338"/>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6172200" y="1825625"/>
            <a:ext cx="57150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558CC71-62F5-254D-B023-E3578B9EDD24}" type="datetime1">
              <a:rPr lang="en-US" smtClean="0"/>
              <a:t>10/2/17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E7CEC-74A5-0048-9106-4C537A0603F6}" type="slidenum">
              <a:rPr lang="en-US" smtClean="0"/>
              <a:t>‹#›</a:t>
            </a:fld>
            <a:endParaRPr lang="en-US"/>
          </a:p>
        </p:txBody>
      </p:sp>
      <p:sp>
        <p:nvSpPr>
          <p:cNvPr id="8" name="Text Placeholder 7"/>
          <p:cNvSpPr>
            <a:spLocks noGrp="1"/>
          </p:cNvSpPr>
          <p:nvPr>
            <p:ph type="body" sz="quarter" idx="13" hasCustomPrompt="1"/>
          </p:nvPr>
        </p:nvSpPr>
        <p:spPr>
          <a:xfrm>
            <a:off x="6472052" y="273131"/>
            <a:ext cx="5696198" cy="415430"/>
          </a:xfrm>
          <a:noFill/>
          <a:ln>
            <a:noFill/>
          </a:ln>
        </p:spPr>
        <p:txBody>
          <a:bodyPr anchor="ctr">
            <a:noAutofit/>
          </a:bodyPr>
          <a:lstStyle>
            <a:lvl1pPr marL="0" indent="0" algn="r">
              <a:buNone/>
              <a:defRPr sz="2000">
                <a:solidFill>
                  <a:schemeClr val="bg1"/>
                </a:solidFill>
              </a:defRPr>
            </a:lvl1pPr>
          </a:lstStyle>
          <a:p>
            <a:pPr algn="r"/>
            <a:r>
              <a:rPr lang="en-US" dirty="0" smtClean="0">
                <a:latin typeface="+mj-lt"/>
              </a:rPr>
              <a:t>Python Quick Camp </a:t>
            </a:r>
            <a:r>
              <a:rPr lang="mr-IN" dirty="0" smtClean="0">
                <a:latin typeface="+mj-lt"/>
              </a:rPr>
              <a:t>–</a:t>
            </a:r>
            <a:r>
              <a:rPr lang="en-US" dirty="0" smtClean="0">
                <a:latin typeface="+mj-lt"/>
              </a:rPr>
              <a:t> October 2017</a:t>
            </a:r>
            <a:endParaRPr lang="en-US" dirty="0">
              <a:latin typeface="+mj-lt"/>
            </a:endParaRPr>
          </a:p>
        </p:txBody>
      </p:sp>
    </p:spTree>
    <p:extLst>
      <p:ext uri="{BB962C8B-B14F-4D97-AF65-F5344CB8AC3E}">
        <p14:creationId xmlns:p14="http://schemas.microsoft.com/office/powerpoint/2010/main" val="345177196"/>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A617701-9F5A-4045-B490-56BCA603A329}" type="datetime1">
              <a:rPr lang="en-US" smtClean="0"/>
              <a:t>10/2/17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21E7CEC-74A5-0048-9106-4C537A0603F6}" type="slidenum">
              <a:rPr lang="en-US" smtClean="0"/>
              <a:t>‹#›</a:t>
            </a:fld>
            <a:endParaRPr lang="en-US"/>
          </a:p>
        </p:txBody>
      </p:sp>
    </p:spTree>
    <p:extLst>
      <p:ext uri="{BB962C8B-B14F-4D97-AF65-F5344CB8AC3E}">
        <p14:creationId xmlns:p14="http://schemas.microsoft.com/office/powerpoint/2010/main" val="10398026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47DD0B2-FF9C-534A-865F-849E3DCD14BD}" type="datetime1">
              <a:rPr lang="en-US" smtClean="0"/>
              <a:t>10/2/17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21E7CEC-74A5-0048-9106-4C537A0603F6}" type="slidenum">
              <a:rPr lang="en-US" smtClean="0"/>
              <a:t>‹#›</a:t>
            </a:fld>
            <a:endParaRPr lang="en-US"/>
          </a:p>
        </p:txBody>
      </p:sp>
    </p:spTree>
    <p:extLst>
      <p:ext uri="{BB962C8B-B14F-4D97-AF65-F5344CB8AC3E}">
        <p14:creationId xmlns:p14="http://schemas.microsoft.com/office/powerpoint/2010/main" val="18882827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FBD953-E51E-3E43-8098-0FFF3F9C4666}" type="datetime1">
              <a:rPr lang="en-US" smtClean="0"/>
              <a:t>10/2/17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21E7CEC-74A5-0048-9106-4C537A0603F6}" type="slidenum">
              <a:rPr lang="en-US" smtClean="0"/>
              <a:t>‹#›</a:t>
            </a:fld>
            <a:endParaRPr lang="en-US"/>
          </a:p>
        </p:txBody>
      </p:sp>
    </p:spTree>
    <p:extLst>
      <p:ext uri="{BB962C8B-B14F-4D97-AF65-F5344CB8AC3E}">
        <p14:creationId xmlns:p14="http://schemas.microsoft.com/office/powerpoint/2010/main" val="854608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C26F873-42BC-C348-BC9A-ADD713171AE8}" type="datetime1">
              <a:rPr lang="en-US" smtClean="0"/>
              <a:t>10/2/17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E7CEC-74A5-0048-9106-4C537A0603F6}" type="slidenum">
              <a:rPr lang="en-US" smtClean="0"/>
              <a:t>‹#›</a:t>
            </a:fld>
            <a:endParaRPr lang="en-US"/>
          </a:p>
        </p:txBody>
      </p:sp>
    </p:spTree>
    <p:extLst>
      <p:ext uri="{BB962C8B-B14F-4D97-AF65-F5344CB8AC3E}">
        <p14:creationId xmlns:p14="http://schemas.microsoft.com/office/powerpoint/2010/main" val="10358737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62F82C-2664-4949-B749-5BD1E444F73F}" type="datetime1">
              <a:rPr lang="en-US" smtClean="0"/>
              <a:t>10/2/17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21E7CEC-74A5-0048-9106-4C537A0603F6}" type="slidenum">
              <a:rPr lang="en-US" smtClean="0"/>
              <a:t>‹#›</a:t>
            </a:fld>
            <a:endParaRPr lang="en-US"/>
          </a:p>
        </p:txBody>
      </p:sp>
    </p:spTree>
    <p:extLst>
      <p:ext uri="{BB962C8B-B14F-4D97-AF65-F5344CB8AC3E}">
        <p14:creationId xmlns:p14="http://schemas.microsoft.com/office/powerpoint/2010/main" val="28045893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4" Type="http://schemas.microsoft.com/office/2007/relationships/hdphoto" Target="../media/hdphoto1.wdp"/><Relationship Id="rId15" Type="http://schemas.openxmlformats.org/officeDocument/2006/relationships/image" Target="../media/image2.tif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3" Type="http://schemas.openxmlformats.org/officeDocument/2006/relationships/image" Target="../media/image1.png"/><Relationship Id="rId14" Type="http://schemas.microsoft.com/office/2007/relationships/hdphoto" Target="../media/hdphoto1.wdp"/><Relationship Id="rId15" Type="http://schemas.openxmlformats.org/officeDocument/2006/relationships/image" Target="../media/image2.tiff"/><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theme" Target="../theme/theme3.xml"/><Relationship Id="rId13" Type="http://schemas.openxmlformats.org/officeDocument/2006/relationships/image" Target="../media/image1.png"/><Relationship Id="rId14" Type="http://schemas.microsoft.com/office/2007/relationships/hdphoto" Target="../media/hdphoto1.wdp"/><Relationship Id="rId15" Type="http://schemas.openxmlformats.org/officeDocument/2006/relationships/image" Target="../media/image2.tiff"/><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230188"/>
            <a:ext cx="12192000" cy="509461"/>
          </a:xfrm>
          <a:prstGeom prst="rect">
            <a:avLst/>
          </a:prstGeom>
          <a:solidFill>
            <a:srgbClr val="E7CA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mj-lt"/>
            </a:endParaRPr>
          </a:p>
        </p:txBody>
      </p:sp>
      <p:sp>
        <p:nvSpPr>
          <p:cNvPr id="2" name="Title Placeholder 1"/>
          <p:cNvSpPr>
            <a:spLocks noGrp="1"/>
          </p:cNvSpPr>
          <p:nvPr>
            <p:ph type="title"/>
          </p:nvPr>
        </p:nvSpPr>
        <p:spPr>
          <a:xfrm>
            <a:off x="334537" y="919036"/>
            <a:ext cx="11552663" cy="771652"/>
          </a:xfrm>
          <a:prstGeom prst="rect">
            <a:avLst/>
          </a:prstGeom>
        </p:spPr>
        <p:txBody>
          <a:bodyPr vert="horz" lIns="91440" tIns="45720" rIns="91440" bIns="45720" rtlCol="0" anchor="ctr">
            <a:normAutofit/>
          </a:bodyPr>
          <a:lstStyle/>
          <a:p>
            <a:pPr lvl="0"/>
            <a:r>
              <a:rPr lang="en-US" dirty="0" smtClean="0"/>
              <a:t>Click to edit Master title style</a:t>
            </a:r>
            <a:endParaRPr lang="en-US" dirty="0"/>
          </a:p>
        </p:txBody>
      </p:sp>
      <p:sp>
        <p:nvSpPr>
          <p:cNvPr id="3" name="Text Placeholder 2"/>
          <p:cNvSpPr>
            <a:spLocks noGrp="1"/>
          </p:cNvSpPr>
          <p:nvPr>
            <p:ph type="body" idx="1"/>
          </p:nvPr>
        </p:nvSpPr>
        <p:spPr>
          <a:xfrm>
            <a:off x="334537" y="1825625"/>
            <a:ext cx="11552663" cy="4351338"/>
          </a:xfrm>
          <a:prstGeom prst="rect">
            <a:avLst/>
          </a:prstGeom>
        </p:spPr>
        <p:txBody>
          <a:bodyPr vert="horz" lIns="91440" tIns="45720" rIns="91440" bIns="45720" rtlCol="0">
            <a:normAutofit/>
          </a:bodyPr>
          <a:lstStyle/>
          <a:p>
            <a:pPr lvl="0">
              <a:buClr>
                <a:srgbClr val="24A7BC"/>
              </a:buClr>
              <a:buFont typeface="Arial" panose="020B0604020202020204" pitchFamily="34" charset="0"/>
            </a:pPr>
            <a:r>
              <a:rPr lang="en-US" dirty="0" smtClean="0"/>
              <a:t>Click to edit Master text styles</a:t>
            </a:r>
          </a:p>
          <a:p>
            <a:pPr lvl="1">
              <a:buClr>
                <a:srgbClr val="24A7BC"/>
              </a:buClr>
              <a:buFont typeface="Arial" panose="020B0604020202020204" pitchFamily="34" charset="0"/>
            </a:pPr>
            <a:r>
              <a:rPr lang="en-US" dirty="0" smtClean="0"/>
              <a:t>Second level</a:t>
            </a:r>
          </a:p>
          <a:p>
            <a:pPr lvl="2">
              <a:buClr>
                <a:srgbClr val="24A7BC"/>
              </a:buClr>
              <a:buFont typeface="Arial" panose="020B0604020202020204" pitchFamily="34" charset="0"/>
            </a:pPr>
            <a:r>
              <a:rPr lang="en-US" dirty="0" smtClean="0"/>
              <a:t>Third level</a:t>
            </a:r>
          </a:p>
          <a:p>
            <a:pPr lvl="3">
              <a:buClr>
                <a:srgbClr val="24A7BC"/>
              </a:buClr>
              <a:buFont typeface="Arial" panose="020B0604020202020204" pitchFamily="34" charset="0"/>
            </a:pPr>
            <a:r>
              <a:rPr lang="en-US" dirty="0" smtClean="0"/>
              <a:t>Fourth level</a:t>
            </a:r>
          </a:p>
          <a:p>
            <a:pPr lvl="4">
              <a:buClr>
                <a:srgbClr val="24A7BC"/>
              </a:buClr>
              <a:buFont typeface="Arial" panose="020B0604020202020204" pitchFamily="34" charset="0"/>
            </a:pPr>
            <a:r>
              <a:rPr lang="en-US" dirty="0" smtClean="0"/>
              <a:t>Fifth level</a:t>
            </a:r>
            <a:endParaRPr lang="en-US" dirty="0"/>
          </a:p>
        </p:txBody>
      </p:sp>
      <p:sp>
        <p:nvSpPr>
          <p:cNvPr id="4" name="Date Placeholder 3"/>
          <p:cNvSpPr>
            <a:spLocks noGrp="1"/>
          </p:cNvSpPr>
          <p:nvPr>
            <p:ph type="dt" sz="half" idx="2"/>
          </p:nvPr>
        </p:nvSpPr>
        <p:spPr>
          <a:xfrm>
            <a:off x="4739268" y="6356350"/>
            <a:ext cx="2743200" cy="365125"/>
          </a:xfrm>
          <a:prstGeom prst="rect">
            <a:avLst/>
          </a:prstGeom>
        </p:spPr>
        <p:txBody>
          <a:bodyPr vert="horz" lIns="91440" tIns="45720" rIns="91440" bIns="45720" rtlCol="0" anchor="ctr"/>
          <a:lstStyle>
            <a:lvl1pPr algn="ctr">
              <a:defRPr sz="1200">
                <a:solidFill>
                  <a:srgbClr val="585858"/>
                </a:solidFill>
              </a:defRPr>
            </a:lvl1pPr>
          </a:lstStyle>
          <a:p>
            <a:fld id="{89D0A70F-A61D-0640-A1E5-B090C0F124B3}" type="datetime1">
              <a:rPr lang="en-US" smtClean="0"/>
              <a:t>10/2/17</a:t>
            </a:fld>
            <a:endParaRPr lang="en-US"/>
          </a:p>
        </p:txBody>
      </p:sp>
      <p:sp>
        <p:nvSpPr>
          <p:cNvPr id="5" name="Footer Placeholder 4"/>
          <p:cNvSpPr>
            <a:spLocks noGrp="1"/>
          </p:cNvSpPr>
          <p:nvPr>
            <p:ph type="ftr" sz="quarter" idx="3"/>
          </p:nvPr>
        </p:nvSpPr>
        <p:spPr>
          <a:xfrm>
            <a:off x="334537" y="6356350"/>
            <a:ext cx="4114800" cy="365125"/>
          </a:xfrm>
          <a:prstGeom prst="rect">
            <a:avLst/>
          </a:prstGeom>
        </p:spPr>
        <p:txBody>
          <a:bodyPr vert="horz" lIns="91440" tIns="45720" rIns="91440" bIns="45720" rtlCol="0" anchor="ctr"/>
          <a:lstStyle>
            <a:lvl1pPr algn="l">
              <a:defRPr sz="1200">
                <a:solidFill>
                  <a:srgbClr val="585858"/>
                </a:solidFill>
              </a:defRPr>
            </a:lvl1pPr>
          </a:lstStyle>
          <a:p>
            <a:endParaRPr lang="en-US" dirty="0"/>
          </a:p>
        </p:txBody>
      </p:sp>
      <p:sp>
        <p:nvSpPr>
          <p:cNvPr id="6" name="Slide Number Placeholder 5"/>
          <p:cNvSpPr>
            <a:spLocks noGrp="1"/>
          </p:cNvSpPr>
          <p:nvPr>
            <p:ph type="sldNum" sz="quarter" idx="4"/>
          </p:nvPr>
        </p:nvSpPr>
        <p:spPr>
          <a:xfrm>
            <a:off x="9144000" y="6356350"/>
            <a:ext cx="2743200" cy="365125"/>
          </a:xfrm>
          <a:prstGeom prst="rect">
            <a:avLst/>
          </a:prstGeom>
        </p:spPr>
        <p:txBody>
          <a:bodyPr vert="horz" lIns="91440" tIns="45720" rIns="91440" bIns="45720" rtlCol="0" anchor="ctr"/>
          <a:lstStyle>
            <a:lvl1pPr algn="r">
              <a:defRPr sz="1200">
                <a:solidFill>
                  <a:srgbClr val="585858"/>
                </a:solidFill>
              </a:defRPr>
            </a:lvl1pPr>
          </a:lstStyle>
          <a:p>
            <a:fld id="{721E7CEC-74A5-0048-9106-4C537A0603F6}" type="slidenum">
              <a:rPr lang="en-US" smtClean="0"/>
              <a:pPr/>
              <a:t>‹#›</a:t>
            </a:fld>
            <a:endParaRPr lang="en-US" dirty="0"/>
          </a:p>
        </p:txBody>
      </p:sp>
      <p:sp>
        <p:nvSpPr>
          <p:cNvPr id="9" name="Pentagon 8"/>
          <p:cNvSpPr/>
          <p:nvPr userDrawn="1"/>
        </p:nvSpPr>
        <p:spPr>
          <a:xfrm>
            <a:off x="-1" y="147383"/>
            <a:ext cx="1839951" cy="636715"/>
          </a:xfrm>
          <a:prstGeom prst="homePlate">
            <a:avLst/>
          </a:prstGeom>
          <a:solidFill>
            <a:schemeClr val="bg1"/>
          </a:solidFill>
          <a:ln>
            <a:solidFill>
              <a:srgbClr val="969696"/>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rotWithShape="1">
          <a:blip r:embed="rId13" cstate="print">
            <a:duotone>
              <a:prstClr val="black"/>
              <a:schemeClr val="tx1">
                <a:tint val="45000"/>
                <a:satMod val="400000"/>
              </a:schemeClr>
            </a:duotone>
            <a:extLst>
              <a:ext uri="{BEBA8EAE-BF5A-486C-A8C5-ECC9F3942E4B}">
                <a14:imgProps xmlns:a14="http://schemas.microsoft.com/office/drawing/2010/main">
                  <a14:imgLayer r:embed="rId14">
                    <a14:imgEffect>
                      <a14:brightnessContrast bright="-40000" contrast="40000"/>
                    </a14:imgEffect>
                  </a14:imgLayer>
                </a14:imgProps>
              </a:ext>
              <a:ext uri="{28A0092B-C50C-407E-A947-70E740481C1C}">
                <a14:useLocalDpi xmlns:a14="http://schemas.microsoft.com/office/drawing/2010/main"/>
              </a:ext>
            </a:extLst>
          </a:blip>
          <a:srcRect/>
          <a:stretch/>
        </p:blipFill>
        <p:spPr>
          <a:xfrm>
            <a:off x="37426" y="191420"/>
            <a:ext cx="559536" cy="548640"/>
          </a:xfrm>
          <a:prstGeom prst="rect">
            <a:avLst/>
          </a:prstGeom>
        </p:spPr>
      </p:pic>
      <p:pic>
        <p:nvPicPr>
          <p:cNvPr id="10" name="Picture 9"/>
          <p:cNvPicPr>
            <a:picLocks noChangeAspect="1"/>
          </p:cNvPicPr>
          <p:nvPr userDrawn="1"/>
        </p:nvPicPr>
        <p:blipFill>
          <a:blip r:embed="rId15"/>
          <a:stretch>
            <a:fillRect/>
          </a:stretch>
        </p:blipFill>
        <p:spPr>
          <a:xfrm>
            <a:off x="702528" y="219149"/>
            <a:ext cx="752088" cy="436480"/>
          </a:xfrm>
          <a:prstGeom prst="rect">
            <a:avLst/>
          </a:prstGeom>
        </p:spPr>
      </p:pic>
    </p:spTree>
    <p:extLst>
      <p:ext uri="{BB962C8B-B14F-4D97-AF65-F5344CB8AC3E}">
        <p14:creationId xmlns:p14="http://schemas.microsoft.com/office/powerpoint/2010/main" val="1188468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lang="en-US" sz="4400" b="1" i="0" kern="1200">
          <a:solidFill>
            <a:schemeClr val="tx1">
              <a:lumMod val="50000"/>
              <a:lumOff val="50000"/>
            </a:schemeClr>
          </a:solidFill>
          <a:latin typeface="+mj-lt"/>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lang="en-US" sz="2800" kern="1200" smtClean="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a:buChar char="•"/>
        <a:defRPr lang="en-US" sz="2400" kern="1200" smtClean="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a:buChar char="•"/>
        <a:defRPr lang="en-US" sz="2000" kern="1200" smtClean="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a:buChar char="•"/>
        <a:defRPr lang="en-US" sz="1800" kern="1200" smtClean="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a:buChar char="•"/>
        <a:defRPr lang="en-US" sz="18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230188"/>
            <a:ext cx="12192000" cy="509461"/>
          </a:xfrm>
          <a:prstGeom prst="rect">
            <a:avLst/>
          </a:prstGeom>
          <a:solidFill>
            <a:srgbClr val="9696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mj-lt"/>
            </a:endParaRPr>
          </a:p>
        </p:txBody>
      </p:sp>
      <p:sp>
        <p:nvSpPr>
          <p:cNvPr id="2" name="Title Placeholder 1"/>
          <p:cNvSpPr>
            <a:spLocks noGrp="1"/>
          </p:cNvSpPr>
          <p:nvPr>
            <p:ph type="title"/>
          </p:nvPr>
        </p:nvSpPr>
        <p:spPr>
          <a:xfrm>
            <a:off x="334537" y="919036"/>
            <a:ext cx="11552663" cy="771652"/>
          </a:xfrm>
          <a:prstGeom prst="rect">
            <a:avLst/>
          </a:prstGeom>
        </p:spPr>
        <p:txBody>
          <a:bodyPr vert="horz" lIns="91440" tIns="45720" rIns="91440" bIns="45720" rtlCol="0" anchor="ctr">
            <a:normAutofit/>
          </a:bodyPr>
          <a:lstStyle/>
          <a:p>
            <a:pPr lvl="0"/>
            <a:r>
              <a:rPr lang="en-US" dirty="0" smtClean="0"/>
              <a:t>Click to edit Master title style</a:t>
            </a:r>
            <a:endParaRPr lang="en-US" dirty="0"/>
          </a:p>
        </p:txBody>
      </p:sp>
      <p:sp>
        <p:nvSpPr>
          <p:cNvPr id="3" name="Text Placeholder 2"/>
          <p:cNvSpPr>
            <a:spLocks noGrp="1"/>
          </p:cNvSpPr>
          <p:nvPr>
            <p:ph type="body" idx="1"/>
          </p:nvPr>
        </p:nvSpPr>
        <p:spPr>
          <a:xfrm>
            <a:off x="334537" y="1825625"/>
            <a:ext cx="11552663" cy="4351338"/>
          </a:xfrm>
          <a:prstGeom prst="rect">
            <a:avLst/>
          </a:prstGeom>
        </p:spPr>
        <p:txBody>
          <a:bodyPr vert="horz" lIns="91440" tIns="45720" rIns="91440" bIns="45720" rtlCol="0">
            <a:normAutofit/>
          </a:bodyPr>
          <a:lstStyle/>
          <a:p>
            <a:pPr lvl="0">
              <a:buClr>
                <a:srgbClr val="24A7BC"/>
              </a:buClr>
              <a:buFont typeface="Arial" panose="020B0604020202020204" pitchFamily="34" charset="0"/>
            </a:pPr>
            <a:r>
              <a:rPr lang="en-US" dirty="0" smtClean="0"/>
              <a:t>Click to edit Master text styles</a:t>
            </a:r>
          </a:p>
          <a:p>
            <a:pPr lvl="1">
              <a:buClr>
                <a:srgbClr val="24A7BC"/>
              </a:buClr>
              <a:buFont typeface="Arial" panose="020B0604020202020204" pitchFamily="34" charset="0"/>
            </a:pPr>
            <a:r>
              <a:rPr lang="en-US" dirty="0" smtClean="0"/>
              <a:t>Second level</a:t>
            </a:r>
          </a:p>
          <a:p>
            <a:pPr lvl="2">
              <a:buClr>
                <a:srgbClr val="24A7BC"/>
              </a:buClr>
              <a:buFont typeface="Arial" panose="020B0604020202020204" pitchFamily="34" charset="0"/>
            </a:pPr>
            <a:r>
              <a:rPr lang="en-US" dirty="0" smtClean="0"/>
              <a:t>Third level</a:t>
            </a:r>
          </a:p>
          <a:p>
            <a:pPr lvl="3">
              <a:buClr>
                <a:srgbClr val="24A7BC"/>
              </a:buClr>
              <a:buFont typeface="Arial" panose="020B0604020202020204" pitchFamily="34" charset="0"/>
            </a:pPr>
            <a:r>
              <a:rPr lang="en-US" dirty="0" smtClean="0"/>
              <a:t>Fourth level</a:t>
            </a:r>
          </a:p>
          <a:p>
            <a:pPr lvl="4">
              <a:buClr>
                <a:srgbClr val="24A7BC"/>
              </a:buClr>
              <a:buFont typeface="Arial" panose="020B0604020202020204" pitchFamily="34" charset="0"/>
            </a:pPr>
            <a:r>
              <a:rPr lang="en-US" dirty="0" smtClean="0"/>
              <a:t>Fifth level</a:t>
            </a:r>
            <a:endParaRPr lang="en-US" dirty="0"/>
          </a:p>
        </p:txBody>
      </p:sp>
      <p:sp>
        <p:nvSpPr>
          <p:cNvPr id="4" name="Date Placeholder 3"/>
          <p:cNvSpPr>
            <a:spLocks noGrp="1"/>
          </p:cNvSpPr>
          <p:nvPr>
            <p:ph type="dt" sz="half" idx="2"/>
          </p:nvPr>
        </p:nvSpPr>
        <p:spPr>
          <a:xfrm>
            <a:off x="4739268" y="6356350"/>
            <a:ext cx="2743200" cy="365125"/>
          </a:xfrm>
          <a:prstGeom prst="rect">
            <a:avLst/>
          </a:prstGeom>
        </p:spPr>
        <p:txBody>
          <a:bodyPr vert="horz" lIns="91440" tIns="45720" rIns="91440" bIns="45720" rtlCol="0" anchor="ctr"/>
          <a:lstStyle>
            <a:lvl1pPr algn="ctr">
              <a:defRPr sz="1200">
                <a:solidFill>
                  <a:srgbClr val="585858"/>
                </a:solidFill>
              </a:defRPr>
            </a:lvl1pPr>
          </a:lstStyle>
          <a:p>
            <a:fld id="{89D0A70F-A61D-0640-A1E5-B090C0F124B3}" type="datetime1">
              <a:rPr lang="en-US" smtClean="0"/>
              <a:t>10/2/17</a:t>
            </a:fld>
            <a:endParaRPr lang="en-US"/>
          </a:p>
        </p:txBody>
      </p:sp>
      <p:sp>
        <p:nvSpPr>
          <p:cNvPr id="5" name="Footer Placeholder 4"/>
          <p:cNvSpPr>
            <a:spLocks noGrp="1"/>
          </p:cNvSpPr>
          <p:nvPr>
            <p:ph type="ftr" sz="quarter" idx="3"/>
          </p:nvPr>
        </p:nvSpPr>
        <p:spPr>
          <a:xfrm>
            <a:off x="334537" y="6356350"/>
            <a:ext cx="4114800" cy="365125"/>
          </a:xfrm>
          <a:prstGeom prst="rect">
            <a:avLst/>
          </a:prstGeom>
        </p:spPr>
        <p:txBody>
          <a:bodyPr vert="horz" lIns="91440" tIns="45720" rIns="91440" bIns="45720" rtlCol="0" anchor="ctr"/>
          <a:lstStyle>
            <a:lvl1pPr algn="l">
              <a:defRPr sz="1200">
                <a:solidFill>
                  <a:srgbClr val="585858"/>
                </a:solidFill>
              </a:defRPr>
            </a:lvl1pPr>
          </a:lstStyle>
          <a:p>
            <a:endParaRPr lang="en-US" dirty="0"/>
          </a:p>
        </p:txBody>
      </p:sp>
      <p:sp>
        <p:nvSpPr>
          <p:cNvPr id="6" name="Slide Number Placeholder 5"/>
          <p:cNvSpPr>
            <a:spLocks noGrp="1"/>
          </p:cNvSpPr>
          <p:nvPr>
            <p:ph type="sldNum" sz="quarter" idx="4"/>
          </p:nvPr>
        </p:nvSpPr>
        <p:spPr>
          <a:xfrm>
            <a:off x="9144000" y="6356350"/>
            <a:ext cx="2743200" cy="365125"/>
          </a:xfrm>
          <a:prstGeom prst="rect">
            <a:avLst/>
          </a:prstGeom>
        </p:spPr>
        <p:txBody>
          <a:bodyPr vert="horz" lIns="91440" tIns="45720" rIns="91440" bIns="45720" rtlCol="0" anchor="ctr"/>
          <a:lstStyle>
            <a:lvl1pPr algn="r">
              <a:defRPr sz="1200">
                <a:solidFill>
                  <a:srgbClr val="585858"/>
                </a:solidFill>
              </a:defRPr>
            </a:lvl1pPr>
          </a:lstStyle>
          <a:p>
            <a:fld id="{721E7CEC-74A5-0048-9106-4C537A0603F6}" type="slidenum">
              <a:rPr lang="en-US" smtClean="0"/>
              <a:pPr/>
              <a:t>‹#›</a:t>
            </a:fld>
            <a:endParaRPr lang="en-US" dirty="0"/>
          </a:p>
        </p:txBody>
      </p:sp>
      <p:sp>
        <p:nvSpPr>
          <p:cNvPr id="9" name="Pentagon 8"/>
          <p:cNvSpPr/>
          <p:nvPr userDrawn="1"/>
        </p:nvSpPr>
        <p:spPr>
          <a:xfrm>
            <a:off x="-1" y="147383"/>
            <a:ext cx="1839951" cy="636715"/>
          </a:xfrm>
          <a:prstGeom prst="homePlate">
            <a:avLst/>
          </a:prstGeom>
          <a:solidFill>
            <a:schemeClr val="bg1"/>
          </a:solidFill>
          <a:ln>
            <a:solidFill>
              <a:srgbClr val="969696"/>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rotWithShape="1">
          <a:blip r:embed="rId13" cstate="print">
            <a:duotone>
              <a:prstClr val="black"/>
              <a:schemeClr val="tx1">
                <a:tint val="45000"/>
                <a:satMod val="400000"/>
              </a:schemeClr>
            </a:duotone>
            <a:extLst>
              <a:ext uri="{BEBA8EAE-BF5A-486C-A8C5-ECC9F3942E4B}">
                <a14:imgProps xmlns:a14="http://schemas.microsoft.com/office/drawing/2010/main">
                  <a14:imgLayer r:embed="rId14">
                    <a14:imgEffect>
                      <a14:brightnessContrast bright="-40000" contrast="40000"/>
                    </a14:imgEffect>
                  </a14:imgLayer>
                </a14:imgProps>
              </a:ext>
              <a:ext uri="{28A0092B-C50C-407E-A947-70E740481C1C}">
                <a14:useLocalDpi xmlns:a14="http://schemas.microsoft.com/office/drawing/2010/main"/>
              </a:ext>
            </a:extLst>
          </a:blip>
          <a:srcRect/>
          <a:stretch/>
        </p:blipFill>
        <p:spPr>
          <a:xfrm>
            <a:off x="37426" y="191420"/>
            <a:ext cx="559536" cy="548640"/>
          </a:xfrm>
          <a:prstGeom prst="rect">
            <a:avLst/>
          </a:prstGeom>
        </p:spPr>
      </p:pic>
      <p:pic>
        <p:nvPicPr>
          <p:cNvPr id="10" name="Picture 9"/>
          <p:cNvPicPr>
            <a:picLocks noChangeAspect="1"/>
          </p:cNvPicPr>
          <p:nvPr userDrawn="1"/>
        </p:nvPicPr>
        <p:blipFill>
          <a:blip r:embed="rId15"/>
          <a:stretch>
            <a:fillRect/>
          </a:stretch>
        </p:blipFill>
        <p:spPr>
          <a:xfrm>
            <a:off x="702528" y="219149"/>
            <a:ext cx="752088" cy="436480"/>
          </a:xfrm>
          <a:prstGeom prst="rect">
            <a:avLst/>
          </a:prstGeom>
        </p:spPr>
      </p:pic>
    </p:spTree>
    <p:extLst>
      <p:ext uri="{BB962C8B-B14F-4D97-AF65-F5344CB8AC3E}">
        <p14:creationId xmlns:p14="http://schemas.microsoft.com/office/powerpoint/2010/main" val="1155809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lang="en-US" sz="4400" b="1" i="0" kern="1200">
          <a:solidFill>
            <a:schemeClr val="tx1">
              <a:lumMod val="50000"/>
              <a:lumOff val="50000"/>
            </a:schemeClr>
          </a:solidFill>
          <a:latin typeface="+mj-lt"/>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lang="en-US" sz="2800" kern="1200" smtClean="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a:buChar char="•"/>
        <a:defRPr lang="en-US" sz="2400" kern="1200" smtClean="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a:buChar char="•"/>
        <a:defRPr lang="en-US" sz="2000" kern="1200" smtClean="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a:buChar char="•"/>
        <a:defRPr lang="en-US" sz="1800" kern="1200" smtClean="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a:buChar char="•"/>
        <a:defRPr lang="en-US" sz="18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230188"/>
            <a:ext cx="12192000" cy="509461"/>
          </a:xfrm>
          <a:prstGeom prst="rect">
            <a:avLst/>
          </a:prstGeom>
          <a:solidFill>
            <a:srgbClr val="58585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latin typeface="+mj-lt"/>
            </a:endParaRPr>
          </a:p>
        </p:txBody>
      </p:sp>
      <p:sp>
        <p:nvSpPr>
          <p:cNvPr id="2" name="Title Placeholder 1"/>
          <p:cNvSpPr>
            <a:spLocks noGrp="1"/>
          </p:cNvSpPr>
          <p:nvPr>
            <p:ph type="title"/>
          </p:nvPr>
        </p:nvSpPr>
        <p:spPr>
          <a:xfrm>
            <a:off x="334537" y="919036"/>
            <a:ext cx="11552663" cy="771652"/>
          </a:xfrm>
          <a:prstGeom prst="rect">
            <a:avLst/>
          </a:prstGeom>
        </p:spPr>
        <p:txBody>
          <a:bodyPr vert="horz" lIns="91440" tIns="45720" rIns="91440" bIns="45720" rtlCol="0" anchor="ctr">
            <a:normAutofit/>
          </a:bodyPr>
          <a:lstStyle/>
          <a:p>
            <a:pPr lvl="0"/>
            <a:r>
              <a:rPr lang="en-US" dirty="0" smtClean="0"/>
              <a:t>Click to edit Master title style</a:t>
            </a:r>
            <a:endParaRPr lang="en-US" dirty="0"/>
          </a:p>
        </p:txBody>
      </p:sp>
      <p:sp>
        <p:nvSpPr>
          <p:cNvPr id="3" name="Text Placeholder 2"/>
          <p:cNvSpPr>
            <a:spLocks noGrp="1"/>
          </p:cNvSpPr>
          <p:nvPr>
            <p:ph type="body" idx="1"/>
          </p:nvPr>
        </p:nvSpPr>
        <p:spPr>
          <a:xfrm>
            <a:off x="334537" y="1825625"/>
            <a:ext cx="11552663" cy="4351338"/>
          </a:xfrm>
          <a:prstGeom prst="rect">
            <a:avLst/>
          </a:prstGeom>
        </p:spPr>
        <p:txBody>
          <a:bodyPr vert="horz" lIns="91440" tIns="45720" rIns="91440" bIns="45720" rtlCol="0">
            <a:normAutofit/>
          </a:bodyPr>
          <a:lstStyle/>
          <a:p>
            <a:pPr lvl="0">
              <a:buClr>
                <a:srgbClr val="24A7BC"/>
              </a:buClr>
              <a:buFont typeface="Arial" panose="020B0604020202020204" pitchFamily="34" charset="0"/>
            </a:pPr>
            <a:r>
              <a:rPr lang="en-US" dirty="0" smtClean="0"/>
              <a:t>Click to edit Master text styles</a:t>
            </a:r>
          </a:p>
          <a:p>
            <a:pPr lvl="1">
              <a:buClr>
                <a:srgbClr val="24A7BC"/>
              </a:buClr>
              <a:buFont typeface="Arial" panose="020B0604020202020204" pitchFamily="34" charset="0"/>
            </a:pPr>
            <a:r>
              <a:rPr lang="en-US" dirty="0" smtClean="0"/>
              <a:t>Second level</a:t>
            </a:r>
          </a:p>
          <a:p>
            <a:pPr lvl="2">
              <a:buClr>
                <a:srgbClr val="24A7BC"/>
              </a:buClr>
              <a:buFont typeface="Arial" panose="020B0604020202020204" pitchFamily="34" charset="0"/>
            </a:pPr>
            <a:r>
              <a:rPr lang="en-US" dirty="0" smtClean="0"/>
              <a:t>Third level</a:t>
            </a:r>
          </a:p>
          <a:p>
            <a:pPr lvl="3">
              <a:buClr>
                <a:srgbClr val="24A7BC"/>
              </a:buClr>
              <a:buFont typeface="Arial" panose="020B0604020202020204" pitchFamily="34" charset="0"/>
            </a:pPr>
            <a:r>
              <a:rPr lang="en-US" dirty="0" smtClean="0"/>
              <a:t>Fourth level</a:t>
            </a:r>
          </a:p>
          <a:p>
            <a:pPr lvl="4">
              <a:buClr>
                <a:srgbClr val="24A7BC"/>
              </a:buClr>
              <a:buFont typeface="Arial" panose="020B0604020202020204" pitchFamily="34" charset="0"/>
            </a:pPr>
            <a:r>
              <a:rPr lang="en-US" dirty="0" smtClean="0"/>
              <a:t>Fifth level</a:t>
            </a:r>
            <a:endParaRPr lang="en-US" dirty="0"/>
          </a:p>
        </p:txBody>
      </p:sp>
      <p:sp>
        <p:nvSpPr>
          <p:cNvPr id="4" name="Date Placeholder 3"/>
          <p:cNvSpPr>
            <a:spLocks noGrp="1"/>
          </p:cNvSpPr>
          <p:nvPr>
            <p:ph type="dt" sz="half" idx="2"/>
          </p:nvPr>
        </p:nvSpPr>
        <p:spPr>
          <a:xfrm>
            <a:off x="4739268" y="6356350"/>
            <a:ext cx="2743200" cy="365125"/>
          </a:xfrm>
          <a:prstGeom prst="rect">
            <a:avLst/>
          </a:prstGeom>
        </p:spPr>
        <p:txBody>
          <a:bodyPr vert="horz" lIns="91440" tIns="45720" rIns="91440" bIns="45720" rtlCol="0" anchor="ctr"/>
          <a:lstStyle>
            <a:lvl1pPr algn="ctr">
              <a:defRPr sz="1200">
                <a:solidFill>
                  <a:srgbClr val="585858"/>
                </a:solidFill>
              </a:defRPr>
            </a:lvl1pPr>
          </a:lstStyle>
          <a:p>
            <a:fld id="{89D0A70F-A61D-0640-A1E5-B090C0F124B3}" type="datetime1">
              <a:rPr lang="en-US" smtClean="0"/>
              <a:t>10/2/17</a:t>
            </a:fld>
            <a:endParaRPr lang="en-US"/>
          </a:p>
        </p:txBody>
      </p:sp>
      <p:sp>
        <p:nvSpPr>
          <p:cNvPr id="5" name="Footer Placeholder 4"/>
          <p:cNvSpPr>
            <a:spLocks noGrp="1"/>
          </p:cNvSpPr>
          <p:nvPr>
            <p:ph type="ftr" sz="quarter" idx="3"/>
          </p:nvPr>
        </p:nvSpPr>
        <p:spPr>
          <a:xfrm>
            <a:off x="334537" y="6356350"/>
            <a:ext cx="4114800" cy="365125"/>
          </a:xfrm>
          <a:prstGeom prst="rect">
            <a:avLst/>
          </a:prstGeom>
        </p:spPr>
        <p:txBody>
          <a:bodyPr vert="horz" lIns="91440" tIns="45720" rIns="91440" bIns="45720" rtlCol="0" anchor="ctr"/>
          <a:lstStyle>
            <a:lvl1pPr algn="l">
              <a:defRPr sz="1200">
                <a:solidFill>
                  <a:srgbClr val="585858"/>
                </a:solidFill>
              </a:defRPr>
            </a:lvl1pPr>
          </a:lstStyle>
          <a:p>
            <a:endParaRPr lang="en-US" dirty="0"/>
          </a:p>
        </p:txBody>
      </p:sp>
      <p:sp>
        <p:nvSpPr>
          <p:cNvPr id="6" name="Slide Number Placeholder 5"/>
          <p:cNvSpPr>
            <a:spLocks noGrp="1"/>
          </p:cNvSpPr>
          <p:nvPr>
            <p:ph type="sldNum" sz="quarter" idx="4"/>
          </p:nvPr>
        </p:nvSpPr>
        <p:spPr>
          <a:xfrm>
            <a:off x="9144000" y="6356350"/>
            <a:ext cx="2743200" cy="365125"/>
          </a:xfrm>
          <a:prstGeom prst="rect">
            <a:avLst/>
          </a:prstGeom>
        </p:spPr>
        <p:txBody>
          <a:bodyPr vert="horz" lIns="91440" tIns="45720" rIns="91440" bIns="45720" rtlCol="0" anchor="ctr"/>
          <a:lstStyle>
            <a:lvl1pPr algn="r">
              <a:defRPr sz="1200">
                <a:solidFill>
                  <a:srgbClr val="585858"/>
                </a:solidFill>
              </a:defRPr>
            </a:lvl1pPr>
          </a:lstStyle>
          <a:p>
            <a:fld id="{721E7CEC-74A5-0048-9106-4C537A0603F6}" type="slidenum">
              <a:rPr lang="en-US" smtClean="0"/>
              <a:pPr/>
              <a:t>‹#›</a:t>
            </a:fld>
            <a:endParaRPr lang="en-US" dirty="0"/>
          </a:p>
        </p:txBody>
      </p:sp>
      <p:sp>
        <p:nvSpPr>
          <p:cNvPr id="9" name="Pentagon 8"/>
          <p:cNvSpPr/>
          <p:nvPr userDrawn="1"/>
        </p:nvSpPr>
        <p:spPr>
          <a:xfrm>
            <a:off x="-1" y="147383"/>
            <a:ext cx="1839951" cy="636715"/>
          </a:xfrm>
          <a:prstGeom prst="homePlate">
            <a:avLst/>
          </a:prstGeom>
          <a:solidFill>
            <a:schemeClr val="bg1"/>
          </a:solidFill>
          <a:ln>
            <a:solidFill>
              <a:srgbClr val="969696"/>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userDrawn="1"/>
        </p:nvPicPr>
        <p:blipFill rotWithShape="1">
          <a:blip r:embed="rId13" cstate="print">
            <a:duotone>
              <a:prstClr val="black"/>
              <a:schemeClr val="tx1">
                <a:tint val="45000"/>
                <a:satMod val="400000"/>
              </a:schemeClr>
            </a:duotone>
            <a:extLst>
              <a:ext uri="{BEBA8EAE-BF5A-486C-A8C5-ECC9F3942E4B}">
                <a14:imgProps xmlns:a14="http://schemas.microsoft.com/office/drawing/2010/main">
                  <a14:imgLayer r:embed="rId14">
                    <a14:imgEffect>
                      <a14:brightnessContrast bright="-40000" contrast="40000"/>
                    </a14:imgEffect>
                  </a14:imgLayer>
                </a14:imgProps>
              </a:ext>
              <a:ext uri="{28A0092B-C50C-407E-A947-70E740481C1C}">
                <a14:useLocalDpi xmlns:a14="http://schemas.microsoft.com/office/drawing/2010/main"/>
              </a:ext>
            </a:extLst>
          </a:blip>
          <a:srcRect/>
          <a:stretch/>
        </p:blipFill>
        <p:spPr>
          <a:xfrm>
            <a:off x="37426" y="191420"/>
            <a:ext cx="559536" cy="548640"/>
          </a:xfrm>
          <a:prstGeom prst="rect">
            <a:avLst/>
          </a:prstGeom>
        </p:spPr>
      </p:pic>
      <p:pic>
        <p:nvPicPr>
          <p:cNvPr id="10" name="Picture 9"/>
          <p:cNvPicPr>
            <a:picLocks noChangeAspect="1"/>
          </p:cNvPicPr>
          <p:nvPr userDrawn="1"/>
        </p:nvPicPr>
        <p:blipFill>
          <a:blip r:embed="rId15"/>
          <a:stretch>
            <a:fillRect/>
          </a:stretch>
        </p:blipFill>
        <p:spPr>
          <a:xfrm>
            <a:off x="702528" y="219149"/>
            <a:ext cx="752088" cy="436480"/>
          </a:xfrm>
          <a:prstGeom prst="rect">
            <a:avLst/>
          </a:prstGeom>
        </p:spPr>
      </p:pic>
    </p:spTree>
    <p:extLst>
      <p:ext uri="{BB962C8B-B14F-4D97-AF65-F5344CB8AC3E}">
        <p14:creationId xmlns:p14="http://schemas.microsoft.com/office/powerpoint/2010/main" val="178035207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lang="en-US" sz="4400" b="1" i="0" kern="1200">
          <a:solidFill>
            <a:schemeClr val="tx1">
              <a:lumMod val="50000"/>
              <a:lumOff val="50000"/>
            </a:schemeClr>
          </a:solidFill>
          <a:latin typeface="+mj-lt"/>
          <a:ea typeface="Calibri" charset="0"/>
          <a:cs typeface="Calibri" charset="0"/>
        </a:defRPr>
      </a:lvl1pPr>
    </p:titleStyle>
    <p:bodyStyle>
      <a:lvl1pPr marL="228600" indent="-228600" algn="l" defTabSz="914400" rtl="0" eaLnBrk="1" latinLnBrk="0" hangingPunct="1">
        <a:lnSpc>
          <a:spcPct val="90000"/>
        </a:lnSpc>
        <a:spcBef>
          <a:spcPts val="1000"/>
        </a:spcBef>
        <a:buFont typeface="Arial"/>
        <a:buChar char="•"/>
        <a:defRPr lang="en-US" sz="2800" kern="1200" smtClean="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a:buChar char="•"/>
        <a:defRPr lang="en-US" sz="2400" kern="1200" smtClean="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a:buChar char="•"/>
        <a:defRPr lang="en-US" sz="2000" kern="1200" smtClean="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a:buChar char="•"/>
        <a:defRPr lang="en-US" sz="1800" kern="1200" smtClean="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a:buChar char="•"/>
        <a:defRPr lang="en-US" sz="18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 Id="rId3" Type="http://schemas.openxmlformats.org/officeDocument/2006/relationships/image" Target="../media/image22.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https://github.com/paulboal/tdwi-accelerate-2017-pytho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tiff"/><Relationship Id="rId5" Type="http://schemas.openxmlformats.org/officeDocument/2006/relationships/image" Target="../media/image6.tiff"/><Relationship Id="rId6" Type="http://schemas.openxmlformats.org/officeDocument/2006/relationships/image" Target="../media/image7.tiff"/><Relationship Id="rId7" Type="http://schemas.openxmlformats.org/officeDocument/2006/relationships/image" Target="../media/image8.tiff"/><Relationship Id="rId8" Type="http://schemas.openxmlformats.org/officeDocument/2006/relationships/image" Target="../media/image9.tiff"/><Relationship Id="rId9" Type="http://schemas.openxmlformats.org/officeDocument/2006/relationships/image" Target="../media/image10.tiff"/><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2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en.wikipedia.org/wiki/Gamma_distribution" TargetMode="External"/><Relationship Id="rId3" Type="http://schemas.openxmlformats.org/officeDocument/2006/relationships/image" Target="../media/image30.tif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32.tiff"/><Relationship Id="rId4" Type="http://schemas.openxmlformats.org/officeDocument/2006/relationships/image" Target="../media/image33.tiff"/><Relationship Id="rId5" Type="http://schemas.openxmlformats.org/officeDocument/2006/relationships/image" Target="../media/image34.png"/><Relationship Id="rId6" Type="http://schemas.openxmlformats.org/officeDocument/2006/relationships/image" Target="../media/image35.png"/><Relationship Id="rId7" Type="http://schemas.openxmlformats.org/officeDocument/2006/relationships/image" Target="../media/image36.tiff"/><Relationship Id="rId8" Type="http://schemas.openxmlformats.org/officeDocument/2006/relationships/image" Target="../media/image37.tiff"/><Relationship Id="rId1" Type="http://schemas.openxmlformats.org/officeDocument/2006/relationships/slideLayout" Target="../slideLayouts/slideLayout13.xml"/><Relationship Id="rId2" Type="http://schemas.openxmlformats.org/officeDocument/2006/relationships/image" Target="../media/image31.tif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3" Type="http://schemas.openxmlformats.org/officeDocument/2006/relationships/image" Target="../media/image40.tiff"/><Relationship Id="rId4" Type="http://schemas.openxmlformats.org/officeDocument/2006/relationships/image" Target="../media/image41.tiff"/><Relationship Id="rId1" Type="http://schemas.openxmlformats.org/officeDocument/2006/relationships/slideLayout" Target="../slideLayouts/slideLayout24.xml"/><Relationship Id="rId2" Type="http://schemas.openxmlformats.org/officeDocument/2006/relationships/image" Target="../media/image39.tif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tif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4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4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4.tif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 Id="rId3" Type="http://schemas.openxmlformats.org/officeDocument/2006/relationships/image" Target="../media/image12.tif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tiff"/><Relationship Id="rId3" Type="http://schemas.openxmlformats.org/officeDocument/2006/relationships/image" Target="../media/image46.tiff"/></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7.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48.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9.tif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50.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51.tiff"/><Relationship Id="rId3" Type="http://schemas.openxmlformats.org/officeDocument/2006/relationships/image" Target="../media/image52.tiff"/></Relationships>
</file>

<file path=ppt/slides/_rels/slide69.xml.rels><?xml version="1.0" encoding="UTF-8" standalone="yes"?>
<Relationships xmlns="http://schemas.openxmlformats.org/package/2006/relationships"><Relationship Id="rId3" Type="http://schemas.openxmlformats.org/officeDocument/2006/relationships/image" Target="../media/image54.tiff"/><Relationship Id="rId4" Type="http://schemas.openxmlformats.org/officeDocument/2006/relationships/image" Target="../media/image55.tiff"/><Relationship Id="rId1" Type="http://schemas.openxmlformats.org/officeDocument/2006/relationships/slideLayout" Target="../slideLayouts/slideLayout2.xml"/><Relationship Id="rId2" Type="http://schemas.openxmlformats.org/officeDocument/2006/relationships/image" Target="../media/image53.tiff"/></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24.xml"/><Relationship Id="rId2" Type="http://schemas.openxmlformats.org/officeDocument/2006/relationships/image" Target="../media/image16.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6.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7.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8.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9.tiff"/></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3" Type="http://schemas.openxmlformats.org/officeDocument/2006/relationships/hyperlink" Target="http://www.damian.oquanta.info/posts/make-your-slides-with-ipython.html" TargetMode="External"/><Relationship Id="rId4" Type="http://schemas.openxmlformats.org/officeDocument/2006/relationships/hyperlink" Target="https://blog.sicara.com/get-started-pyspark-jupyter-guide-tutorial-ae2fe84f594f" TargetMode="External"/><Relationship Id="rId5" Type="http://schemas.openxmlformats.org/officeDocument/2006/relationships/hyperlink" Target="https://www.dataquest.io/blog/free-datasets-for-projects/" TargetMode="External"/><Relationship Id="rId6" Type="http://schemas.openxmlformats.org/officeDocument/2006/relationships/hyperlink" Target="https://www.kaggle.com/" TargetMode="External"/><Relationship Id="rId1" Type="http://schemas.openxmlformats.org/officeDocument/2006/relationships/slideLayout" Target="../slideLayouts/slideLayout2.xml"/><Relationship Id="rId2" Type="http://schemas.openxmlformats.org/officeDocument/2006/relationships/hyperlink" Target="https://guides.github.com/activities/hello-world/"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tiff"/><Relationship Id="rId3" Type="http://schemas.openxmlformats.org/officeDocument/2006/relationships/image" Target="../media/image20.tif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tiff"/><Relationship Id="rId3" Type="http://schemas.openxmlformats.org/officeDocument/2006/relationships/image" Target="../media/image2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Python Quick Camp</a:t>
            </a:r>
            <a:endParaRPr lang="en-US" dirty="0"/>
          </a:p>
        </p:txBody>
      </p:sp>
      <p:sp>
        <p:nvSpPr>
          <p:cNvPr id="3" name="Subtitle 2"/>
          <p:cNvSpPr>
            <a:spLocks noGrp="1"/>
          </p:cNvSpPr>
          <p:nvPr>
            <p:ph type="subTitle" idx="1"/>
          </p:nvPr>
        </p:nvSpPr>
        <p:spPr/>
        <p:txBody>
          <a:bodyPr anchor="ctr"/>
          <a:lstStyle/>
          <a:p>
            <a:r>
              <a:rPr lang="en-US" dirty="0" smtClean="0"/>
              <a:t>TDWI Accelerate </a:t>
            </a:r>
            <a:r>
              <a:rPr lang="en-US" dirty="0"/>
              <a:t>-</a:t>
            </a:r>
            <a:r>
              <a:rPr lang="en-US" dirty="0" smtClean="0"/>
              <a:t> October 2017</a:t>
            </a:r>
          </a:p>
          <a:p>
            <a:r>
              <a:rPr lang="en-US" dirty="0" smtClean="0"/>
              <a:t>Paul Boal - @paulboal</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1</a:t>
            </a:fld>
            <a:endParaRPr lang="en-US"/>
          </a:p>
        </p:txBody>
      </p:sp>
    </p:spTree>
    <p:extLst>
      <p:ext uri="{BB962C8B-B14F-4D97-AF65-F5344CB8AC3E}">
        <p14:creationId xmlns:p14="http://schemas.microsoft.com/office/powerpoint/2010/main" val="927584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is on the rise</a:t>
            </a:r>
            <a:endParaRPr lang="en-US" dirty="0"/>
          </a:p>
        </p:txBody>
      </p:sp>
      <p:sp>
        <p:nvSpPr>
          <p:cNvPr id="3" name="Content Placeholder 2"/>
          <p:cNvSpPr>
            <a:spLocks noGrp="1"/>
          </p:cNvSpPr>
          <p:nvPr>
            <p:ph idx="1"/>
          </p:nvPr>
        </p:nvSpPr>
        <p:spPr>
          <a:xfrm>
            <a:off x="334538" y="2013527"/>
            <a:ext cx="11552662" cy="1103804"/>
          </a:xfrm>
        </p:spPr>
        <p:txBody>
          <a:bodyPr>
            <a:normAutofit/>
          </a:bodyPr>
          <a:lstStyle/>
          <a:p>
            <a:r>
              <a:rPr lang="en-US" sz="2000" dirty="0" smtClean="0"/>
              <a:t>Growing faster than R as a requirement for data science related jobs.</a:t>
            </a:r>
          </a:p>
          <a:p>
            <a:r>
              <a:rPr lang="en-US" sz="2000" dirty="0" smtClean="0"/>
              <a:t>Second only to SQL in technical skills required by a data scientist.</a:t>
            </a:r>
            <a:endParaRPr lang="en-US" sz="2000" dirty="0"/>
          </a:p>
        </p:txBody>
      </p:sp>
      <p:sp>
        <p:nvSpPr>
          <p:cNvPr id="4" name="Slide Number Placeholder 3"/>
          <p:cNvSpPr>
            <a:spLocks noGrp="1"/>
          </p:cNvSpPr>
          <p:nvPr>
            <p:ph type="sldNum" sz="quarter" idx="12"/>
          </p:nvPr>
        </p:nvSpPr>
        <p:spPr/>
        <p:txBody>
          <a:bodyPr/>
          <a:lstStyle/>
          <a:p>
            <a:fld id="{721E7CEC-74A5-0048-9106-4C537A0603F6}" type="slidenum">
              <a:rPr lang="en-US" smtClean="0"/>
              <a:t>10</a:t>
            </a:fld>
            <a:endParaRPr lang="en-US"/>
          </a:p>
        </p:txBody>
      </p:sp>
      <p:sp>
        <p:nvSpPr>
          <p:cNvPr id="6" name="Rectangle 5"/>
          <p:cNvSpPr/>
          <p:nvPr/>
        </p:nvSpPr>
        <p:spPr>
          <a:xfrm>
            <a:off x="334537" y="6176963"/>
            <a:ext cx="7525608" cy="276999"/>
          </a:xfrm>
          <a:prstGeom prst="rect">
            <a:avLst/>
          </a:prstGeom>
        </p:spPr>
        <p:txBody>
          <a:bodyPr wrap="square">
            <a:spAutoFit/>
          </a:bodyPr>
          <a:lstStyle/>
          <a:p>
            <a:r>
              <a:rPr lang="en-US" sz="1200" dirty="0">
                <a:solidFill>
                  <a:srgbClr val="969696"/>
                </a:solidFill>
              </a:rPr>
              <a:t>https://</a:t>
            </a:r>
            <a:r>
              <a:rPr lang="en-US" sz="1200" dirty="0" err="1">
                <a:solidFill>
                  <a:srgbClr val="969696"/>
                </a:solidFill>
              </a:rPr>
              <a:t>www.r-bloggers.com</a:t>
            </a:r>
            <a:r>
              <a:rPr lang="en-US" sz="1200" dirty="0">
                <a:solidFill>
                  <a:srgbClr val="969696"/>
                </a:solidFill>
              </a:rPr>
              <a:t>/data-science-job-report-2017-r-passes-sas-but-python-leaves-them-both-behind/</a:t>
            </a:r>
          </a:p>
        </p:txBody>
      </p:sp>
      <p:pic>
        <p:nvPicPr>
          <p:cNvPr id="8" name="Picture 7"/>
          <p:cNvPicPr>
            <a:picLocks noChangeAspect="1"/>
          </p:cNvPicPr>
          <p:nvPr/>
        </p:nvPicPr>
        <p:blipFill>
          <a:blip r:embed="rId2"/>
          <a:stretch>
            <a:fillRect/>
          </a:stretch>
        </p:blipFill>
        <p:spPr>
          <a:xfrm>
            <a:off x="334537" y="3152164"/>
            <a:ext cx="5226396" cy="3059631"/>
          </a:xfrm>
          <a:prstGeom prst="rect">
            <a:avLst/>
          </a:prstGeom>
        </p:spPr>
      </p:pic>
      <p:pic>
        <p:nvPicPr>
          <p:cNvPr id="9" name="Picture 8"/>
          <p:cNvPicPr>
            <a:picLocks noChangeAspect="1"/>
          </p:cNvPicPr>
          <p:nvPr/>
        </p:nvPicPr>
        <p:blipFill>
          <a:blip r:embed="rId3"/>
          <a:stretch>
            <a:fillRect/>
          </a:stretch>
        </p:blipFill>
        <p:spPr>
          <a:xfrm>
            <a:off x="7038754" y="3152163"/>
            <a:ext cx="3315210" cy="3064301"/>
          </a:xfrm>
          <a:prstGeom prst="rect">
            <a:avLst/>
          </a:prstGeom>
        </p:spPr>
      </p:pic>
      <p:sp>
        <p:nvSpPr>
          <p:cNvPr id="10" name="TextBox 9"/>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What’s going on with Python?</a:t>
            </a:r>
            <a:endParaRPr lang="en-US" dirty="0">
              <a:solidFill>
                <a:schemeClr val="tx1">
                  <a:lumMod val="75000"/>
                  <a:lumOff val="25000"/>
                </a:schemeClr>
              </a:solidFill>
            </a:endParaRPr>
          </a:p>
        </p:txBody>
      </p:sp>
    </p:spTree>
    <p:extLst>
      <p:ext uri="{BB962C8B-B14F-4D97-AF65-F5344CB8AC3E}">
        <p14:creationId xmlns:p14="http://schemas.microsoft.com/office/powerpoint/2010/main" val="812955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choose Python for Data Science?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11</a:t>
            </a:fld>
            <a:endParaRPr lang="en-US"/>
          </a:p>
        </p:txBody>
      </p:sp>
      <p:sp>
        <p:nvSpPr>
          <p:cNvPr id="6" name="Rectangle 5"/>
          <p:cNvSpPr/>
          <p:nvPr/>
        </p:nvSpPr>
        <p:spPr>
          <a:xfrm>
            <a:off x="334537" y="6176963"/>
            <a:ext cx="7525608" cy="276999"/>
          </a:xfrm>
          <a:prstGeom prst="rect">
            <a:avLst/>
          </a:prstGeom>
        </p:spPr>
        <p:txBody>
          <a:bodyPr wrap="square">
            <a:spAutoFit/>
          </a:bodyPr>
          <a:lstStyle/>
          <a:p>
            <a:r>
              <a:rPr lang="en-US" sz="1200" dirty="0">
                <a:solidFill>
                  <a:srgbClr val="969696"/>
                </a:solidFill>
              </a:rPr>
              <a:t>https://</a:t>
            </a:r>
            <a:r>
              <a:rPr lang="en-US" sz="1200" dirty="0" err="1">
                <a:solidFill>
                  <a:srgbClr val="969696"/>
                </a:solidFill>
              </a:rPr>
              <a:t>www.datacamp.com</a:t>
            </a:r>
            <a:r>
              <a:rPr lang="en-US" sz="1200" dirty="0">
                <a:solidFill>
                  <a:srgbClr val="969696"/>
                </a:solidFill>
              </a:rPr>
              <a:t>/community/tutorials/r-or-python-for-data-analysis#gs.JoPn0p4</a:t>
            </a:r>
          </a:p>
        </p:txBody>
      </p:sp>
      <p:sp>
        <p:nvSpPr>
          <p:cNvPr id="10" name="TextBox 9"/>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What’s going on with Python?</a:t>
            </a:r>
            <a:endParaRPr lang="en-US" dirty="0">
              <a:solidFill>
                <a:schemeClr val="tx1">
                  <a:lumMod val="75000"/>
                  <a:lumOff val="25000"/>
                </a:schemeClr>
              </a:solidFill>
            </a:endParaRPr>
          </a:p>
        </p:txBody>
      </p:sp>
      <p:sp>
        <p:nvSpPr>
          <p:cNvPr id="5" name="Content Placeholder 4"/>
          <p:cNvSpPr>
            <a:spLocks noGrp="1"/>
          </p:cNvSpPr>
          <p:nvPr>
            <p:ph idx="1"/>
          </p:nvPr>
        </p:nvSpPr>
        <p:spPr/>
        <p:txBody>
          <a:bodyPr anchor="ctr"/>
          <a:lstStyle/>
          <a:p>
            <a:r>
              <a:rPr lang="en-US" dirty="0" smtClean="0"/>
              <a:t>A multi-purpose language</a:t>
            </a:r>
          </a:p>
          <a:p>
            <a:r>
              <a:rPr lang="en-US" dirty="0" smtClean="0"/>
              <a:t>Easy to learn syntax</a:t>
            </a:r>
          </a:p>
          <a:p>
            <a:r>
              <a:rPr lang="en-US" dirty="0" smtClean="0"/>
              <a:t>Interactive and reproducible plots</a:t>
            </a:r>
          </a:p>
          <a:p>
            <a:r>
              <a:rPr lang="en-US" dirty="0" smtClean="0"/>
              <a:t>Large and growing data and analytics libraries</a:t>
            </a:r>
          </a:p>
          <a:p>
            <a:r>
              <a:rPr lang="en-US" dirty="0" smtClean="0"/>
              <a:t>Integration with big data platforms (e.g. Spark)</a:t>
            </a:r>
          </a:p>
          <a:p>
            <a:r>
              <a:rPr lang="en-US" dirty="0" smtClean="0"/>
              <a:t>Build complete applications in a single language</a:t>
            </a:r>
          </a:p>
          <a:p>
            <a:r>
              <a:rPr lang="en-US" dirty="0" smtClean="0"/>
              <a:t>Multiple ways to interact with Python: command line, IDE, notebook</a:t>
            </a:r>
          </a:p>
          <a:p>
            <a:endParaRPr lang="en-US" dirty="0"/>
          </a:p>
        </p:txBody>
      </p:sp>
    </p:spTree>
    <p:extLst>
      <p:ext uri="{BB962C8B-B14F-4D97-AF65-F5344CB8AC3E}">
        <p14:creationId xmlns:p14="http://schemas.microsoft.com/office/powerpoint/2010/main" val="15678138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5" name="Content Placeholder 4"/>
          <p:cNvSpPr>
            <a:spLocks noGrp="1"/>
          </p:cNvSpPr>
          <p:nvPr>
            <p:ph sz="half" idx="1"/>
          </p:nvPr>
        </p:nvSpPr>
        <p:spPr>
          <a:xfrm>
            <a:off x="334538" y="1825625"/>
            <a:ext cx="5409038" cy="4351338"/>
          </a:xfrm>
        </p:spPr>
        <p:txBody>
          <a:bodyPr anchor="t"/>
          <a:lstStyle/>
          <a:p>
            <a:pPr marL="0" indent="0">
              <a:buNone/>
            </a:pPr>
            <a:r>
              <a:rPr lang="en-US" b="1" dirty="0" smtClean="0"/>
              <a:t>Business Scenario:</a:t>
            </a:r>
          </a:p>
          <a:p>
            <a:r>
              <a:rPr lang="en-US" dirty="0" smtClean="0"/>
              <a:t>Healthcare costs vary dramatically from one facility to the next, even in the same community.</a:t>
            </a:r>
          </a:p>
          <a:p>
            <a:r>
              <a:rPr lang="en-US" dirty="0" smtClean="0"/>
              <a:t>Are there any geographic features that might be tied to those cost patterns?</a:t>
            </a:r>
            <a:endParaRPr lang="en-US" dirty="0"/>
          </a:p>
        </p:txBody>
      </p:sp>
      <p:sp>
        <p:nvSpPr>
          <p:cNvPr id="6" name="Content Placeholder 5"/>
          <p:cNvSpPr>
            <a:spLocks noGrp="1"/>
          </p:cNvSpPr>
          <p:nvPr>
            <p:ph sz="half" idx="2"/>
          </p:nvPr>
        </p:nvSpPr>
        <p:spPr>
          <a:xfrm>
            <a:off x="6172200" y="1825625"/>
            <a:ext cx="5437330" cy="4351338"/>
          </a:xfrm>
        </p:spPr>
        <p:txBody>
          <a:bodyPr anchor="t"/>
          <a:lstStyle/>
          <a:p>
            <a:pPr marL="0" indent="0">
              <a:buNone/>
            </a:pPr>
            <a:r>
              <a:rPr lang="en-US" b="1" dirty="0" smtClean="0"/>
              <a:t>Steps:</a:t>
            </a:r>
          </a:p>
          <a:p>
            <a:pPr marL="514350" indent="-514350">
              <a:buFont typeface="+mj-lt"/>
              <a:buAutoNum type="arabicPeriod"/>
            </a:pPr>
            <a:r>
              <a:rPr lang="en-US" dirty="0" smtClean="0"/>
              <a:t>Getting procedure costs</a:t>
            </a:r>
          </a:p>
          <a:p>
            <a:pPr marL="514350" indent="-514350">
              <a:buFont typeface="+mj-lt"/>
              <a:buAutoNum type="arabicPeriod"/>
            </a:pPr>
            <a:r>
              <a:rPr lang="en-US" dirty="0" smtClean="0"/>
              <a:t>Get facility information</a:t>
            </a:r>
          </a:p>
          <a:p>
            <a:pPr marL="514350" indent="-514350">
              <a:buFont typeface="+mj-lt"/>
              <a:buAutoNum type="arabicPeriod"/>
            </a:pPr>
            <a:r>
              <a:rPr lang="en-US" dirty="0" smtClean="0"/>
              <a:t>Get additional external data</a:t>
            </a:r>
          </a:p>
          <a:p>
            <a:pPr marL="514350" indent="-514350">
              <a:buFont typeface="+mj-lt"/>
              <a:buAutoNum type="arabicPeriod"/>
            </a:pPr>
            <a:r>
              <a:rPr lang="en-US" dirty="0" smtClean="0"/>
              <a:t>Review correlations in data</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12</a:t>
            </a:fld>
            <a:endParaRPr lang="en-US"/>
          </a:p>
        </p:txBody>
      </p:sp>
      <p:sp>
        <p:nvSpPr>
          <p:cNvPr id="7" name="Rectangle 6"/>
          <p:cNvSpPr/>
          <p:nvPr/>
        </p:nvSpPr>
        <p:spPr>
          <a:xfrm>
            <a:off x="334537" y="5440428"/>
            <a:ext cx="7617157" cy="736535"/>
          </a:xfrm>
          <a:prstGeom prst="rect">
            <a:avLst/>
          </a:prstGeom>
        </p:spPr>
        <p:txBody>
          <a:bodyPr vert="horz" lIns="91440" tIns="45720" rIns="91440" bIns="45720" rtlCol="0" anchor="ctr"/>
          <a:lstStyle/>
          <a:p>
            <a:r>
              <a:rPr lang="en-US" sz="2400" dirty="0" smtClean="0">
                <a:solidFill>
                  <a:srgbClr val="585858"/>
                </a:solidFill>
              </a:rPr>
              <a:t>Retrieve Git repository with code and data from </a:t>
            </a:r>
            <a:r>
              <a:rPr lang="en-US" sz="2400" dirty="0" smtClean="0">
                <a:solidFill>
                  <a:srgbClr val="585858"/>
                </a:solidFill>
                <a:hlinkClick r:id="rId2"/>
              </a:rPr>
              <a:t>https</a:t>
            </a:r>
            <a:r>
              <a:rPr lang="en-US" sz="2400" dirty="0">
                <a:solidFill>
                  <a:srgbClr val="585858"/>
                </a:solidFill>
                <a:hlinkClick r:id="rId2"/>
              </a:rPr>
              <a:t>://</a:t>
            </a:r>
            <a:r>
              <a:rPr lang="en-US" sz="2400" dirty="0" smtClean="0">
                <a:solidFill>
                  <a:srgbClr val="585858"/>
                </a:solidFill>
                <a:hlinkClick r:id="rId2"/>
              </a:rPr>
              <a:t>github.com/paulboal/tdwi-accelerate-2017-python</a:t>
            </a:r>
            <a:r>
              <a:rPr lang="en-US" sz="2400" dirty="0" smtClean="0">
                <a:solidFill>
                  <a:srgbClr val="585858"/>
                </a:solidFill>
              </a:rPr>
              <a:t> </a:t>
            </a:r>
            <a:endParaRPr lang="en-US" sz="2400" dirty="0">
              <a:solidFill>
                <a:srgbClr val="585858"/>
              </a:solidFill>
            </a:endParaRPr>
          </a:p>
        </p:txBody>
      </p:sp>
    </p:spTree>
    <p:extLst>
      <p:ext uri="{BB962C8B-B14F-4D97-AF65-F5344CB8AC3E}">
        <p14:creationId xmlns:p14="http://schemas.microsoft.com/office/powerpoint/2010/main" val="83581468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Get Procedure Costs</a:t>
            </a:r>
            <a:endParaRPr lang="en-US" dirty="0"/>
          </a:p>
        </p:txBody>
      </p:sp>
      <p:sp>
        <p:nvSpPr>
          <p:cNvPr id="6" name="Content Placeholder 5"/>
          <p:cNvSpPr>
            <a:spLocks noGrp="1"/>
          </p:cNvSpPr>
          <p:nvPr>
            <p:ph idx="1"/>
          </p:nvPr>
        </p:nvSpPr>
        <p:spPr>
          <a:xfrm>
            <a:off x="6391564" y="1825625"/>
            <a:ext cx="5495636" cy="4351338"/>
          </a:xfrm>
        </p:spPr>
        <p:txBody>
          <a:bodyPr/>
          <a:lstStyle/>
          <a:p>
            <a:r>
              <a:rPr lang="en-US" dirty="0" smtClean="0"/>
              <a:t>Clear Health Costs is a web site that let’s users search for procedure costs around particular ZIP codes in several large cities.</a:t>
            </a:r>
          </a:p>
          <a:p>
            <a:r>
              <a:rPr lang="en-US" dirty="0" smtClean="0"/>
              <a:t>Our first step is to run searches against this web site and collect the data.</a:t>
            </a:r>
          </a:p>
          <a:p>
            <a:r>
              <a:rPr lang="en-US" dirty="0" smtClean="0"/>
              <a:t>All in fewer than 70 lines of code!</a:t>
            </a:r>
            <a:endParaRPr lang="en-US" dirty="0"/>
          </a:p>
        </p:txBody>
      </p:sp>
      <p:sp>
        <p:nvSpPr>
          <p:cNvPr id="5" name="Slide Number Placeholder 4"/>
          <p:cNvSpPr>
            <a:spLocks noGrp="1"/>
          </p:cNvSpPr>
          <p:nvPr>
            <p:ph type="sldNum" sz="quarter" idx="12"/>
          </p:nvPr>
        </p:nvSpPr>
        <p:spPr/>
        <p:txBody>
          <a:bodyPr/>
          <a:lstStyle/>
          <a:p>
            <a:fld id="{721E7CEC-74A5-0048-9106-4C537A0603F6}" type="slidenum">
              <a:rPr lang="en-US" smtClean="0"/>
              <a:t>13</a:t>
            </a:fld>
            <a:endParaRPr lang="en-US"/>
          </a:p>
        </p:txBody>
      </p:sp>
      <p:sp>
        <p:nvSpPr>
          <p:cNvPr id="7" name="TextBox 6"/>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1. Get Procedure Costs</a:t>
            </a:r>
            <a:endParaRPr lang="en-US" dirty="0">
              <a:solidFill>
                <a:schemeClr val="tx1">
                  <a:lumMod val="75000"/>
                  <a:lumOff val="25000"/>
                </a:schemeClr>
              </a:solidFill>
            </a:endParaRPr>
          </a:p>
        </p:txBody>
      </p:sp>
      <p:pic>
        <p:nvPicPr>
          <p:cNvPr id="3" name="Picture 2"/>
          <p:cNvPicPr>
            <a:picLocks noChangeAspect="1"/>
          </p:cNvPicPr>
          <p:nvPr/>
        </p:nvPicPr>
        <p:blipFill>
          <a:blip r:embed="rId2"/>
          <a:stretch>
            <a:fillRect/>
          </a:stretch>
        </p:blipFill>
        <p:spPr>
          <a:xfrm>
            <a:off x="334537" y="1825625"/>
            <a:ext cx="5949950" cy="4794250"/>
          </a:xfrm>
          <a:prstGeom prst="rect">
            <a:avLst/>
          </a:prstGeom>
        </p:spPr>
      </p:pic>
    </p:spTree>
    <p:extLst>
      <p:ext uri="{BB962C8B-B14F-4D97-AF65-F5344CB8AC3E}">
        <p14:creationId xmlns:p14="http://schemas.microsoft.com/office/powerpoint/2010/main" val="15704003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334537" y="3844539"/>
            <a:ext cx="6361828" cy="276999"/>
          </a:xfrm>
          <a:prstGeom prst="rect">
            <a:avLst/>
          </a:prstGeom>
          <a:noFill/>
          <a:ln>
            <a:noFill/>
          </a:ln>
        </p:spPr>
        <p:txBody>
          <a:bodyPr wrap="square" rtlCol="0">
            <a:spAutoFit/>
          </a:bodyPr>
          <a:lstStyle/>
          <a:p>
            <a:r>
              <a:rPr lang="en-US" sz="1200" smtClean="0">
                <a:solidFill>
                  <a:srgbClr val="969696"/>
                </a:solidFill>
                <a:latin typeface="Courier" charset="0"/>
                <a:ea typeface="Courier" charset="0"/>
                <a:cs typeface="Courier" charset="0"/>
              </a:rPr>
              <a:t>TDWI_Python_QuickCamp_2017.ipynb</a:t>
            </a:r>
            <a:endParaRPr lang="en-US" sz="1200">
              <a:solidFill>
                <a:srgbClr val="969696"/>
              </a:solidFill>
              <a:latin typeface="Courier" charset="0"/>
              <a:ea typeface="Courier" charset="0"/>
              <a:cs typeface="Courier" charset="0"/>
            </a:endParaRPr>
          </a:p>
        </p:txBody>
      </p:sp>
      <p:sp>
        <p:nvSpPr>
          <p:cNvPr id="2" name="Title 1"/>
          <p:cNvSpPr>
            <a:spLocks noGrp="1"/>
          </p:cNvSpPr>
          <p:nvPr>
            <p:ph type="title"/>
          </p:nvPr>
        </p:nvSpPr>
        <p:spPr/>
        <p:txBody>
          <a:bodyPr/>
          <a:lstStyle/>
          <a:p>
            <a:r>
              <a:rPr lang="en-US" dirty="0" smtClean="0"/>
              <a:t>Using Modules</a:t>
            </a:r>
            <a:endParaRPr lang="en-US" dirty="0"/>
          </a:p>
        </p:txBody>
      </p:sp>
      <p:sp>
        <p:nvSpPr>
          <p:cNvPr id="8" name="Content Placeholder 7"/>
          <p:cNvSpPr>
            <a:spLocks noGrp="1"/>
          </p:cNvSpPr>
          <p:nvPr>
            <p:ph idx="1"/>
          </p:nvPr>
        </p:nvSpPr>
        <p:spPr>
          <a:xfrm>
            <a:off x="6899564" y="1825625"/>
            <a:ext cx="4987636" cy="4351338"/>
          </a:xfrm>
        </p:spPr>
        <p:txBody>
          <a:bodyPr>
            <a:normAutofit/>
          </a:bodyPr>
          <a:lstStyle/>
          <a:p>
            <a:pPr>
              <a:spcBef>
                <a:spcPts val="1600"/>
              </a:spcBef>
            </a:pPr>
            <a:r>
              <a:rPr lang="en-US" sz="2400" dirty="0" smtClean="0"/>
              <a:t>In the notebook, all you see are some imports and calls to </a:t>
            </a:r>
            <a:r>
              <a:rPr lang="en-US" sz="2000" dirty="0" err="1" smtClean="0">
                <a:solidFill>
                  <a:schemeClr val="accent1">
                    <a:lumMod val="75000"/>
                  </a:schemeClr>
                </a:solidFill>
                <a:latin typeface="Consolas" charset="0"/>
                <a:ea typeface="Consolas" charset="0"/>
                <a:cs typeface="Consolas" charset="0"/>
              </a:rPr>
              <a:t>get_sleep_prices</a:t>
            </a:r>
            <a:r>
              <a:rPr lang="en-US" sz="2000" dirty="0" smtClean="0">
                <a:solidFill>
                  <a:schemeClr val="accent1">
                    <a:lumMod val="75000"/>
                  </a:schemeClr>
                </a:solidFill>
                <a:latin typeface="Consolas" charset="0"/>
                <a:ea typeface="Consolas" charset="0"/>
                <a:cs typeface="Consolas" charset="0"/>
              </a:rPr>
              <a:t>()</a:t>
            </a:r>
            <a:r>
              <a:rPr lang="en-US" sz="2000" dirty="0" smtClean="0">
                <a:solidFill>
                  <a:schemeClr val="accent1">
                    <a:lumMod val="50000"/>
                  </a:schemeClr>
                </a:solidFill>
              </a:rPr>
              <a:t>.</a:t>
            </a:r>
            <a:endParaRPr lang="en-US" sz="2000" dirty="0" smtClean="0">
              <a:solidFill>
                <a:schemeClr val="accent1">
                  <a:lumMod val="50000"/>
                </a:schemeClr>
              </a:solidFill>
              <a:latin typeface="Consolas" charset="0"/>
              <a:ea typeface="Consolas" charset="0"/>
              <a:cs typeface="Consolas" charset="0"/>
            </a:endParaRPr>
          </a:p>
          <a:p>
            <a:pPr>
              <a:spcBef>
                <a:spcPts val="1600"/>
              </a:spcBef>
            </a:pPr>
            <a:r>
              <a:rPr lang="en-US" sz="2400" dirty="0"/>
              <a:t>All of the code for how to retrieve data from Clear Health Costs is encapsulated in </a:t>
            </a:r>
            <a:r>
              <a:rPr lang="en-US" sz="2000" dirty="0" err="1" smtClean="0">
                <a:solidFill>
                  <a:schemeClr val="accent1">
                    <a:lumMod val="75000"/>
                  </a:schemeClr>
                </a:solidFill>
                <a:latin typeface="Consolas" charset="0"/>
                <a:ea typeface="Consolas" charset="0"/>
                <a:cs typeface="Consolas" charset="0"/>
              </a:rPr>
              <a:t>GetPrices.py</a:t>
            </a:r>
            <a:r>
              <a:rPr lang="en-US" sz="2400" dirty="0"/>
              <a:t>.</a:t>
            </a:r>
            <a:endParaRPr lang="en-US" sz="2400" dirty="0">
              <a:latin typeface="Consolas" charset="0"/>
              <a:ea typeface="Consolas" charset="0"/>
              <a:cs typeface="Consolas" charset="0"/>
            </a:endParaRPr>
          </a:p>
          <a:p>
            <a:pPr>
              <a:spcBef>
                <a:spcPts val="1600"/>
              </a:spcBef>
            </a:pPr>
            <a:r>
              <a:rPr lang="en-US" sz="2400" dirty="0" smtClean="0"/>
              <a:t>The key to using this personal module is </a:t>
            </a:r>
            <a:r>
              <a:rPr lang="en-US" sz="2000" dirty="0" smtClean="0">
                <a:solidFill>
                  <a:schemeClr val="accent1">
                    <a:lumMod val="75000"/>
                  </a:schemeClr>
                </a:solidFill>
                <a:latin typeface="Consolas" charset="0"/>
                <a:ea typeface="Consolas" charset="0"/>
                <a:cs typeface="Consolas" charset="0"/>
              </a:rPr>
              <a:t>from </a:t>
            </a:r>
            <a:r>
              <a:rPr lang="en-US" sz="2000" dirty="0" err="1" smtClean="0">
                <a:solidFill>
                  <a:schemeClr val="accent1">
                    <a:lumMod val="75000"/>
                  </a:schemeClr>
                </a:solidFill>
                <a:latin typeface="Consolas" charset="0"/>
                <a:ea typeface="Consolas" charset="0"/>
                <a:cs typeface="Consolas" charset="0"/>
              </a:rPr>
              <a:t>GetPrices</a:t>
            </a:r>
            <a:r>
              <a:rPr lang="en-US" sz="2000" dirty="0" smtClean="0">
                <a:solidFill>
                  <a:schemeClr val="accent1">
                    <a:lumMod val="75000"/>
                  </a:schemeClr>
                </a:solidFill>
                <a:latin typeface="Consolas" charset="0"/>
                <a:ea typeface="Consolas" charset="0"/>
                <a:cs typeface="Consolas" charset="0"/>
              </a:rPr>
              <a:t> import </a:t>
            </a:r>
            <a:r>
              <a:rPr lang="en-US" sz="2000" dirty="0" err="1" smtClean="0">
                <a:solidFill>
                  <a:schemeClr val="accent1">
                    <a:lumMod val="75000"/>
                  </a:schemeClr>
                </a:solidFill>
                <a:latin typeface="Consolas" charset="0"/>
                <a:ea typeface="Consolas" charset="0"/>
                <a:cs typeface="Consolas" charset="0"/>
              </a:rPr>
              <a:t>GetHealthCosts</a:t>
            </a:r>
            <a:r>
              <a:rPr lang="en-US" sz="2400" dirty="0" smtClean="0"/>
              <a:t>.</a:t>
            </a:r>
          </a:p>
          <a:p>
            <a:pPr>
              <a:spcBef>
                <a:spcPts val="1600"/>
              </a:spcBef>
            </a:pPr>
            <a:r>
              <a:rPr lang="en-US" sz="2400" dirty="0" smtClean="0">
                <a:ea typeface="Consolas" charset="0"/>
                <a:cs typeface="Consolas" charset="0"/>
              </a:rPr>
              <a:t>This Jupyter cell also imports pandas, but it isn’t used until later.</a:t>
            </a:r>
            <a:endParaRPr lang="en-US" sz="2400" dirty="0">
              <a:ea typeface="Consolas" charset="0"/>
              <a:cs typeface="Consolas" charset="0"/>
            </a:endParaRPr>
          </a:p>
        </p:txBody>
      </p:sp>
      <p:sp>
        <p:nvSpPr>
          <p:cNvPr id="4" name="Slide Number Placeholder 3"/>
          <p:cNvSpPr>
            <a:spLocks noGrp="1"/>
          </p:cNvSpPr>
          <p:nvPr>
            <p:ph type="sldNum" sz="quarter" idx="12"/>
          </p:nvPr>
        </p:nvSpPr>
        <p:spPr/>
        <p:txBody>
          <a:bodyPr/>
          <a:lstStyle/>
          <a:p>
            <a:fld id="{721E7CEC-74A5-0048-9106-4C537A0603F6}" type="slidenum">
              <a:rPr lang="en-US" smtClean="0"/>
              <a:t>14</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1. Getting procedure costs</a:t>
            </a:r>
            <a:endParaRPr lang="en-US" dirty="0">
              <a:solidFill>
                <a:schemeClr val="tx1">
                  <a:lumMod val="75000"/>
                  <a:lumOff val="25000"/>
                </a:schemeClr>
              </a:solidFill>
            </a:endParaRPr>
          </a:p>
        </p:txBody>
      </p:sp>
      <p:sp>
        <p:nvSpPr>
          <p:cNvPr id="7" name="Rectangle 6"/>
          <p:cNvSpPr/>
          <p:nvPr/>
        </p:nvSpPr>
        <p:spPr>
          <a:xfrm>
            <a:off x="334537" y="1813214"/>
            <a:ext cx="6352590" cy="2031325"/>
          </a:xfrm>
          <a:prstGeom prst="rect">
            <a:avLst/>
          </a:prstGeom>
          <a:solidFill>
            <a:schemeClr val="bg1">
              <a:lumMod val="95000"/>
            </a:schemeClr>
          </a:solidFill>
          <a:ln>
            <a:solidFill>
              <a:schemeClr val="tx1">
                <a:lumMod val="50000"/>
                <a:lumOff val="50000"/>
              </a:schemeClr>
            </a:solidFill>
          </a:ln>
        </p:spPr>
        <p:txBody>
          <a:bodyPr wrap="square">
            <a:spAutoFit/>
          </a:bodyPr>
          <a:lstStyle/>
          <a:p>
            <a:r>
              <a:rPr lang="en-US" sz="1400" b="1" dirty="0" smtClean="0">
                <a:solidFill>
                  <a:srgbClr val="007020"/>
                </a:solidFill>
                <a:latin typeface="Courier" charset="0"/>
              </a:rPr>
              <a:t>from</a:t>
            </a:r>
            <a:r>
              <a:rPr lang="en-US" sz="1400" dirty="0" smtClean="0">
                <a:solidFill>
                  <a:srgbClr val="000000"/>
                </a:solidFill>
                <a:latin typeface="Courier" charset="0"/>
              </a:rPr>
              <a:t> </a:t>
            </a:r>
            <a:r>
              <a:rPr lang="en-US" sz="1400" b="1" dirty="0" err="1">
                <a:solidFill>
                  <a:srgbClr val="0E84B5"/>
                </a:solidFill>
                <a:latin typeface="Courier" charset="0"/>
              </a:rPr>
              <a:t>GetPrices</a:t>
            </a:r>
            <a:r>
              <a:rPr lang="en-US" sz="1400" dirty="0">
                <a:solidFill>
                  <a:srgbClr val="000000"/>
                </a:solidFill>
                <a:latin typeface="Courier" charset="0"/>
              </a:rPr>
              <a:t> </a:t>
            </a:r>
            <a:r>
              <a:rPr lang="en-US" sz="1400" b="1" dirty="0">
                <a:solidFill>
                  <a:srgbClr val="007020"/>
                </a:solidFill>
                <a:latin typeface="Courier" charset="0"/>
              </a:rPr>
              <a:t>import</a:t>
            </a:r>
            <a:r>
              <a:rPr lang="en-US" sz="1400" dirty="0">
                <a:solidFill>
                  <a:srgbClr val="000000"/>
                </a:solidFill>
                <a:latin typeface="Courier" charset="0"/>
              </a:rPr>
              <a:t> </a:t>
            </a:r>
            <a:r>
              <a:rPr lang="en-US" sz="1400" dirty="0" err="1">
                <a:solidFill>
                  <a:srgbClr val="000000"/>
                </a:solidFill>
                <a:latin typeface="Courier" charset="0"/>
              </a:rPr>
              <a:t>ClearHealthCosts</a:t>
            </a:r>
            <a:endParaRPr lang="en-US" sz="1400" dirty="0">
              <a:solidFill>
                <a:srgbClr val="000000"/>
              </a:solidFill>
              <a:latin typeface="Courier" charset="0"/>
            </a:endParaRPr>
          </a:p>
          <a:p>
            <a:r>
              <a:rPr lang="en-US" sz="1400" b="1" dirty="0">
                <a:solidFill>
                  <a:srgbClr val="007020"/>
                </a:solidFill>
                <a:latin typeface="Courier" charset="0"/>
              </a:rPr>
              <a:t>import</a:t>
            </a:r>
            <a:r>
              <a:rPr lang="en-US" sz="1400" dirty="0">
                <a:solidFill>
                  <a:srgbClr val="000000"/>
                </a:solidFill>
                <a:latin typeface="Courier" charset="0"/>
              </a:rPr>
              <a:t> </a:t>
            </a:r>
            <a:r>
              <a:rPr lang="en-US" sz="1400" b="1" dirty="0">
                <a:solidFill>
                  <a:srgbClr val="0E84B5"/>
                </a:solidFill>
                <a:latin typeface="Courier" charset="0"/>
              </a:rPr>
              <a:t>pandas</a:t>
            </a:r>
            <a:r>
              <a:rPr lang="en-US" sz="1400" dirty="0">
                <a:solidFill>
                  <a:srgbClr val="000000"/>
                </a:solidFill>
                <a:latin typeface="Courier" charset="0"/>
              </a:rPr>
              <a:t> </a:t>
            </a:r>
            <a:r>
              <a:rPr lang="en-US" sz="1400" b="1" dirty="0">
                <a:solidFill>
                  <a:srgbClr val="007020"/>
                </a:solidFill>
                <a:latin typeface="Courier" charset="0"/>
              </a:rPr>
              <a:t>as</a:t>
            </a:r>
            <a:r>
              <a:rPr lang="en-US" sz="1400" dirty="0">
                <a:solidFill>
                  <a:srgbClr val="000000"/>
                </a:solidFill>
                <a:latin typeface="Courier" charset="0"/>
              </a:rPr>
              <a:t> </a:t>
            </a:r>
            <a:r>
              <a:rPr lang="en-US" sz="1400" b="1" dirty="0" err="1">
                <a:solidFill>
                  <a:srgbClr val="0E84B5"/>
                </a:solidFill>
                <a:latin typeface="Courier" charset="0"/>
              </a:rPr>
              <a:t>pd</a:t>
            </a:r>
            <a:endParaRPr lang="en-US" sz="1400" dirty="0">
              <a:solidFill>
                <a:srgbClr val="007020"/>
              </a:solidFill>
              <a:latin typeface="Courier" charset="0"/>
            </a:endParaRPr>
          </a:p>
          <a:p>
            <a:r>
              <a:rPr lang="en-US" sz="1400" dirty="0">
                <a:solidFill>
                  <a:srgbClr val="000000"/>
                </a:solidFill>
                <a:latin typeface="Courier" charset="0"/>
              </a:rPr>
              <a:t/>
            </a:r>
            <a:br>
              <a:rPr lang="en-US" sz="1400" dirty="0">
                <a:solidFill>
                  <a:srgbClr val="000000"/>
                </a:solidFill>
                <a:latin typeface="Courier" charset="0"/>
              </a:rPr>
            </a:br>
            <a:endParaRPr lang="en-US" sz="1400" dirty="0">
              <a:solidFill>
                <a:srgbClr val="000000"/>
              </a:solidFill>
              <a:latin typeface="Courier" charset="0"/>
            </a:endParaRPr>
          </a:p>
          <a:p>
            <a:r>
              <a:rPr lang="en-US" sz="1400" dirty="0" err="1">
                <a:solidFill>
                  <a:srgbClr val="000000"/>
                </a:solidFill>
                <a:latin typeface="Courier" charset="0"/>
              </a:rPr>
              <a:t>chc</a:t>
            </a:r>
            <a:r>
              <a:rPr lang="en-US" sz="1400" dirty="0">
                <a:solidFill>
                  <a:srgbClr val="000000"/>
                </a:solidFill>
                <a:latin typeface="Courier" charset="0"/>
              </a:rPr>
              <a:t> </a:t>
            </a:r>
            <a:r>
              <a:rPr lang="en-US" sz="1400" dirty="0">
                <a:solidFill>
                  <a:srgbClr val="666666"/>
                </a:solidFill>
                <a:latin typeface="Courier" charset="0"/>
              </a:rPr>
              <a:t>=</a:t>
            </a:r>
            <a:r>
              <a:rPr lang="en-US" sz="1400" dirty="0">
                <a:solidFill>
                  <a:srgbClr val="000000"/>
                </a:solidFill>
                <a:latin typeface="Courier" charset="0"/>
              </a:rPr>
              <a:t> </a:t>
            </a:r>
            <a:r>
              <a:rPr lang="en-US" sz="1400" dirty="0" err="1">
                <a:solidFill>
                  <a:srgbClr val="000000"/>
                </a:solidFill>
                <a:latin typeface="Courier" charset="0"/>
              </a:rPr>
              <a:t>ClearHealthCosts</a:t>
            </a:r>
            <a:r>
              <a:rPr lang="en-US" sz="1400" dirty="0">
                <a:solidFill>
                  <a:srgbClr val="000000"/>
                </a:solidFill>
                <a:latin typeface="Courier" charset="0"/>
              </a:rPr>
              <a:t>()</a:t>
            </a:r>
          </a:p>
          <a:p>
            <a:r>
              <a:rPr lang="en-US" sz="1400" dirty="0" err="1">
                <a:solidFill>
                  <a:srgbClr val="000000"/>
                </a:solidFill>
                <a:latin typeface="Courier" charset="0"/>
              </a:rPr>
              <a:t>chc</a:t>
            </a:r>
            <a:r>
              <a:rPr lang="en-US" sz="1400" dirty="0" err="1">
                <a:solidFill>
                  <a:srgbClr val="666666"/>
                </a:solidFill>
                <a:latin typeface="Courier" charset="0"/>
              </a:rPr>
              <a:t>.</a:t>
            </a:r>
            <a:r>
              <a:rPr lang="en-US" sz="1400" dirty="0" err="1">
                <a:solidFill>
                  <a:srgbClr val="000000"/>
                </a:solidFill>
                <a:latin typeface="Courier" charset="0"/>
              </a:rPr>
              <a:t>get_sleep_prices</a:t>
            </a:r>
            <a:r>
              <a:rPr lang="en-US" sz="1400" dirty="0">
                <a:solidFill>
                  <a:srgbClr val="000000"/>
                </a:solidFill>
                <a:latin typeface="Courier" charset="0"/>
              </a:rPr>
              <a:t>(</a:t>
            </a:r>
            <a:r>
              <a:rPr lang="en-US" sz="1400" dirty="0">
                <a:solidFill>
                  <a:srgbClr val="4070A0"/>
                </a:solidFill>
                <a:latin typeface="Courier" charset="0"/>
              </a:rPr>
              <a:t>'10001'</a:t>
            </a:r>
            <a:r>
              <a:rPr lang="en-US" sz="1400" dirty="0">
                <a:solidFill>
                  <a:srgbClr val="000000"/>
                </a:solidFill>
                <a:latin typeface="Courier" charset="0"/>
              </a:rPr>
              <a:t>,</a:t>
            </a:r>
            <a:r>
              <a:rPr lang="en-US" sz="1400" dirty="0">
                <a:solidFill>
                  <a:srgbClr val="40A070"/>
                </a:solidFill>
                <a:latin typeface="Courier" charset="0"/>
              </a:rPr>
              <a:t>100</a:t>
            </a:r>
            <a:r>
              <a:rPr lang="en-US" sz="1400" dirty="0">
                <a:solidFill>
                  <a:srgbClr val="000000"/>
                </a:solidFill>
                <a:latin typeface="Courier" charset="0"/>
              </a:rPr>
              <a:t>) </a:t>
            </a:r>
            <a:r>
              <a:rPr lang="en-US" sz="1400" i="1" dirty="0">
                <a:solidFill>
                  <a:srgbClr val="60A0B0"/>
                </a:solidFill>
                <a:latin typeface="Courier" charset="0"/>
              </a:rPr>
              <a:t># New York</a:t>
            </a:r>
            <a:endParaRPr lang="en-US" sz="1400" dirty="0">
              <a:solidFill>
                <a:srgbClr val="000000"/>
              </a:solidFill>
              <a:latin typeface="Courier" charset="0"/>
            </a:endParaRPr>
          </a:p>
          <a:p>
            <a:r>
              <a:rPr lang="en-US" sz="1400" dirty="0" err="1">
                <a:solidFill>
                  <a:srgbClr val="000000"/>
                </a:solidFill>
                <a:latin typeface="Courier" charset="0"/>
              </a:rPr>
              <a:t>chc</a:t>
            </a:r>
            <a:r>
              <a:rPr lang="en-US" sz="1400" dirty="0" err="1">
                <a:solidFill>
                  <a:srgbClr val="666666"/>
                </a:solidFill>
                <a:latin typeface="Courier" charset="0"/>
              </a:rPr>
              <a:t>.</a:t>
            </a:r>
            <a:r>
              <a:rPr lang="en-US" sz="1400" dirty="0" err="1">
                <a:solidFill>
                  <a:srgbClr val="000000"/>
                </a:solidFill>
                <a:latin typeface="Courier" charset="0"/>
              </a:rPr>
              <a:t>get_sleep_prices</a:t>
            </a:r>
            <a:r>
              <a:rPr lang="en-US" sz="1400" dirty="0">
                <a:solidFill>
                  <a:srgbClr val="000000"/>
                </a:solidFill>
                <a:latin typeface="Courier" charset="0"/>
              </a:rPr>
              <a:t>(</a:t>
            </a:r>
            <a:r>
              <a:rPr lang="en-US" sz="1400" dirty="0">
                <a:solidFill>
                  <a:srgbClr val="4070A0"/>
                </a:solidFill>
                <a:latin typeface="Courier" charset="0"/>
              </a:rPr>
              <a:t>'94016'</a:t>
            </a:r>
            <a:r>
              <a:rPr lang="en-US" sz="1400" dirty="0">
                <a:solidFill>
                  <a:srgbClr val="000000"/>
                </a:solidFill>
                <a:latin typeface="Courier" charset="0"/>
              </a:rPr>
              <a:t>,</a:t>
            </a:r>
            <a:r>
              <a:rPr lang="en-US" sz="1400" dirty="0">
                <a:solidFill>
                  <a:srgbClr val="40A070"/>
                </a:solidFill>
                <a:latin typeface="Courier" charset="0"/>
              </a:rPr>
              <a:t>100</a:t>
            </a:r>
            <a:r>
              <a:rPr lang="en-US" sz="1400" dirty="0">
                <a:solidFill>
                  <a:srgbClr val="000000"/>
                </a:solidFill>
                <a:latin typeface="Courier" charset="0"/>
              </a:rPr>
              <a:t>) </a:t>
            </a:r>
            <a:r>
              <a:rPr lang="en-US" sz="1400" i="1" dirty="0">
                <a:solidFill>
                  <a:srgbClr val="60A0B0"/>
                </a:solidFill>
                <a:latin typeface="Courier" charset="0"/>
              </a:rPr>
              <a:t># San Francisco</a:t>
            </a:r>
            <a:endParaRPr lang="en-US" sz="1400" dirty="0">
              <a:solidFill>
                <a:srgbClr val="000000"/>
              </a:solidFill>
              <a:latin typeface="Courier" charset="0"/>
            </a:endParaRPr>
          </a:p>
          <a:p>
            <a:r>
              <a:rPr lang="en-US" sz="1400" dirty="0" err="1">
                <a:solidFill>
                  <a:srgbClr val="000000"/>
                </a:solidFill>
                <a:latin typeface="Courier" charset="0"/>
              </a:rPr>
              <a:t>chc</a:t>
            </a:r>
            <a:r>
              <a:rPr lang="en-US" sz="1400" dirty="0" err="1">
                <a:solidFill>
                  <a:srgbClr val="666666"/>
                </a:solidFill>
                <a:latin typeface="Courier" charset="0"/>
              </a:rPr>
              <a:t>.</a:t>
            </a:r>
            <a:r>
              <a:rPr lang="en-US" sz="1400" dirty="0" err="1">
                <a:solidFill>
                  <a:srgbClr val="000000"/>
                </a:solidFill>
                <a:latin typeface="Courier" charset="0"/>
              </a:rPr>
              <a:t>get_sleep_prices</a:t>
            </a:r>
            <a:r>
              <a:rPr lang="en-US" sz="1400" dirty="0">
                <a:solidFill>
                  <a:srgbClr val="000000"/>
                </a:solidFill>
                <a:latin typeface="Courier" charset="0"/>
              </a:rPr>
              <a:t>(</a:t>
            </a:r>
            <a:r>
              <a:rPr lang="en-US" sz="1400" dirty="0">
                <a:solidFill>
                  <a:srgbClr val="4070A0"/>
                </a:solidFill>
                <a:latin typeface="Courier" charset="0"/>
              </a:rPr>
              <a:t>'33018'</a:t>
            </a:r>
            <a:r>
              <a:rPr lang="en-US" sz="1400" dirty="0">
                <a:solidFill>
                  <a:srgbClr val="000000"/>
                </a:solidFill>
                <a:latin typeface="Courier" charset="0"/>
              </a:rPr>
              <a:t>,</a:t>
            </a:r>
            <a:r>
              <a:rPr lang="en-US" sz="1400" dirty="0">
                <a:solidFill>
                  <a:srgbClr val="40A070"/>
                </a:solidFill>
                <a:latin typeface="Courier" charset="0"/>
              </a:rPr>
              <a:t>100</a:t>
            </a:r>
            <a:r>
              <a:rPr lang="en-US" sz="1400" dirty="0">
                <a:solidFill>
                  <a:srgbClr val="000000"/>
                </a:solidFill>
                <a:latin typeface="Courier" charset="0"/>
              </a:rPr>
              <a:t>) </a:t>
            </a:r>
            <a:r>
              <a:rPr lang="en-US" sz="1400" i="1" dirty="0">
                <a:solidFill>
                  <a:srgbClr val="60A0B0"/>
                </a:solidFill>
                <a:latin typeface="Courier" charset="0"/>
              </a:rPr>
              <a:t># Miami</a:t>
            </a:r>
            <a:endParaRPr lang="en-US" sz="1400" dirty="0">
              <a:solidFill>
                <a:srgbClr val="000000"/>
              </a:solidFill>
              <a:latin typeface="Courier" charset="0"/>
            </a:endParaRPr>
          </a:p>
          <a:p>
            <a:r>
              <a:rPr lang="en-US" sz="1400" dirty="0" err="1">
                <a:solidFill>
                  <a:srgbClr val="000000"/>
                </a:solidFill>
                <a:latin typeface="Courier" charset="0"/>
              </a:rPr>
              <a:t>chc</a:t>
            </a:r>
            <a:r>
              <a:rPr lang="en-US" sz="1400" dirty="0" err="1">
                <a:solidFill>
                  <a:srgbClr val="666666"/>
                </a:solidFill>
                <a:latin typeface="Courier" charset="0"/>
              </a:rPr>
              <a:t>.</a:t>
            </a:r>
            <a:r>
              <a:rPr lang="en-US" sz="1400" dirty="0" err="1">
                <a:solidFill>
                  <a:srgbClr val="000000"/>
                </a:solidFill>
                <a:latin typeface="Courier" charset="0"/>
              </a:rPr>
              <a:t>get_sleep_prices</a:t>
            </a:r>
            <a:r>
              <a:rPr lang="en-US" sz="1400" dirty="0">
                <a:solidFill>
                  <a:srgbClr val="000000"/>
                </a:solidFill>
                <a:latin typeface="Courier" charset="0"/>
              </a:rPr>
              <a:t>(</a:t>
            </a:r>
            <a:r>
              <a:rPr lang="en-US" sz="1400" dirty="0">
                <a:solidFill>
                  <a:srgbClr val="4070A0"/>
                </a:solidFill>
                <a:latin typeface="Courier" charset="0"/>
              </a:rPr>
              <a:t>'75001'</a:t>
            </a:r>
            <a:r>
              <a:rPr lang="en-US" sz="1400" dirty="0">
                <a:solidFill>
                  <a:srgbClr val="000000"/>
                </a:solidFill>
                <a:latin typeface="Courier" charset="0"/>
              </a:rPr>
              <a:t>,</a:t>
            </a:r>
            <a:r>
              <a:rPr lang="en-US" sz="1400" dirty="0">
                <a:solidFill>
                  <a:srgbClr val="40A070"/>
                </a:solidFill>
                <a:latin typeface="Courier" charset="0"/>
              </a:rPr>
              <a:t>100</a:t>
            </a:r>
            <a:r>
              <a:rPr lang="en-US" sz="1400" dirty="0">
                <a:solidFill>
                  <a:srgbClr val="000000"/>
                </a:solidFill>
                <a:latin typeface="Courier" charset="0"/>
              </a:rPr>
              <a:t>) </a:t>
            </a:r>
            <a:r>
              <a:rPr lang="en-US" sz="1400" i="1" dirty="0">
                <a:solidFill>
                  <a:srgbClr val="60A0B0"/>
                </a:solidFill>
                <a:latin typeface="Courier" charset="0"/>
              </a:rPr>
              <a:t># Dallas</a:t>
            </a:r>
            <a:endParaRPr lang="en-US" sz="1400" dirty="0">
              <a:solidFill>
                <a:srgbClr val="000000"/>
              </a:solidFill>
              <a:effectLst/>
              <a:latin typeface="Courier" charset="0"/>
            </a:endParaRPr>
          </a:p>
        </p:txBody>
      </p:sp>
      <p:cxnSp>
        <p:nvCxnSpPr>
          <p:cNvPr id="10" name="Straight Arrow Connector 9"/>
          <p:cNvCxnSpPr/>
          <p:nvPr/>
        </p:nvCxnSpPr>
        <p:spPr>
          <a:xfrm flipH="1">
            <a:off x="3934691" y="2697018"/>
            <a:ext cx="3168073" cy="249382"/>
          </a:xfrm>
          <a:prstGeom prst="straightConnector1">
            <a:avLst/>
          </a:prstGeom>
          <a:ln w="19050">
            <a:solidFill>
              <a:srgbClr val="585858"/>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flipV="1">
            <a:off x="4535055" y="2022764"/>
            <a:ext cx="2364510" cy="2252590"/>
          </a:xfrm>
          <a:prstGeom prst="straightConnector1">
            <a:avLst/>
          </a:prstGeom>
          <a:ln w="19050">
            <a:solidFill>
              <a:srgbClr val="585858"/>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145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subTnLst>
                                    <p:set>
                                      <p:cBhvr override="childStyle">
                                        <p:cTn dur="1" fill="hold" display="0" masterRel="nextClick" afterEffect="1"/>
                                        <p:tgtEl>
                                          <p:spTgt spid="10"/>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subTnLst>
                                    <p:set>
                                      <p:cBhvr override="childStyle">
                                        <p:cTn dur="1" fill="hold" display="0" masterRel="nextClick" afterEffect="1"/>
                                        <p:tgtEl>
                                          <p:spTgt spid="1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err="1" smtClean="0"/>
              <a:t>GetPrices</a:t>
            </a:r>
            <a:r>
              <a:rPr lang="en-US" baseline="0" dirty="0" smtClean="0"/>
              <a:t> Module: Parse</a:t>
            </a:r>
            <a:r>
              <a:rPr lang="en-US" dirty="0" smtClean="0"/>
              <a:t> HTML with </a:t>
            </a:r>
            <a:r>
              <a:rPr lang="en-US" dirty="0" err="1" smtClean="0"/>
              <a:t>BeautifulSoup</a:t>
            </a:r>
            <a:endParaRPr lang="en-US" dirty="0"/>
          </a:p>
        </p:txBody>
      </p:sp>
      <p:sp>
        <p:nvSpPr>
          <p:cNvPr id="3" name="Content Placeholder 2"/>
          <p:cNvSpPr>
            <a:spLocks noGrp="1"/>
          </p:cNvSpPr>
          <p:nvPr>
            <p:ph idx="1"/>
          </p:nvPr>
        </p:nvSpPr>
        <p:spPr>
          <a:xfrm>
            <a:off x="6160655" y="1825625"/>
            <a:ext cx="5726545" cy="4351338"/>
          </a:xfrm>
        </p:spPr>
        <p:txBody>
          <a:bodyPr/>
          <a:lstStyle/>
          <a:p>
            <a:r>
              <a:rPr lang="en-US" dirty="0" smtClean="0"/>
              <a:t>More dependencies being imported within the </a:t>
            </a:r>
            <a:r>
              <a:rPr lang="en-US" dirty="0" err="1" smtClean="0"/>
              <a:t>GetPrices</a:t>
            </a:r>
            <a:r>
              <a:rPr lang="en-US" dirty="0" smtClean="0"/>
              <a:t> module:</a:t>
            </a:r>
          </a:p>
          <a:p>
            <a:pPr lvl="1"/>
            <a:r>
              <a:rPr lang="en-US" dirty="0" err="1" smtClean="0"/>
              <a:t>BeautifulSoup</a:t>
            </a:r>
            <a:r>
              <a:rPr lang="en-US" dirty="0" smtClean="0"/>
              <a:t> </a:t>
            </a:r>
            <a:r>
              <a:rPr lang="mr-IN" dirty="0" smtClean="0"/>
              <a:t>–</a:t>
            </a:r>
            <a:r>
              <a:rPr lang="en-US" dirty="0" smtClean="0"/>
              <a:t> parsing HTML</a:t>
            </a:r>
          </a:p>
          <a:p>
            <a:pPr lvl="1"/>
            <a:r>
              <a:rPr lang="en-US" dirty="0" smtClean="0"/>
              <a:t>requests </a:t>
            </a:r>
            <a:r>
              <a:rPr lang="mr-IN" dirty="0" smtClean="0"/>
              <a:t>–</a:t>
            </a:r>
            <a:r>
              <a:rPr lang="en-US" dirty="0" smtClean="0"/>
              <a:t> calling web services or pages</a:t>
            </a:r>
          </a:p>
          <a:p>
            <a:r>
              <a:rPr lang="en-US" dirty="0" smtClean="0"/>
              <a:t>Using a class structure to encapsulate variables rather than relying on global variables.</a:t>
            </a:r>
          </a:p>
          <a:p>
            <a:r>
              <a:rPr lang="en-US" dirty="0" smtClean="0"/>
              <a:t>Within a class definition, internal variables and functions are prefixed by </a:t>
            </a:r>
            <a:r>
              <a:rPr lang="en-US" sz="2400" dirty="0" smtClean="0">
                <a:solidFill>
                  <a:schemeClr val="accent1">
                    <a:lumMod val="75000"/>
                  </a:schemeClr>
                </a:solidFill>
                <a:latin typeface="Consolas" charset="0"/>
                <a:ea typeface="Consolas" charset="0"/>
                <a:cs typeface="Consolas" charset="0"/>
              </a:rPr>
              <a:t>self</a:t>
            </a:r>
            <a:r>
              <a:rPr lang="en-US" dirty="0" smtClean="0"/>
              <a:t>.</a:t>
            </a:r>
          </a:p>
        </p:txBody>
      </p:sp>
      <p:sp>
        <p:nvSpPr>
          <p:cNvPr id="4" name="Slide Number Placeholder 3"/>
          <p:cNvSpPr>
            <a:spLocks noGrp="1"/>
          </p:cNvSpPr>
          <p:nvPr>
            <p:ph type="sldNum" sz="quarter" idx="12"/>
          </p:nvPr>
        </p:nvSpPr>
        <p:spPr/>
        <p:txBody>
          <a:bodyPr/>
          <a:lstStyle/>
          <a:p>
            <a:fld id="{721E7CEC-74A5-0048-9106-4C537A0603F6}" type="slidenum">
              <a:rPr lang="en-US" smtClean="0"/>
              <a:t>15</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smtClean="0">
                <a:solidFill>
                  <a:schemeClr val="tx1">
                    <a:lumMod val="75000"/>
                    <a:lumOff val="25000"/>
                  </a:schemeClr>
                </a:solidFill>
              </a:rPr>
              <a:t>1.1 Get the data</a:t>
            </a:r>
            <a:endParaRPr lang="en-US" dirty="0">
              <a:solidFill>
                <a:schemeClr val="tx1">
                  <a:lumMod val="75000"/>
                  <a:lumOff val="25000"/>
                </a:schemeClr>
              </a:solidFill>
            </a:endParaRPr>
          </a:p>
        </p:txBody>
      </p:sp>
      <p:sp>
        <p:nvSpPr>
          <p:cNvPr id="7" name="Rectangle 6"/>
          <p:cNvSpPr/>
          <p:nvPr/>
        </p:nvSpPr>
        <p:spPr>
          <a:xfrm>
            <a:off x="334537" y="1825625"/>
            <a:ext cx="5659864" cy="4154984"/>
          </a:xfrm>
          <a:prstGeom prst="rect">
            <a:avLst/>
          </a:prstGeom>
          <a:solidFill>
            <a:schemeClr val="bg1">
              <a:lumMod val="95000"/>
            </a:schemeClr>
          </a:solidFill>
          <a:ln>
            <a:solidFill>
              <a:schemeClr val="tx1">
                <a:lumMod val="50000"/>
                <a:lumOff val="50000"/>
              </a:schemeClr>
            </a:solidFill>
          </a:ln>
        </p:spPr>
        <p:txBody>
          <a:bodyPr wrap="square">
            <a:spAutoFit/>
          </a:bodyPr>
          <a:lstStyle/>
          <a:p>
            <a:r>
              <a:rPr lang="en-US" sz="1200" b="1" dirty="0" smtClean="0">
                <a:solidFill>
                  <a:srgbClr val="007020"/>
                </a:solidFill>
                <a:latin typeface="Courier" charset="0"/>
              </a:rPr>
              <a:t>from</a:t>
            </a:r>
            <a:r>
              <a:rPr lang="en-US" sz="1200" dirty="0" smtClean="0">
                <a:solidFill>
                  <a:srgbClr val="000000"/>
                </a:solidFill>
                <a:latin typeface="Courier" charset="0"/>
              </a:rPr>
              <a:t> </a:t>
            </a:r>
            <a:r>
              <a:rPr lang="en-US" sz="1200" b="1" dirty="0">
                <a:solidFill>
                  <a:srgbClr val="0E84B5"/>
                </a:solidFill>
                <a:latin typeface="Courier" charset="0"/>
              </a:rPr>
              <a:t>bs4</a:t>
            </a:r>
            <a:r>
              <a:rPr lang="en-US" sz="1200" dirty="0">
                <a:solidFill>
                  <a:srgbClr val="000000"/>
                </a:solidFill>
                <a:latin typeface="Courier" charset="0"/>
              </a:rPr>
              <a:t> </a:t>
            </a:r>
            <a:r>
              <a:rPr lang="en-US" sz="1200" b="1" dirty="0">
                <a:solidFill>
                  <a:srgbClr val="007020"/>
                </a:solidFill>
                <a:latin typeface="Courier" charset="0"/>
              </a:rPr>
              <a:t>import</a:t>
            </a:r>
            <a:r>
              <a:rPr lang="en-US" sz="1200" dirty="0">
                <a:solidFill>
                  <a:srgbClr val="000000"/>
                </a:solidFill>
                <a:latin typeface="Courier" charset="0"/>
              </a:rPr>
              <a:t> </a:t>
            </a:r>
            <a:r>
              <a:rPr lang="en-US" sz="1200" dirty="0" err="1">
                <a:solidFill>
                  <a:srgbClr val="000000"/>
                </a:solidFill>
                <a:latin typeface="Courier" charset="0"/>
              </a:rPr>
              <a:t>BeautifulSoup</a:t>
            </a:r>
            <a:endParaRPr lang="en-US" sz="1200" dirty="0">
              <a:solidFill>
                <a:srgbClr val="000000"/>
              </a:solidFill>
              <a:latin typeface="Courier" charset="0"/>
            </a:endParaRPr>
          </a:p>
          <a:p>
            <a:r>
              <a:rPr lang="en-US" sz="1200" b="1" dirty="0">
                <a:solidFill>
                  <a:srgbClr val="007020"/>
                </a:solidFill>
                <a:latin typeface="Courier" charset="0"/>
              </a:rPr>
              <a:t>import</a:t>
            </a:r>
            <a:r>
              <a:rPr lang="en-US" sz="1200" dirty="0">
                <a:solidFill>
                  <a:srgbClr val="000000"/>
                </a:solidFill>
                <a:latin typeface="Courier" charset="0"/>
              </a:rPr>
              <a:t> </a:t>
            </a:r>
            <a:r>
              <a:rPr lang="en-US" sz="1200" b="1" dirty="0">
                <a:solidFill>
                  <a:srgbClr val="0E84B5"/>
                </a:solidFill>
                <a:latin typeface="Courier" charset="0"/>
              </a:rPr>
              <a:t>requests</a:t>
            </a:r>
            <a:endParaRPr lang="en-US" sz="1200" dirty="0">
              <a:solidFill>
                <a:srgbClr val="0E84B5"/>
              </a:solidFill>
              <a:latin typeface="Courier" charset="0"/>
            </a:endParaRPr>
          </a:p>
          <a:p>
            <a:endParaRPr lang="en-US" sz="1200" dirty="0">
              <a:solidFill>
                <a:srgbClr val="000000"/>
              </a:solidFill>
              <a:latin typeface="Courier" charset="0"/>
            </a:endParaRPr>
          </a:p>
          <a:p>
            <a:r>
              <a:rPr lang="en-US" sz="1200" b="1" dirty="0">
                <a:solidFill>
                  <a:srgbClr val="007020"/>
                </a:solidFill>
                <a:latin typeface="Courier" charset="0"/>
              </a:rPr>
              <a:t>class</a:t>
            </a:r>
            <a:r>
              <a:rPr lang="en-US" sz="1200" dirty="0">
                <a:solidFill>
                  <a:srgbClr val="000000"/>
                </a:solidFill>
                <a:latin typeface="Courier" charset="0"/>
              </a:rPr>
              <a:t> </a:t>
            </a:r>
            <a:r>
              <a:rPr lang="en-US" sz="1200" b="1" dirty="0" err="1">
                <a:solidFill>
                  <a:srgbClr val="0E84B5"/>
                </a:solidFill>
                <a:latin typeface="Courier" charset="0"/>
              </a:rPr>
              <a:t>ClearHealthCosts</a:t>
            </a:r>
            <a:r>
              <a:rPr lang="en-US" sz="1200" dirty="0">
                <a:solidFill>
                  <a:srgbClr val="000000"/>
                </a:solidFill>
                <a:latin typeface="Courier" charset="0"/>
              </a:rPr>
              <a:t>:</a:t>
            </a:r>
            <a:endParaRPr lang="en-US" sz="1200" dirty="0">
              <a:solidFill>
                <a:srgbClr val="0E84B5"/>
              </a:solidFill>
              <a:latin typeface="Courier" charset="0"/>
            </a:endParaRPr>
          </a:p>
          <a:p>
            <a:endParaRPr lang="en-US" sz="1200" dirty="0" smtClean="0">
              <a:solidFill>
                <a:srgbClr val="000000"/>
              </a:solidFill>
              <a:latin typeface="Courier" charset="0"/>
            </a:endParaRPr>
          </a:p>
          <a:p>
            <a:r>
              <a:rPr lang="en-US" sz="1200" dirty="0" smtClean="0">
                <a:latin typeface="Courier" charset="0"/>
              </a:rPr>
              <a:t>...</a:t>
            </a:r>
          </a:p>
          <a:p>
            <a:r>
              <a:rPr lang="en-US" sz="1200" dirty="0" smtClean="0">
                <a:solidFill>
                  <a:srgbClr val="000000"/>
                </a:solidFill>
                <a:latin typeface="Courier" charset="0"/>
              </a:rPr>
              <a:t>    </a:t>
            </a:r>
            <a:r>
              <a:rPr lang="en-US" sz="1200" b="1" dirty="0" err="1" smtClean="0">
                <a:solidFill>
                  <a:srgbClr val="007020"/>
                </a:solidFill>
                <a:latin typeface="Courier" charset="0"/>
              </a:rPr>
              <a:t>def</a:t>
            </a:r>
            <a:r>
              <a:rPr lang="en-US" sz="1200" dirty="0" smtClean="0">
                <a:solidFill>
                  <a:srgbClr val="000000"/>
                </a:solidFill>
                <a:latin typeface="Courier" charset="0"/>
              </a:rPr>
              <a:t> </a:t>
            </a:r>
            <a:r>
              <a:rPr lang="en-US" sz="1200" dirty="0" err="1" smtClean="0">
                <a:solidFill>
                  <a:srgbClr val="06287E"/>
                </a:solidFill>
                <a:latin typeface="Courier" charset="0"/>
              </a:rPr>
              <a:t>get_prices</a:t>
            </a:r>
            <a:r>
              <a:rPr lang="en-US" sz="1200" dirty="0" smtClean="0">
                <a:solidFill>
                  <a:srgbClr val="000000"/>
                </a:solidFill>
                <a:latin typeface="Courier" charset="0"/>
              </a:rPr>
              <a:t>(</a:t>
            </a:r>
            <a:r>
              <a:rPr lang="en-US" sz="1200" dirty="0" smtClean="0">
                <a:solidFill>
                  <a:srgbClr val="007020"/>
                </a:solidFill>
                <a:latin typeface="Courier" charset="0"/>
              </a:rPr>
              <a:t>self</a:t>
            </a:r>
            <a:r>
              <a:rPr lang="en-US" sz="1200" dirty="0" smtClean="0">
                <a:solidFill>
                  <a:srgbClr val="000000"/>
                </a:solidFill>
                <a:latin typeface="Courier" charset="0"/>
              </a:rPr>
              <a:t>, condition, </a:t>
            </a:r>
            <a:r>
              <a:rPr lang="en-US" sz="1200" dirty="0" smtClean="0">
                <a:solidFill>
                  <a:srgbClr val="007020"/>
                </a:solidFill>
                <a:latin typeface="Courier" charset="0"/>
              </a:rPr>
              <a:t>zip</a:t>
            </a:r>
            <a:r>
              <a:rPr lang="en-US" sz="1200" dirty="0" smtClean="0">
                <a:solidFill>
                  <a:srgbClr val="000000"/>
                </a:solidFill>
                <a:latin typeface="Courier" charset="0"/>
              </a:rPr>
              <a:t>, radius):</a:t>
            </a:r>
          </a:p>
          <a:p>
            <a:r>
              <a:rPr lang="en-US" sz="1200" dirty="0">
                <a:solidFill>
                  <a:srgbClr val="000000"/>
                </a:solidFill>
                <a:latin typeface="Courier" charset="0"/>
              </a:rPr>
              <a:t>        </a:t>
            </a:r>
            <a:r>
              <a:rPr lang="en-US" sz="1200" dirty="0" err="1">
                <a:solidFill>
                  <a:srgbClr val="000000"/>
                </a:solidFill>
                <a:latin typeface="Courier" charset="0"/>
              </a:rPr>
              <a:t>url</a:t>
            </a:r>
            <a:r>
              <a:rPr lang="en-US" sz="1200" dirty="0">
                <a:solidFill>
                  <a:srgbClr val="000000"/>
                </a:solidFill>
                <a:latin typeface="Courier" charset="0"/>
              </a:rPr>
              <a:t> </a:t>
            </a:r>
            <a:r>
              <a:rPr lang="en-US" sz="1200" dirty="0">
                <a:solidFill>
                  <a:srgbClr val="666666"/>
                </a:solidFill>
                <a:latin typeface="Courier" charset="0"/>
              </a:rPr>
              <a:t>=</a:t>
            </a:r>
            <a:r>
              <a:rPr lang="en-US" sz="1200" dirty="0">
                <a:solidFill>
                  <a:srgbClr val="000000"/>
                </a:solidFill>
                <a:latin typeface="Courier" charset="0"/>
              </a:rPr>
              <a:t> </a:t>
            </a:r>
            <a:r>
              <a:rPr lang="en-US" sz="1200" dirty="0">
                <a:solidFill>
                  <a:srgbClr val="007020"/>
                </a:solidFill>
                <a:latin typeface="Courier" charset="0"/>
              </a:rPr>
              <a:t>self</a:t>
            </a:r>
            <a:r>
              <a:rPr lang="en-US" sz="1200" dirty="0">
                <a:solidFill>
                  <a:srgbClr val="666666"/>
                </a:solidFill>
                <a:latin typeface="Courier" charset="0"/>
              </a:rPr>
              <a:t>.</a:t>
            </a:r>
            <a:r>
              <a:rPr lang="en-US" sz="1200" dirty="0">
                <a:solidFill>
                  <a:srgbClr val="000000"/>
                </a:solidFill>
                <a:latin typeface="Courier" charset="0"/>
              </a:rPr>
              <a:t>_</a:t>
            </a:r>
            <a:r>
              <a:rPr lang="en-US" sz="1200" dirty="0" err="1">
                <a:solidFill>
                  <a:srgbClr val="000000"/>
                </a:solidFill>
                <a:latin typeface="Courier" charset="0"/>
              </a:rPr>
              <a:t>get_base_url</a:t>
            </a:r>
            <a:r>
              <a:rPr lang="en-US" sz="1200" dirty="0">
                <a:solidFill>
                  <a:srgbClr val="000000"/>
                </a:solidFill>
                <a:latin typeface="Courier" charset="0"/>
              </a:rPr>
              <a:t>(condition, </a:t>
            </a:r>
            <a:r>
              <a:rPr lang="en-US" sz="1200" dirty="0">
                <a:solidFill>
                  <a:srgbClr val="007020"/>
                </a:solidFill>
                <a:latin typeface="Courier" charset="0"/>
              </a:rPr>
              <a:t>zip</a:t>
            </a:r>
            <a:r>
              <a:rPr lang="en-US" sz="1200" dirty="0">
                <a:solidFill>
                  <a:srgbClr val="000000"/>
                </a:solidFill>
                <a:latin typeface="Courier" charset="0"/>
              </a:rPr>
              <a:t>, radius)</a:t>
            </a:r>
          </a:p>
          <a:p>
            <a:r>
              <a:rPr lang="en-US" sz="1200" dirty="0">
                <a:solidFill>
                  <a:srgbClr val="000000"/>
                </a:solidFill>
                <a:latin typeface="Courier" charset="0"/>
              </a:rPr>
              <a:t>        result </a:t>
            </a:r>
            <a:r>
              <a:rPr lang="en-US" sz="1200" dirty="0">
                <a:solidFill>
                  <a:srgbClr val="666666"/>
                </a:solidFill>
                <a:latin typeface="Courier" charset="0"/>
              </a:rPr>
              <a:t>=</a:t>
            </a:r>
            <a:r>
              <a:rPr lang="en-US" sz="1200" dirty="0">
                <a:solidFill>
                  <a:srgbClr val="000000"/>
                </a:solidFill>
                <a:latin typeface="Courier" charset="0"/>
              </a:rPr>
              <a:t> </a:t>
            </a:r>
            <a:r>
              <a:rPr lang="en-US" sz="1200" dirty="0" err="1">
                <a:solidFill>
                  <a:srgbClr val="000000"/>
                </a:solidFill>
                <a:latin typeface="Courier" charset="0"/>
              </a:rPr>
              <a:t>requests</a:t>
            </a:r>
            <a:r>
              <a:rPr lang="en-US" sz="1200" dirty="0" err="1">
                <a:solidFill>
                  <a:srgbClr val="666666"/>
                </a:solidFill>
                <a:latin typeface="Courier" charset="0"/>
              </a:rPr>
              <a:t>.</a:t>
            </a:r>
            <a:r>
              <a:rPr lang="en-US" sz="1200" dirty="0" err="1">
                <a:solidFill>
                  <a:srgbClr val="000000"/>
                </a:solidFill>
                <a:latin typeface="Courier" charset="0"/>
              </a:rPr>
              <a:t>get</a:t>
            </a:r>
            <a:r>
              <a:rPr lang="en-US" sz="1200" dirty="0">
                <a:solidFill>
                  <a:srgbClr val="000000"/>
                </a:solidFill>
                <a:latin typeface="Courier" charset="0"/>
              </a:rPr>
              <a:t>(</a:t>
            </a:r>
            <a:r>
              <a:rPr lang="en-US" sz="1200" dirty="0" err="1">
                <a:solidFill>
                  <a:srgbClr val="000000"/>
                </a:solidFill>
                <a:latin typeface="Courier" charset="0"/>
              </a:rPr>
              <a:t>url</a:t>
            </a:r>
            <a:r>
              <a:rPr lang="en-US" sz="1200" dirty="0">
                <a:solidFill>
                  <a:srgbClr val="000000"/>
                </a:solidFill>
                <a:latin typeface="Courier" charset="0"/>
              </a:rPr>
              <a:t>)</a:t>
            </a:r>
          </a:p>
          <a:p>
            <a:r>
              <a:rPr lang="en-US" sz="1200" dirty="0">
                <a:solidFill>
                  <a:srgbClr val="000000"/>
                </a:solidFill>
                <a:latin typeface="Courier" charset="0"/>
              </a:rPr>
              <a:t/>
            </a:r>
            <a:br>
              <a:rPr lang="en-US" sz="1200" dirty="0">
                <a:solidFill>
                  <a:srgbClr val="000000"/>
                </a:solidFill>
                <a:latin typeface="Courier" charset="0"/>
              </a:rPr>
            </a:br>
            <a:endParaRPr lang="en-US" sz="1200" dirty="0">
              <a:solidFill>
                <a:srgbClr val="000000"/>
              </a:solidFill>
              <a:latin typeface="Courier" charset="0"/>
            </a:endParaRPr>
          </a:p>
          <a:p>
            <a:r>
              <a:rPr lang="en-US" sz="1200" dirty="0">
                <a:solidFill>
                  <a:srgbClr val="000000"/>
                </a:solidFill>
                <a:latin typeface="Courier" charset="0"/>
              </a:rPr>
              <a:t>        </a:t>
            </a:r>
            <a:r>
              <a:rPr lang="en-US" sz="1200" b="1" dirty="0">
                <a:solidFill>
                  <a:srgbClr val="007020"/>
                </a:solidFill>
                <a:latin typeface="Courier" charset="0"/>
              </a:rPr>
              <a:t>if</a:t>
            </a:r>
            <a:r>
              <a:rPr lang="en-US" sz="1200" dirty="0">
                <a:solidFill>
                  <a:srgbClr val="000000"/>
                </a:solidFill>
                <a:latin typeface="Courier" charset="0"/>
              </a:rPr>
              <a:t> </a:t>
            </a:r>
            <a:r>
              <a:rPr lang="en-US" sz="1200" dirty="0" err="1">
                <a:solidFill>
                  <a:srgbClr val="000000"/>
                </a:solidFill>
                <a:latin typeface="Courier" charset="0"/>
              </a:rPr>
              <a:t>result</a:t>
            </a:r>
            <a:r>
              <a:rPr lang="en-US" sz="1200" dirty="0" err="1">
                <a:solidFill>
                  <a:srgbClr val="666666"/>
                </a:solidFill>
                <a:latin typeface="Courier" charset="0"/>
              </a:rPr>
              <a:t>.</a:t>
            </a:r>
            <a:r>
              <a:rPr lang="en-US" sz="1200" dirty="0" err="1">
                <a:solidFill>
                  <a:srgbClr val="000000"/>
                </a:solidFill>
                <a:latin typeface="Courier" charset="0"/>
              </a:rPr>
              <a:t>status_code</a:t>
            </a:r>
            <a:r>
              <a:rPr lang="en-US" sz="1200" dirty="0">
                <a:solidFill>
                  <a:srgbClr val="000000"/>
                </a:solidFill>
                <a:latin typeface="Courier" charset="0"/>
              </a:rPr>
              <a:t> </a:t>
            </a:r>
            <a:r>
              <a:rPr lang="en-US" sz="1200" dirty="0">
                <a:solidFill>
                  <a:srgbClr val="666666"/>
                </a:solidFill>
                <a:latin typeface="Courier" charset="0"/>
              </a:rPr>
              <a:t>==</a:t>
            </a:r>
            <a:r>
              <a:rPr lang="en-US" sz="1200" dirty="0">
                <a:solidFill>
                  <a:srgbClr val="000000"/>
                </a:solidFill>
                <a:latin typeface="Courier" charset="0"/>
              </a:rPr>
              <a:t> </a:t>
            </a:r>
            <a:r>
              <a:rPr lang="en-US" sz="1200" dirty="0">
                <a:solidFill>
                  <a:srgbClr val="40A070"/>
                </a:solidFill>
                <a:latin typeface="Courier" charset="0"/>
              </a:rPr>
              <a:t>200</a:t>
            </a:r>
            <a:r>
              <a:rPr lang="en-US" sz="1200" dirty="0">
                <a:solidFill>
                  <a:srgbClr val="000000"/>
                </a:solidFill>
                <a:latin typeface="Courier" charset="0"/>
              </a:rPr>
              <a:t>:</a:t>
            </a:r>
          </a:p>
          <a:p>
            <a:r>
              <a:rPr lang="en-US" sz="1200" dirty="0">
                <a:solidFill>
                  <a:srgbClr val="000000"/>
                </a:solidFill>
                <a:latin typeface="Courier" charset="0"/>
              </a:rPr>
              <a:t>            prices </a:t>
            </a:r>
            <a:r>
              <a:rPr lang="en-US" sz="1200" dirty="0">
                <a:solidFill>
                  <a:srgbClr val="666666"/>
                </a:solidFill>
                <a:latin typeface="Courier" charset="0"/>
              </a:rPr>
              <a:t>=</a:t>
            </a:r>
            <a:r>
              <a:rPr lang="en-US" sz="1200" dirty="0">
                <a:solidFill>
                  <a:srgbClr val="000000"/>
                </a:solidFill>
                <a:latin typeface="Courier" charset="0"/>
              </a:rPr>
              <a:t> </a:t>
            </a:r>
            <a:r>
              <a:rPr lang="en-US" sz="1200" dirty="0">
                <a:solidFill>
                  <a:srgbClr val="007020"/>
                </a:solidFill>
                <a:latin typeface="Courier" charset="0"/>
              </a:rPr>
              <a:t>self</a:t>
            </a:r>
            <a:r>
              <a:rPr lang="en-US" sz="1200" dirty="0">
                <a:solidFill>
                  <a:srgbClr val="666666"/>
                </a:solidFill>
                <a:latin typeface="Courier" charset="0"/>
              </a:rPr>
              <a:t>.</a:t>
            </a:r>
            <a:r>
              <a:rPr lang="en-US" sz="1200" dirty="0">
                <a:solidFill>
                  <a:srgbClr val="000000"/>
                </a:solidFill>
                <a:latin typeface="Courier" charset="0"/>
              </a:rPr>
              <a:t>_</a:t>
            </a:r>
            <a:r>
              <a:rPr lang="en-US" sz="1200" dirty="0" err="1">
                <a:solidFill>
                  <a:srgbClr val="000000"/>
                </a:solidFill>
                <a:latin typeface="Courier" charset="0"/>
              </a:rPr>
              <a:t>parse_pricelist</a:t>
            </a:r>
            <a:r>
              <a:rPr lang="en-US" sz="1200" dirty="0">
                <a:solidFill>
                  <a:srgbClr val="000000"/>
                </a:solidFill>
                <a:latin typeface="Courier" charset="0"/>
              </a:rPr>
              <a:t>(</a:t>
            </a:r>
            <a:r>
              <a:rPr lang="en-US" sz="1200" dirty="0" err="1">
                <a:solidFill>
                  <a:srgbClr val="000000"/>
                </a:solidFill>
                <a:latin typeface="Courier" charset="0"/>
              </a:rPr>
              <a:t>result</a:t>
            </a:r>
            <a:r>
              <a:rPr lang="en-US" sz="1200" dirty="0" err="1">
                <a:solidFill>
                  <a:srgbClr val="666666"/>
                </a:solidFill>
                <a:latin typeface="Courier" charset="0"/>
              </a:rPr>
              <a:t>.</a:t>
            </a:r>
            <a:r>
              <a:rPr lang="en-US" sz="1200" dirty="0" err="1">
                <a:solidFill>
                  <a:srgbClr val="000000"/>
                </a:solidFill>
                <a:latin typeface="Courier" charset="0"/>
              </a:rPr>
              <a:t>content</a:t>
            </a:r>
            <a:r>
              <a:rPr lang="en-US" sz="1200" dirty="0">
                <a:solidFill>
                  <a:srgbClr val="000000"/>
                </a:solidFill>
                <a:latin typeface="Courier" charset="0"/>
              </a:rPr>
              <a:t>)</a:t>
            </a:r>
          </a:p>
          <a:p>
            <a:r>
              <a:rPr lang="en-US" sz="1200" dirty="0">
                <a:solidFill>
                  <a:srgbClr val="000000"/>
                </a:solidFill>
                <a:latin typeface="Courier" charset="0"/>
              </a:rPr>
              <a:t>            </a:t>
            </a:r>
            <a:r>
              <a:rPr lang="en-US" sz="1200" b="1" dirty="0">
                <a:solidFill>
                  <a:srgbClr val="007020"/>
                </a:solidFill>
                <a:latin typeface="Courier" charset="0"/>
              </a:rPr>
              <a:t>for</a:t>
            </a:r>
            <a:r>
              <a:rPr lang="en-US" sz="1200" dirty="0">
                <a:solidFill>
                  <a:srgbClr val="000000"/>
                </a:solidFill>
                <a:latin typeface="Courier" charset="0"/>
              </a:rPr>
              <a:t> </a:t>
            </a:r>
            <a:r>
              <a:rPr lang="en-US" sz="1200" dirty="0" err="1">
                <a:solidFill>
                  <a:srgbClr val="000000"/>
                </a:solidFill>
                <a:latin typeface="Courier" charset="0"/>
              </a:rPr>
              <a:t>i</a:t>
            </a:r>
            <a:r>
              <a:rPr lang="en-US" sz="1200" dirty="0">
                <a:solidFill>
                  <a:srgbClr val="000000"/>
                </a:solidFill>
                <a:latin typeface="Courier" charset="0"/>
              </a:rPr>
              <a:t> </a:t>
            </a:r>
            <a:r>
              <a:rPr lang="en-US" sz="1200" b="1" dirty="0">
                <a:solidFill>
                  <a:srgbClr val="007020"/>
                </a:solidFill>
                <a:latin typeface="Courier" charset="0"/>
              </a:rPr>
              <a:t>in</a:t>
            </a:r>
            <a:r>
              <a:rPr lang="en-US" sz="1200" dirty="0">
                <a:solidFill>
                  <a:srgbClr val="000000"/>
                </a:solidFill>
                <a:latin typeface="Courier" charset="0"/>
              </a:rPr>
              <a:t> </a:t>
            </a:r>
            <a:r>
              <a:rPr lang="en-US" sz="1200" dirty="0">
                <a:solidFill>
                  <a:srgbClr val="007020"/>
                </a:solidFill>
                <a:latin typeface="Courier" charset="0"/>
              </a:rPr>
              <a:t>range</a:t>
            </a:r>
            <a:r>
              <a:rPr lang="en-US" sz="1200" dirty="0">
                <a:solidFill>
                  <a:srgbClr val="000000"/>
                </a:solidFill>
                <a:latin typeface="Courier" charset="0"/>
              </a:rPr>
              <a:t>(</a:t>
            </a:r>
            <a:r>
              <a:rPr lang="en-US" sz="1200" dirty="0">
                <a:solidFill>
                  <a:srgbClr val="40A070"/>
                </a:solidFill>
                <a:latin typeface="Courier" charset="0"/>
              </a:rPr>
              <a:t>0</a:t>
            </a:r>
            <a:r>
              <a:rPr lang="en-US" sz="1200" dirty="0">
                <a:solidFill>
                  <a:srgbClr val="000000"/>
                </a:solidFill>
                <a:latin typeface="Courier" charset="0"/>
              </a:rPr>
              <a:t>,</a:t>
            </a:r>
            <a:r>
              <a:rPr lang="en-US" sz="1200" dirty="0">
                <a:solidFill>
                  <a:srgbClr val="007020"/>
                </a:solidFill>
                <a:latin typeface="Courier" charset="0"/>
              </a:rPr>
              <a:t>len</a:t>
            </a:r>
            <a:r>
              <a:rPr lang="en-US" sz="1200" dirty="0">
                <a:solidFill>
                  <a:srgbClr val="000000"/>
                </a:solidFill>
                <a:latin typeface="Courier" charset="0"/>
              </a:rPr>
              <a:t>(prices)):</a:t>
            </a:r>
          </a:p>
          <a:p>
            <a:r>
              <a:rPr lang="en-US" sz="1200" dirty="0">
                <a:solidFill>
                  <a:srgbClr val="000000"/>
                </a:solidFill>
                <a:latin typeface="Courier" charset="0"/>
              </a:rPr>
              <a:t>                prices[</a:t>
            </a:r>
            <a:r>
              <a:rPr lang="en-US" sz="1200" dirty="0" err="1">
                <a:solidFill>
                  <a:srgbClr val="000000"/>
                </a:solidFill>
                <a:latin typeface="Courier" charset="0"/>
              </a:rPr>
              <a:t>i</a:t>
            </a:r>
            <a:r>
              <a:rPr lang="en-US" sz="1200" dirty="0">
                <a:solidFill>
                  <a:srgbClr val="000000"/>
                </a:solidFill>
                <a:latin typeface="Courier" charset="0"/>
              </a:rPr>
              <a:t>] </a:t>
            </a:r>
            <a:r>
              <a:rPr lang="en-US" sz="1200" dirty="0">
                <a:solidFill>
                  <a:srgbClr val="666666"/>
                </a:solidFill>
                <a:latin typeface="Courier" charset="0"/>
              </a:rPr>
              <a:t>+=</a:t>
            </a:r>
            <a:r>
              <a:rPr lang="en-US" sz="1200" dirty="0">
                <a:solidFill>
                  <a:srgbClr val="000000"/>
                </a:solidFill>
                <a:latin typeface="Courier" charset="0"/>
              </a:rPr>
              <a:t> [condition, </a:t>
            </a:r>
            <a:r>
              <a:rPr lang="en-US" sz="1200" dirty="0">
                <a:solidFill>
                  <a:srgbClr val="007020"/>
                </a:solidFill>
                <a:latin typeface="Courier" charset="0"/>
              </a:rPr>
              <a:t>zip</a:t>
            </a:r>
            <a:r>
              <a:rPr lang="en-US" sz="1200" dirty="0">
                <a:solidFill>
                  <a:srgbClr val="000000"/>
                </a:solidFill>
                <a:latin typeface="Courier" charset="0"/>
              </a:rPr>
              <a:t>, radius]</a:t>
            </a:r>
          </a:p>
          <a:p>
            <a:r>
              <a:rPr lang="en-US" sz="1200" dirty="0">
                <a:solidFill>
                  <a:srgbClr val="000000"/>
                </a:solidFill>
                <a:latin typeface="Courier" charset="0"/>
              </a:rPr>
              <a:t/>
            </a:r>
            <a:br>
              <a:rPr lang="en-US" sz="1200" dirty="0">
                <a:solidFill>
                  <a:srgbClr val="000000"/>
                </a:solidFill>
                <a:latin typeface="Courier" charset="0"/>
              </a:rPr>
            </a:br>
            <a:endParaRPr lang="en-US" sz="1200" dirty="0">
              <a:solidFill>
                <a:srgbClr val="000000"/>
              </a:solidFill>
              <a:latin typeface="Courier" charset="0"/>
            </a:endParaRPr>
          </a:p>
          <a:p>
            <a:r>
              <a:rPr lang="en-US" sz="1200" dirty="0">
                <a:solidFill>
                  <a:srgbClr val="000000"/>
                </a:solidFill>
                <a:latin typeface="Courier" charset="0"/>
              </a:rPr>
              <a:t>            </a:t>
            </a:r>
            <a:r>
              <a:rPr lang="en-US" sz="1200" dirty="0" err="1">
                <a:solidFill>
                  <a:srgbClr val="007020"/>
                </a:solidFill>
                <a:latin typeface="Courier" charset="0"/>
              </a:rPr>
              <a:t>self</a:t>
            </a:r>
            <a:r>
              <a:rPr lang="en-US" sz="1200" dirty="0" err="1">
                <a:solidFill>
                  <a:srgbClr val="666666"/>
                </a:solidFill>
                <a:latin typeface="Courier" charset="0"/>
              </a:rPr>
              <a:t>.</a:t>
            </a:r>
            <a:r>
              <a:rPr lang="en-US" sz="1200" dirty="0" err="1">
                <a:solidFill>
                  <a:srgbClr val="000000"/>
                </a:solidFill>
                <a:latin typeface="Courier" charset="0"/>
              </a:rPr>
              <a:t>_prices</a:t>
            </a:r>
            <a:r>
              <a:rPr lang="en-US" sz="1200" dirty="0">
                <a:solidFill>
                  <a:srgbClr val="000000"/>
                </a:solidFill>
                <a:latin typeface="Courier" charset="0"/>
              </a:rPr>
              <a:t> </a:t>
            </a:r>
            <a:r>
              <a:rPr lang="en-US" sz="1200" dirty="0">
                <a:solidFill>
                  <a:srgbClr val="666666"/>
                </a:solidFill>
                <a:latin typeface="Courier" charset="0"/>
              </a:rPr>
              <a:t>+=</a:t>
            </a:r>
            <a:r>
              <a:rPr lang="en-US" sz="1200" dirty="0">
                <a:solidFill>
                  <a:srgbClr val="000000"/>
                </a:solidFill>
                <a:latin typeface="Courier" charset="0"/>
              </a:rPr>
              <a:t> prices</a:t>
            </a:r>
          </a:p>
          <a:p>
            <a:r>
              <a:rPr lang="en-US" sz="1200" dirty="0">
                <a:solidFill>
                  <a:srgbClr val="000000"/>
                </a:solidFill>
                <a:latin typeface="Courier" charset="0"/>
              </a:rPr>
              <a:t/>
            </a:r>
            <a:br>
              <a:rPr lang="en-US" sz="1200" dirty="0">
                <a:solidFill>
                  <a:srgbClr val="000000"/>
                </a:solidFill>
                <a:latin typeface="Courier" charset="0"/>
              </a:rPr>
            </a:br>
            <a:endParaRPr lang="en-US" sz="1200" dirty="0">
              <a:solidFill>
                <a:srgbClr val="000000"/>
              </a:solidFill>
              <a:latin typeface="Courier" charset="0"/>
            </a:endParaRPr>
          </a:p>
          <a:p>
            <a:r>
              <a:rPr lang="en-US" sz="1200" dirty="0">
                <a:solidFill>
                  <a:srgbClr val="000000"/>
                </a:solidFill>
                <a:latin typeface="Courier" charset="0"/>
              </a:rPr>
              <a:t>        </a:t>
            </a:r>
            <a:r>
              <a:rPr lang="en-US" sz="1200" b="1" dirty="0">
                <a:solidFill>
                  <a:srgbClr val="007020"/>
                </a:solidFill>
                <a:latin typeface="Courier" charset="0"/>
              </a:rPr>
              <a:t>return</a:t>
            </a:r>
            <a:r>
              <a:rPr lang="en-US" sz="1200" dirty="0">
                <a:solidFill>
                  <a:srgbClr val="000000"/>
                </a:solidFill>
                <a:latin typeface="Courier" charset="0"/>
              </a:rPr>
              <a:t> </a:t>
            </a:r>
            <a:r>
              <a:rPr lang="en-US" sz="1200" dirty="0" smtClean="0">
                <a:solidFill>
                  <a:srgbClr val="007020"/>
                </a:solidFill>
                <a:latin typeface="Courier" charset="0"/>
              </a:rPr>
              <a:t>self</a:t>
            </a:r>
          </a:p>
          <a:p>
            <a:r>
              <a:rPr lang="en-US" sz="1200" dirty="0" smtClean="0">
                <a:effectLst/>
                <a:latin typeface="Courier" charset="0"/>
              </a:rPr>
              <a:t>...</a:t>
            </a:r>
            <a:endParaRPr lang="en-US" sz="1200" dirty="0">
              <a:effectLst/>
              <a:latin typeface="Courier" charset="0"/>
            </a:endParaRPr>
          </a:p>
        </p:txBody>
      </p:sp>
      <p:sp>
        <p:nvSpPr>
          <p:cNvPr id="9" name="TextBox 8"/>
          <p:cNvSpPr txBox="1"/>
          <p:nvPr/>
        </p:nvSpPr>
        <p:spPr>
          <a:xfrm>
            <a:off x="334537" y="5980609"/>
            <a:ext cx="5659864" cy="276999"/>
          </a:xfrm>
          <a:prstGeom prst="rect">
            <a:avLst/>
          </a:prstGeom>
          <a:noFill/>
          <a:ln>
            <a:noFill/>
          </a:ln>
        </p:spPr>
        <p:txBody>
          <a:bodyPr wrap="square" rtlCol="0">
            <a:spAutoFit/>
          </a:bodyPr>
          <a:lstStyle/>
          <a:p>
            <a:r>
              <a:rPr lang="en-US" sz="1200" dirty="0" err="1" smtClean="0">
                <a:solidFill>
                  <a:srgbClr val="969696"/>
                </a:solidFill>
                <a:latin typeface="Courier" charset="0"/>
                <a:ea typeface="Courier" charset="0"/>
                <a:cs typeface="Courier" charset="0"/>
              </a:rPr>
              <a:t>GetPrices.py</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158571807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Prices: Thinking in Objects</a:t>
            </a:r>
            <a:endParaRPr lang="en-US" dirty="0"/>
          </a:p>
        </p:txBody>
      </p:sp>
      <p:sp>
        <p:nvSpPr>
          <p:cNvPr id="6" name="Content Placeholder 5"/>
          <p:cNvSpPr>
            <a:spLocks noGrp="1"/>
          </p:cNvSpPr>
          <p:nvPr>
            <p:ph sz="half" idx="1"/>
          </p:nvPr>
        </p:nvSpPr>
        <p:spPr/>
        <p:txBody>
          <a:bodyPr>
            <a:normAutofit/>
          </a:bodyPr>
          <a:lstStyle/>
          <a:p>
            <a:r>
              <a:rPr lang="en-US" sz="2400" dirty="0" smtClean="0"/>
              <a:t>Procedural Programming:</a:t>
            </a:r>
          </a:p>
          <a:p>
            <a:pPr lvl="1"/>
            <a:r>
              <a:rPr lang="en-US" sz="2000" dirty="0" smtClean="0"/>
              <a:t>Functions are managed and run at globally</a:t>
            </a:r>
          </a:p>
          <a:p>
            <a:pPr lvl="1"/>
            <a:r>
              <a:rPr lang="en-US" sz="2000" dirty="0" smtClean="0"/>
              <a:t>Variables and data are either local to a function or global</a:t>
            </a:r>
          </a:p>
        </p:txBody>
      </p:sp>
      <p:sp>
        <p:nvSpPr>
          <p:cNvPr id="7" name="Content Placeholder 6"/>
          <p:cNvSpPr>
            <a:spLocks noGrp="1"/>
          </p:cNvSpPr>
          <p:nvPr>
            <p:ph sz="half" idx="2"/>
          </p:nvPr>
        </p:nvSpPr>
        <p:spPr/>
        <p:txBody>
          <a:bodyPr>
            <a:normAutofit/>
          </a:bodyPr>
          <a:lstStyle/>
          <a:p>
            <a:r>
              <a:rPr lang="en-US" sz="2400" dirty="0" smtClean="0"/>
              <a:t>Object-Oriented Programming</a:t>
            </a:r>
          </a:p>
          <a:p>
            <a:pPr lvl="1"/>
            <a:r>
              <a:rPr lang="en-US" sz="2000" dirty="0" smtClean="0"/>
              <a:t>Code execution is still linear</a:t>
            </a:r>
          </a:p>
          <a:p>
            <a:pPr lvl="1"/>
            <a:r>
              <a:rPr lang="en-US" sz="2000" dirty="0" smtClean="0"/>
              <a:t>Classes hide complex data structures and related functions in one variable</a:t>
            </a:r>
            <a:endParaRPr lang="en-US" sz="2000" dirty="0"/>
          </a:p>
        </p:txBody>
      </p:sp>
      <p:sp>
        <p:nvSpPr>
          <p:cNvPr id="4" name="Slide Number Placeholder 3"/>
          <p:cNvSpPr>
            <a:spLocks noGrp="1"/>
          </p:cNvSpPr>
          <p:nvPr>
            <p:ph type="sldNum" sz="quarter" idx="12"/>
          </p:nvPr>
        </p:nvSpPr>
        <p:spPr/>
        <p:txBody>
          <a:bodyPr/>
          <a:lstStyle/>
          <a:p>
            <a:fld id="{721E7CEC-74A5-0048-9106-4C537A0603F6}" type="slidenum">
              <a:rPr lang="en-US" smtClean="0"/>
              <a:t>16</a:t>
            </a:fld>
            <a:endParaRPr lang="en-US"/>
          </a:p>
        </p:txBody>
      </p:sp>
      <p:sp>
        <p:nvSpPr>
          <p:cNvPr id="16" name="Text Placeholder 15"/>
          <p:cNvSpPr>
            <a:spLocks noGrp="1"/>
          </p:cNvSpPr>
          <p:nvPr>
            <p:ph type="body" sz="quarter" idx="13"/>
          </p:nvPr>
        </p:nvSpPr>
        <p:spPr/>
        <p:txBody>
          <a:bodyPr/>
          <a:lstStyle/>
          <a:p>
            <a:r>
              <a:rPr lang="en-US" dirty="0" smtClean="0"/>
              <a:t>PYTHON BASICS: Object-Oriented</a:t>
            </a:r>
            <a:endParaRPr lang="en-US" dirty="0"/>
          </a:p>
        </p:txBody>
      </p:sp>
      <p:sp>
        <p:nvSpPr>
          <p:cNvPr id="9" name="Rectangle 8"/>
          <p:cNvSpPr/>
          <p:nvPr/>
        </p:nvSpPr>
        <p:spPr>
          <a:xfrm>
            <a:off x="2687641" y="5248923"/>
            <a:ext cx="1847274"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Variable A</a:t>
            </a:r>
          </a:p>
          <a:p>
            <a:pPr algn="ctr"/>
            <a:r>
              <a:rPr lang="en-US" dirty="0" smtClean="0"/>
              <a:t>Variable B</a:t>
            </a:r>
          </a:p>
          <a:p>
            <a:pPr algn="ctr"/>
            <a:r>
              <a:rPr lang="en-US" dirty="0" smtClean="0"/>
              <a:t>Variable C</a:t>
            </a:r>
            <a:endParaRPr lang="en-US" dirty="0"/>
          </a:p>
        </p:txBody>
      </p:sp>
      <p:sp>
        <p:nvSpPr>
          <p:cNvPr id="10" name="Rectangle 9"/>
          <p:cNvSpPr/>
          <p:nvPr/>
        </p:nvSpPr>
        <p:spPr>
          <a:xfrm>
            <a:off x="1103744" y="3530959"/>
            <a:ext cx="1847274" cy="2027381"/>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Step 1</a:t>
            </a:r>
          </a:p>
          <a:p>
            <a:r>
              <a:rPr lang="en-US" dirty="0"/>
              <a:t> </a:t>
            </a:r>
            <a:r>
              <a:rPr lang="en-US" dirty="0" smtClean="0"/>
              <a:t> Step 1.1()</a:t>
            </a:r>
          </a:p>
          <a:p>
            <a:r>
              <a:rPr lang="en-US" dirty="0"/>
              <a:t> </a:t>
            </a:r>
            <a:r>
              <a:rPr lang="en-US" dirty="0" smtClean="0"/>
              <a:t> Step 1.2()</a:t>
            </a:r>
          </a:p>
          <a:p>
            <a:r>
              <a:rPr lang="en-US" dirty="0" smtClean="0"/>
              <a:t>Step 2</a:t>
            </a:r>
          </a:p>
          <a:p>
            <a:r>
              <a:rPr lang="en-US" dirty="0"/>
              <a:t> </a:t>
            </a:r>
            <a:r>
              <a:rPr lang="en-US" dirty="0" smtClean="0"/>
              <a:t> Step 2.1()</a:t>
            </a:r>
          </a:p>
          <a:p>
            <a:r>
              <a:rPr lang="en-US" dirty="0" smtClean="0"/>
              <a:t>  Step 2.2()</a:t>
            </a:r>
          </a:p>
          <a:p>
            <a:r>
              <a:rPr lang="en-US" dirty="0"/>
              <a:t> </a:t>
            </a:r>
            <a:r>
              <a:rPr lang="en-US" dirty="0" smtClean="0"/>
              <a:t> Step 2.3()</a:t>
            </a:r>
          </a:p>
        </p:txBody>
      </p:sp>
      <p:sp>
        <p:nvSpPr>
          <p:cNvPr id="13" name="Rectangle 12"/>
          <p:cNvSpPr/>
          <p:nvPr/>
        </p:nvSpPr>
        <p:spPr>
          <a:xfrm>
            <a:off x="8540173" y="4040257"/>
            <a:ext cx="1847274"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Variable A</a:t>
            </a:r>
          </a:p>
          <a:p>
            <a:pPr algn="ctr"/>
            <a:r>
              <a:rPr lang="en-US" dirty="0" smtClean="0"/>
              <a:t>Step 1.1()</a:t>
            </a:r>
          </a:p>
          <a:p>
            <a:pPr algn="ctr"/>
            <a:r>
              <a:rPr lang="en-US" dirty="0" smtClean="0"/>
              <a:t>Step 1.2()</a:t>
            </a:r>
          </a:p>
        </p:txBody>
      </p:sp>
      <p:sp>
        <p:nvSpPr>
          <p:cNvPr id="14" name="Rectangle 13"/>
          <p:cNvSpPr/>
          <p:nvPr/>
        </p:nvSpPr>
        <p:spPr>
          <a:xfrm>
            <a:off x="6954980" y="3530959"/>
            <a:ext cx="1847274" cy="817417"/>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t>Step 1</a:t>
            </a:r>
          </a:p>
          <a:p>
            <a:r>
              <a:rPr lang="en-US" dirty="0" smtClean="0"/>
              <a:t>Step 2</a:t>
            </a:r>
          </a:p>
        </p:txBody>
      </p:sp>
      <p:sp>
        <p:nvSpPr>
          <p:cNvPr id="15" name="Rectangle 14"/>
          <p:cNvSpPr/>
          <p:nvPr/>
        </p:nvSpPr>
        <p:spPr>
          <a:xfrm>
            <a:off x="8540173" y="5067809"/>
            <a:ext cx="1847274" cy="12294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Variable B</a:t>
            </a:r>
          </a:p>
          <a:p>
            <a:pPr algn="ctr"/>
            <a:r>
              <a:rPr lang="en-US" dirty="0" smtClean="0"/>
              <a:t>Step 2.1()</a:t>
            </a:r>
          </a:p>
          <a:p>
            <a:pPr algn="ctr"/>
            <a:r>
              <a:rPr lang="en-US" dirty="0" smtClean="0"/>
              <a:t>Step 2.2()</a:t>
            </a:r>
          </a:p>
          <a:p>
            <a:pPr algn="ctr"/>
            <a:r>
              <a:rPr lang="en-US" dirty="0" smtClean="0"/>
              <a:t>Step 2.3()</a:t>
            </a:r>
          </a:p>
        </p:txBody>
      </p:sp>
    </p:spTree>
    <p:extLst>
      <p:ext uri="{BB962C8B-B14F-4D97-AF65-F5344CB8AC3E}">
        <p14:creationId xmlns:p14="http://schemas.microsoft.com/office/powerpoint/2010/main" val="20796256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Prices: Steps</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17</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smtClean="0">
                <a:solidFill>
                  <a:schemeClr val="tx1">
                    <a:lumMod val="75000"/>
                    <a:lumOff val="25000"/>
                  </a:schemeClr>
                </a:solidFill>
              </a:rPr>
              <a:t>1.1 Get the data</a:t>
            </a:r>
            <a:endParaRPr lang="en-US" dirty="0">
              <a:solidFill>
                <a:schemeClr val="tx1">
                  <a:lumMod val="75000"/>
                  <a:lumOff val="25000"/>
                </a:schemeClr>
              </a:solidFill>
            </a:endParaRPr>
          </a:p>
        </p:txBody>
      </p:sp>
      <p:sp>
        <p:nvSpPr>
          <p:cNvPr id="11" name="Rectangle 10"/>
          <p:cNvSpPr/>
          <p:nvPr/>
        </p:nvSpPr>
        <p:spPr>
          <a:xfrm>
            <a:off x="1193519" y="2920363"/>
            <a:ext cx="1203318" cy="711200"/>
          </a:xfrm>
          <a:prstGeom prst="rect">
            <a:avLst/>
          </a:prstGeom>
          <a:noFill/>
          <a:ln>
            <a:solidFill>
              <a:srgbClr val="5858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smtClean="0">
                <a:solidFill>
                  <a:srgbClr val="585858"/>
                </a:solidFill>
              </a:rPr>
              <a:t>Generate URL</a:t>
            </a:r>
            <a:endParaRPr lang="en-US" sz="1600">
              <a:solidFill>
                <a:srgbClr val="585858"/>
              </a:solidFill>
            </a:endParaRPr>
          </a:p>
        </p:txBody>
      </p:sp>
      <p:sp>
        <p:nvSpPr>
          <p:cNvPr id="16" name="Rectangle 15"/>
          <p:cNvSpPr/>
          <p:nvPr/>
        </p:nvSpPr>
        <p:spPr>
          <a:xfrm>
            <a:off x="2722137" y="2920363"/>
            <a:ext cx="1203318" cy="711200"/>
          </a:xfrm>
          <a:prstGeom prst="rect">
            <a:avLst/>
          </a:prstGeom>
          <a:noFill/>
          <a:ln>
            <a:solidFill>
              <a:srgbClr val="5858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rgbClr val="585858"/>
                </a:solidFill>
              </a:rPr>
              <a:t>Pull content from URL</a:t>
            </a:r>
            <a:endParaRPr lang="en-US" sz="1600" dirty="0">
              <a:solidFill>
                <a:srgbClr val="585858"/>
              </a:solidFill>
            </a:endParaRPr>
          </a:p>
        </p:txBody>
      </p:sp>
      <p:sp>
        <p:nvSpPr>
          <p:cNvPr id="17" name="Rectangle 16"/>
          <p:cNvSpPr/>
          <p:nvPr/>
        </p:nvSpPr>
        <p:spPr>
          <a:xfrm>
            <a:off x="4241519" y="2920363"/>
            <a:ext cx="1203318" cy="711200"/>
          </a:xfrm>
          <a:prstGeom prst="rect">
            <a:avLst/>
          </a:prstGeom>
          <a:noFill/>
          <a:ln>
            <a:solidFill>
              <a:srgbClr val="5858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rgbClr val="585858"/>
                </a:solidFill>
              </a:rPr>
              <a:t>Parse HTML</a:t>
            </a:r>
            <a:endParaRPr lang="en-US" sz="1600" dirty="0">
              <a:solidFill>
                <a:srgbClr val="585858"/>
              </a:solidFill>
            </a:endParaRPr>
          </a:p>
        </p:txBody>
      </p:sp>
      <p:sp>
        <p:nvSpPr>
          <p:cNvPr id="18" name="Rectangle 17"/>
          <p:cNvSpPr/>
          <p:nvPr/>
        </p:nvSpPr>
        <p:spPr>
          <a:xfrm>
            <a:off x="5766532" y="2920363"/>
            <a:ext cx="1203318" cy="711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smtClean="0">
                <a:solidFill>
                  <a:srgbClr val="585858"/>
                </a:solidFill>
              </a:rPr>
              <a:t>For each item in the price list</a:t>
            </a:r>
            <a:endParaRPr lang="en-US" sz="1600" dirty="0">
              <a:solidFill>
                <a:srgbClr val="585858"/>
              </a:solidFill>
            </a:endParaRPr>
          </a:p>
        </p:txBody>
      </p:sp>
      <p:sp>
        <p:nvSpPr>
          <p:cNvPr id="19" name="Rectangle 18"/>
          <p:cNvSpPr/>
          <p:nvPr/>
        </p:nvSpPr>
        <p:spPr>
          <a:xfrm>
            <a:off x="6969850" y="3275963"/>
            <a:ext cx="1203318" cy="711200"/>
          </a:xfrm>
          <a:prstGeom prst="rect">
            <a:avLst/>
          </a:prstGeom>
          <a:noFill/>
          <a:ln>
            <a:solidFill>
              <a:srgbClr val="5858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rgbClr val="585858"/>
                </a:solidFill>
              </a:rPr>
              <a:t>Parse the price info</a:t>
            </a:r>
            <a:endParaRPr lang="en-US" sz="1600" dirty="0">
              <a:solidFill>
                <a:srgbClr val="585858"/>
              </a:solidFill>
            </a:endParaRPr>
          </a:p>
        </p:txBody>
      </p:sp>
      <p:sp>
        <p:nvSpPr>
          <p:cNvPr id="20" name="Rectangle 19"/>
          <p:cNvSpPr/>
          <p:nvPr/>
        </p:nvSpPr>
        <p:spPr>
          <a:xfrm>
            <a:off x="5760901" y="2914584"/>
            <a:ext cx="2542590" cy="1194083"/>
          </a:xfrm>
          <a:prstGeom prst="rect">
            <a:avLst/>
          </a:prstGeom>
          <a:noFill/>
          <a:ln>
            <a:solidFill>
              <a:srgbClr val="5858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solidFill>
                <a:srgbClr val="585858"/>
              </a:solidFill>
            </a:endParaRPr>
          </a:p>
        </p:txBody>
      </p:sp>
      <p:sp>
        <p:nvSpPr>
          <p:cNvPr id="21" name="Rectangle 20"/>
          <p:cNvSpPr/>
          <p:nvPr/>
        </p:nvSpPr>
        <p:spPr>
          <a:xfrm>
            <a:off x="8619555" y="2914584"/>
            <a:ext cx="1203318" cy="711200"/>
          </a:xfrm>
          <a:prstGeom prst="rect">
            <a:avLst/>
          </a:prstGeom>
          <a:noFill/>
          <a:ln>
            <a:solidFill>
              <a:srgbClr val="58585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solidFill>
                  <a:srgbClr val="585858"/>
                </a:solidFill>
              </a:rPr>
              <a:t>Return list of prices</a:t>
            </a:r>
            <a:endParaRPr lang="en-US" sz="1600" dirty="0">
              <a:solidFill>
                <a:srgbClr val="585858"/>
              </a:solidFill>
            </a:endParaRPr>
          </a:p>
        </p:txBody>
      </p:sp>
      <p:cxnSp>
        <p:nvCxnSpPr>
          <p:cNvPr id="22" name="Straight Arrow Connector 21"/>
          <p:cNvCxnSpPr>
            <a:stCxn id="11" idx="3"/>
            <a:endCxn id="16" idx="1"/>
          </p:cNvCxnSpPr>
          <p:nvPr/>
        </p:nvCxnSpPr>
        <p:spPr>
          <a:xfrm>
            <a:off x="2396837" y="3275963"/>
            <a:ext cx="325300" cy="0"/>
          </a:xfrm>
          <a:prstGeom prst="straightConnector1">
            <a:avLst/>
          </a:prstGeom>
          <a:ln>
            <a:solidFill>
              <a:srgbClr val="585858"/>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16" idx="3"/>
            <a:endCxn id="17" idx="1"/>
          </p:cNvCxnSpPr>
          <p:nvPr/>
        </p:nvCxnSpPr>
        <p:spPr>
          <a:xfrm>
            <a:off x="3925455" y="3275963"/>
            <a:ext cx="316064" cy="0"/>
          </a:xfrm>
          <a:prstGeom prst="straightConnector1">
            <a:avLst/>
          </a:prstGeom>
          <a:ln>
            <a:solidFill>
              <a:srgbClr val="585858"/>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17" idx="3"/>
            <a:endCxn id="18" idx="1"/>
          </p:cNvCxnSpPr>
          <p:nvPr/>
        </p:nvCxnSpPr>
        <p:spPr>
          <a:xfrm>
            <a:off x="5444837" y="3275963"/>
            <a:ext cx="321695" cy="0"/>
          </a:xfrm>
          <a:prstGeom prst="straightConnector1">
            <a:avLst/>
          </a:prstGeom>
          <a:ln>
            <a:solidFill>
              <a:srgbClr val="585858"/>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endCxn id="21" idx="1"/>
          </p:cNvCxnSpPr>
          <p:nvPr/>
        </p:nvCxnSpPr>
        <p:spPr>
          <a:xfrm>
            <a:off x="8303491" y="3270184"/>
            <a:ext cx="316064" cy="0"/>
          </a:xfrm>
          <a:prstGeom prst="straightConnector1">
            <a:avLst/>
          </a:prstGeom>
          <a:ln>
            <a:solidFill>
              <a:srgbClr val="585858"/>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182775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Prices: </a:t>
            </a:r>
            <a:r>
              <a:rPr lang="en-US" dirty="0" err="1" smtClean="0"/>
              <a:t>get_sleep_prices</a:t>
            </a:r>
            <a:r>
              <a:rPr lang="en-US" dirty="0" smtClean="0"/>
              <a:t>()</a:t>
            </a:r>
            <a:endParaRPr lang="en-US" dirty="0"/>
          </a:p>
        </p:txBody>
      </p:sp>
      <p:sp>
        <p:nvSpPr>
          <p:cNvPr id="7" name="Content Placeholder 6"/>
          <p:cNvSpPr>
            <a:spLocks noGrp="1"/>
          </p:cNvSpPr>
          <p:nvPr>
            <p:ph idx="1"/>
          </p:nvPr>
        </p:nvSpPr>
        <p:spPr>
          <a:xfrm>
            <a:off x="334537" y="3181927"/>
            <a:ext cx="11552663" cy="2836101"/>
          </a:xfrm>
        </p:spPr>
        <p:txBody>
          <a:bodyPr/>
          <a:lstStyle/>
          <a:p>
            <a:r>
              <a:rPr lang="en-US" sz="2400" dirty="0" err="1" smtClean="0">
                <a:solidFill>
                  <a:schemeClr val="accent6">
                    <a:lumMod val="75000"/>
                  </a:schemeClr>
                </a:solidFill>
                <a:latin typeface="Consolas" charset="0"/>
                <a:ea typeface="Consolas" charset="0"/>
                <a:cs typeface="Consolas" charset="0"/>
              </a:rPr>
              <a:t>def</a:t>
            </a:r>
            <a:r>
              <a:rPr lang="en-US" sz="2400" dirty="0" smtClean="0">
                <a:solidFill>
                  <a:schemeClr val="accent6">
                    <a:lumMod val="75000"/>
                  </a:schemeClr>
                </a:solidFill>
              </a:rPr>
              <a:t> </a:t>
            </a:r>
            <a:r>
              <a:rPr lang="en-US" dirty="0" smtClean="0"/>
              <a:t>defines a new function or method</a:t>
            </a:r>
          </a:p>
          <a:p>
            <a:r>
              <a:rPr lang="en-US" dirty="0" smtClean="0"/>
              <a:t>All class methods include </a:t>
            </a:r>
            <a:r>
              <a:rPr lang="en-US" sz="2400" dirty="0" smtClean="0">
                <a:solidFill>
                  <a:schemeClr val="accent6">
                    <a:lumMod val="75000"/>
                  </a:schemeClr>
                </a:solidFill>
                <a:latin typeface="Consolas" charset="0"/>
                <a:ea typeface="Consolas" charset="0"/>
                <a:cs typeface="Consolas" charset="0"/>
              </a:rPr>
              <a:t>self</a:t>
            </a:r>
            <a:r>
              <a:rPr lang="en-US" sz="2400" dirty="0" smtClean="0">
                <a:solidFill>
                  <a:schemeClr val="accent6">
                    <a:lumMod val="75000"/>
                  </a:schemeClr>
                </a:solidFill>
              </a:rPr>
              <a:t> </a:t>
            </a:r>
            <a:r>
              <a:rPr lang="en-US" dirty="0" smtClean="0"/>
              <a:t>as the first parameter</a:t>
            </a:r>
          </a:p>
          <a:p>
            <a:r>
              <a:rPr lang="en-US" dirty="0" smtClean="0"/>
              <a:t>Parameters can have default values, making them optional</a:t>
            </a:r>
          </a:p>
          <a:p>
            <a:r>
              <a:rPr lang="en-US" dirty="0" smtClean="0"/>
              <a:t>This function simply calls another class method</a:t>
            </a:r>
          </a:p>
          <a:p>
            <a:r>
              <a:rPr lang="en-US" dirty="0" smtClean="0"/>
              <a:t>Key goal of object-oriented programming: testability, reusability, flexibility</a:t>
            </a:r>
          </a:p>
        </p:txBody>
      </p:sp>
      <p:sp>
        <p:nvSpPr>
          <p:cNvPr id="4" name="Slide Number Placeholder 3"/>
          <p:cNvSpPr>
            <a:spLocks noGrp="1"/>
          </p:cNvSpPr>
          <p:nvPr>
            <p:ph type="sldNum" sz="quarter" idx="12"/>
          </p:nvPr>
        </p:nvSpPr>
        <p:spPr/>
        <p:txBody>
          <a:bodyPr/>
          <a:lstStyle/>
          <a:p>
            <a:fld id="{721E7CEC-74A5-0048-9106-4C537A0603F6}" type="slidenum">
              <a:rPr lang="en-US" smtClean="0"/>
              <a:t>18</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smtClean="0">
                <a:solidFill>
                  <a:schemeClr val="tx1">
                    <a:lumMod val="75000"/>
                    <a:lumOff val="25000"/>
                  </a:schemeClr>
                </a:solidFill>
              </a:rPr>
              <a:t>1.1 Get the data</a:t>
            </a:r>
            <a:endParaRPr lang="en-US" dirty="0">
              <a:solidFill>
                <a:schemeClr val="tx1">
                  <a:lumMod val="75000"/>
                  <a:lumOff val="25000"/>
                </a:schemeClr>
              </a:solidFill>
            </a:endParaRPr>
          </a:p>
        </p:txBody>
      </p:sp>
      <p:sp>
        <p:nvSpPr>
          <p:cNvPr id="8" name="Rectangle 7"/>
          <p:cNvSpPr/>
          <p:nvPr/>
        </p:nvSpPr>
        <p:spPr>
          <a:xfrm>
            <a:off x="334537" y="1825625"/>
            <a:ext cx="7573818" cy="646331"/>
          </a:xfrm>
          <a:prstGeom prst="rect">
            <a:avLst/>
          </a:prstGeom>
          <a:solidFill>
            <a:schemeClr val="bg1">
              <a:lumMod val="95000"/>
            </a:schemeClr>
          </a:solidFill>
          <a:ln>
            <a:solidFill>
              <a:srgbClr val="585858"/>
            </a:solidFill>
          </a:ln>
        </p:spPr>
        <p:txBody>
          <a:bodyPr wrap="square">
            <a:spAutoFit/>
          </a:bodyPr>
          <a:lstStyle/>
          <a:p>
            <a:r>
              <a:rPr lang="en-US" b="1" dirty="0" err="1" smtClean="0">
                <a:solidFill>
                  <a:srgbClr val="007020"/>
                </a:solidFill>
                <a:latin typeface="Courier" charset="0"/>
              </a:rPr>
              <a:t>def</a:t>
            </a:r>
            <a:r>
              <a:rPr lang="en-US" dirty="0" smtClean="0">
                <a:solidFill>
                  <a:srgbClr val="000000"/>
                </a:solidFill>
                <a:latin typeface="Courier" charset="0"/>
              </a:rPr>
              <a:t> </a:t>
            </a:r>
            <a:r>
              <a:rPr lang="en-US" dirty="0" err="1">
                <a:solidFill>
                  <a:srgbClr val="06287E"/>
                </a:solidFill>
                <a:latin typeface="Courier" charset="0"/>
              </a:rPr>
              <a:t>get_sleep_prices</a:t>
            </a:r>
            <a:r>
              <a:rPr lang="en-US" dirty="0">
                <a:solidFill>
                  <a:srgbClr val="000000"/>
                </a:solidFill>
                <a:latin typeface="Courier" charset="0"/>
              </a:rPr>
              <a:t>(</a:t>
            </a:r>
            <a:r>
              <a:rPr lang="en-US" dirty="0">
                <a:solidFill>
                  <a:srgbClr val="007020"/>
                </a:solidFill>
                <a:latin typeface="Courier" charset="0"/>
              </a:rPr>
              <a:t>self</a:t>
            </a:r>
            <a:r>
              <a:rPr lang="en-US" dirty="0">
                <a:solidFill>
                  <a:srgbClr val="000000"/>
                </a:solidFill>
                <a:latin typeface="Courier" charset="0"/>
              </a:rPr>
              <a:t>, </a:t>
            </a:r>
            <a:r>
              <a:rPr lang="en-US" dirty="0">
                <a:solidFill>
                  <a:srgbClr val="007020"/>
                </a:solidFill>
                <a:latin typeface="Courier" charset="0"/>
              </a:rPr>
              <a:t>zip</a:t>
            </a:r>
            <a:r>
              <a:rPr lang="en-US" dirty="0">
                <a:solidFill>
                  <a:srgbClr val="000000"/>
                </a:solidFill>
                <a:latin typeface="Courier" charset="0"/>
              </a:rPr>
              <a:t>, radius</a:t>
            </a:r>
            <a:r>
              <a:rPr lang="en-US" dirty="0">
                <a:solidFill>
                  <a:srgbClr val="666666"/>
                </a:solidFill>
                <a:latin typeface="Courier" charset="0"/>
              </a:rPr>
              <a:t>=</a:t>
            </a:r>
            <a:r>
              <a:rPr lang="en-US" dirty="0">
                <a:solidFill>
                  <a:srgbClr val="40A070"/>
                </a:solidFill>
                <a:latin typeface="Courier" charset="0"/>
              </a:rPr>
              <a:t>100</a:t>
            </a:r>
            <a:r>
              <a:rPr lang="en-US" dirty="0">
                <a:solidFill>
                  <a:srgbClr val="000000"/>
                </a:solidFill>
                <a:latin typeface="Courier" charset="0"/>
              </a:rPr>
              <a:t>):</a:t>
            </a:r>
          </a:p>
          <a:p>
            <a:r>
              <a:rPr lang="en-US" dirty="0" smtClean="0">
                <a:solidFill>
                  <a:srgbClr val="000000"/>
                </a:solidFill>
                <a:latin typeface="Courier" charset="0"/>
              </a:rPr>
              <a:t> </a:t>
            </a:r>
            <a:r>
              <a:rPr lang="en-US" dirty="0">
                <a:solidFill>
                  <a:srgbClr val="000000"/>
                </a:solidFill>
                <a:latin typeface="Courier" charset="0"/>
              </a:rPr>
              <a:t>  </a:t>
            </a:r>
            <a:r>
              <a:rPr lang="en-US" b="1" dirty="0">
                <a:solidFill>
                  <a:srgbClr val="007020"/>
                </a:solidFill>
                <a:latin typeface="Courier" charset="0"/>
              </a:rPr>
              <a:t>return</a:t>
            </a:r>
            <a:r>
              <a:rPr lang="en-US" dirty="0">
                <a:solidFill>
                  <a:srgbClr val="000000"/>
                </a:solidFill>
                <a:latin typeface="Courier" charset="0"/>
              </a:rPr>
              <a:t> </a:t>
            </a:r>
            <a:r>
              <a:rPr lang="en-US" dirty="0" err="1">
                <a:solidFill>
                  <a:srgbClr val="007020"/>
                </a:solidFill>
                <a:latin typeface="Courier" charset="0"/>
              </a:rPr>
              <a:t>self</a:t>
            </a:r>
            <a:r>
              <a:rPr lang="en-US" dirty="0" err="1">
                <a:solidFill>
                  <a:srgbClr val="666666"/>
                </a:solidFill>
                <a:latin typeface="Courier" charset="0"/>
              </a:rPr>
              <a:t>.</a:t>
            </a:r>
            <a:r>
              <a:rPr lang="en-US" dirty="0" err="1">
                <a:solidFill>
                  <a:srgbClr val="000000"/>
                </a:solidFill>
                <a:latin typeface="Courier" charset="0"/>
              </a:rPr>
              <a:t>get_prices</a:t>
            </a:r>
            <a:r>
              <a:rPr lang="en-US" dirty="0">
                <a:solidFill>
                  <a:srgbClr val="000000"/>
                </a:solidFill>
                <a:latin typeface="Courier" charset="0"/>
              </a:rPr>
              <a:t>(</a:t>
            </a:r>
            <a:r>
              <a:rPr lang="en-US" dirty="0">
                <a:solidFill>
                  <a:srgbClr val="4070A0"/>
                </a:solidFill>
                <a:latin typeface="Courier" charset="0"/>
              </a:rPr>
              <a:t>'sleep'</a:t>
            </a:r>
            <a:r>
              <a:rPr lang="en-US" dirty="0">
                <a:solidFill>
                  <a:srgbClr val="000000"/>
                </a:solidFill>
                <a:latin typeface="Courier" charset="0"/>
              </a:rPr>
              <a:t>, </a:t>
            </a:r>
            <a:r>
              <a:rPr lang="en-US" dirty="0">
                <a:solidFill>
                  <a:srgbClr val="007020"/>
                </a:solidFill>
                <a:latin typeface="Courier" charset="0"/>
              </a:rPr>
              <a:t>zip</a:t>
            </a:r>
            <a:r>
              <a:rPr lang="en-US" dirty="0">
                <a:solidFill>
                  <a:srgbClr val="000000"/>
                </a:solidFill>
                <a:latin typeface="Courier" charset="0"/>
              </a:rPr>
              <a:t>, radius)</a:t>
            </a:r>
            <a:endParaRPr lang="en-US" dirty="0">
              <a:solidFill>
                <a:srgbClr val="000000"/>
              </a:solidFill>
              <a:effectLst/>
              <a:latin typeface="Courier" charset="0"/>
            </a:endParaRPr>
          </a:p>
        </p:txBody>
      </p:sp>
      <p:sp>
        <p:nvSpPr>
          <p:cNvPr id="24" name="TextBox 23"/>
          <p:cNvSpPr txBox="1"/>
          <p:nvPr/>
        </p:nvSpPr>
        <p:spPr>
          <a:xfrm>
            <a:off x="334537" y="2459842"/>
            <a:ext cx="7573818" cy="276999"/>
          </a:xfrm>
          <a:prstGeom prst="rect">
            <a:avLst/>
          </a:prstGeom>
          <a:noFill/>
          <a:ln>
            <a:noFill/>
          </a:ln>
        </p:spPr>
        <p:txBody>
          <a:bodyPr wrap="square" rtlCol="0">
            <a:spAutoFit/>
          </a:bodyPr>
          <a:lstStyle/>
          <a:p>
            <a:r>
              <a:rPr lang="en-US" sz="1200" dirty="0" err="1" smtClean="0">
                <a:solidFill>
                  <a:srgbClr val="969696"/>
                </a:solidFill>
                <a:latin typeface="Courier" charset="0"/>
                <a:ea typeface="Courier" charset="0"/>
                <a:cs typeface="Courier" charset="0"/>
              </a:rPr>
              <a:t>GetPrices.py</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99520412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Prices: </a:t>
            </a:r>
            <a:r>
              <a:rPr lang="en-US" dirty="0" err="1" smtClean="0"/>
              <a:t>get_prices</a:t>
            </a:r>
            <a:r>
              <a:rPr lang="en-US" dirty="0" smtClean="0"/>
              <a:t>()</a:t>
            </a:r>
            <a:endParaRPr lang="en-US" dirty="0"/>
          </a:p>
        </p:txBody>
      </p:sp>
      <p:sp>
        <p:nvSpPr>
          <p:cNvPr id="7" name="Content Placeholder 6"/>
          <p:cNvSpPr>
            <a:spLocks noGrp="1"/>
          </p:cNvSpPr>
          <p:nvPr>
            <p:ph idx="1"/>
          </p:nvPr>
        </p:nvSpPr>
        <p:spPr>
          <a:xfrm>
            <a:off x="7499928" y="1849443"/>
            <a:ext cx="4387272" cy="4235325"/>
          </a:xfrm>
        </p:spPr>
        <p:txBody>
          <a:bodyPr>
            <a:noAutofit/>
          </a:bodyPr>
          <a:lstStyle/>
          <a:p>
            <a:r>
              <a:rPr lang="en-US" sz="2400" dirty="0" smtClean="0"/>
              <a:t>Call another function to create the URL by concatenating all the pieces together</a:t>
            </a:r>
          </a:p>
          <a:p>
            <a:r>
              <a:rPr lang="en-US" sz="2400" dirty="0" smtClean="0"/>
              <a:t>Use the </a:t>
            </a:r>
            <a:r>
              <a:rPr lang="en-US" sz="2400" dirty="0" smtClean="0">
                <a:solidFill>
                  <a:schemeClr val="accent6">
                    <a:lumMod val="75000"/>
                  </a:schemeClr>
                </a:solidFill>
                <a:latin typeface="Consolas" charset="0"/>
                <a:ea typeface="Consolas" charset="0"/>
                <a:cs typeface="Consolas" charset="0"/>
              </a:rPr>
              <a:t>requests</a:t>
            </a:r>
            <a:r>
              <a:rPr lang="en-US" sz="2400" dirty="0" smtClean="0">
                <a:solidFill>
                  <a:schemeClr val="accent6">
                    <a:lumMod val="75000"/>
                  </a:schemeClr>
                </a:solidFill>
              </a:rPr>
              <a:t> </a:t>
            </a:r>
            <a:r>
              <a:rPr lang="en-US" sz="2400" dirty="0" smtClean="0"/>
              <a:t>module to call that URL and get the HTML back.</a:t>
            </a:r>
          </a:p>
          <a:p>
            <a:r>
              <a:rPr lang="en-US" sz="2400" dirty="0" smtClean="0"/>
              <a:t>If you get an OK result, then parse the price list and return a list that has the prices and the input parameters.</a:t>
            </a:r>
          </a:p>
          <a:p>
            <a:r>
              <a:rPr lang="en-US" sz="2400" dirty="0" smtClean="0"/>
              <a:t>Strings can be concatenated just by “adding” them together.</a:t>
            </a:r>
          </a:p>
        </p:txBody>
      </p:sp>
      <p:sp>
        <p:nvSpPr>
          <p:cNvPr id="4" name="Slide Number Placeholder 3"/>
          <p:cNvSpPr>
            <a:spLocks noGrp="1"/>
          </p:cNvSpPr>
          <p:nvPr>
            <p:ph type="sldNum" sz="quarter" idx="12"/>
          </p:nvPr>
        </p:nvSpPr>
        <p:spPr/>
        <p:txBody>
          <a:bodyPr/>
          <a:lstStyle/>
          <a:p>
            <a:fld id="{721E7CEC-74A5-0048-9106-4C537A0603F6}" type="slidenum">
              <a:rPr lang="en-US" smtClean="0"/>
              <a:t>19</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smtClean="0">
                <a:solidFill>
                  <a:schemeClr val="tx1">
                    <a:lumMod val="75000"/>
                    <a:lumOff val="25000"/>
                  </a:schemeClr>
                </a:solidFill>
              </a:rPr>
              <a:t>1.1 Get the data</a:t>
            </a:r>
            <a:endParaRPr lang="en-US" dirty="0">
              <a:solidFill>
                <a:schemeClr val="tx1">
                  <a:lumMod val="75000"/>
                  <a:lumOff val="25000"/>
                </a:schemeClr>
              </a:solidFill>
            </a:endParaRPr>
          </a:p>
        </p:txBody>
      </p:sp>
      <p:sp>
        <p:nvSpPr>
          <p:cNvPr id="8" name="Rectangle 7"/>
          <p:cNvSpPr/>
          <p:nvPr/>
        </p:nvSpPr>
        <p:spPr>
          <a:xfrm>
            <a:off x="334537" y="1825625"/>
            <a:ext cx="6814408" cy="3046988"/>
          </a:xfrm>
          <a:prstGeom prst="rect">
            <a:avLst/>
          </a:prstGeom>
          <a:solidFill>
            <a:schemeClr val="bg1">
              <a:lumMod val="95000"/>
            </a:schemeClr>
          </a:solidFill>
          <a:ln>
            <a:solidFill>
              <a:srgbClr val="585858"/>
            </a:solidFill>
          </a:ln>
        </p:spPr>
        <p:txBody>
          <a:bodyPr wrap="square">
            <a:spAutoFit/>
          </a:bodyPr>
          <a:lstStyle/>
          <a:p>
            <a:r>
              <a:rPr lang="en-US" sz="1600" b="1" dirty="0" err="1" smtClean="0">
                <a:solidFill>
                  <a:srgbClr val="007020"/>
                </a:solidFill>
                <a:latin typeface="Courier" charset="0"/>
              </a:rPr>
              <a:t>def</a:t>
            </a:r>
            <a:r>
              <a:rPr lang="en-US" sz="1600" dirty="0" smtClean="0">
                <a:solidFill>
                  <a:srgbClr val="000000"/>
                </a:solidFill>
                <a:latin typeface="Courier" charset="0"/>
              </a:rPr>
              <a:t> </a:t>
            </a:r>
            <a:r>
              <a:rPr lang="en-US" sz="1600" dirty="0" err="1">
                <a:solidFill>
                  <a:srgbClr val="06287E"/>
                </a:solidFill>
                <a:latin typeface="Courier" charset="0"/>
              </a:rPr>
              <a:t>get_prices</a:t>
            </a:r>
            <a:r>
              <a:rPr lang="en-US" sz="1600" dirty="0">
                <a:solidFill>
                  <a:srgbClr val="000000"/>
                </a:solidFill>
                <a:latin typeface="Courier" charset="0"/>
              </a:rPr>
              <a:t>(</a:t>
            </a:r>
            <a:r>
              <a:rPr lang="en-US" sz="1600" dirty="0">
                <a:solidFill>
                  <a:srgbClr val="007020"/>
                </a:solidFill>
                <a:latin typeface="Courier" charset="0"/>
              </a:rPr>
              <a:t>self</a:t>
            </a:r>
            <a:r>
              <a:rPr lang="en-US" sz="1600" dirty="0">
                <a:solidFill>
                  <a:srgbClr val="000000"/>
                </a:solidFill>
                <a:latin typeface="Courier" charset="0"/>
              </a:rPr>
              <a:t>, condition, </a:t>
            </a:r>
            <a:r>
              <a:rPr lang="en-US" sz="1600" dirty="0">
                <a:solidFill>
                  <a:srgbClr val="007020"/>
                </a:solidFill>
                <a:latin typeface="Courier" charset="0"/>
              </a:rPr>
              <a:t>zip</a:t>
            </a:r>
            <a:r>
              <a:rPr lang="en-US" sz="1600" dirty="0">
                <a:solidFill>
                  <a:srgbClr val="000000"/>
                </a:solidFill>
                <a:latin typeface="Courier" charset="0"/>
              </a:rPr>
              <a:t>, radius):</a:t>
            </a:r>
          </a:p>
          <a:p>
            <a:r>
              <a:rPr lang="en-US" sz="1600" dirty="0">
                <a:solidFill>
                  <a:srgbClr val="000000"/>
                </a:solidFill>
                <a:latin typeface="Courier" charset="0"/>
              </a:rPr>
              <a:t>    </a:t>
            </a:r>
            <a:r>
              <a:rPr lang="en-US" sz="1600" dirty="0" err="1">
                <a:solidFill>
                  <a:srgbClr val="000000"/>
                </a:solidFill>
                <a:latin typeface="Courier" charset="0"/>
              </a:rPr>
              <a:t>url</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a:solidFill>
                  <a:srgbClr val="007020"/>
                </a:solidFill>
                <a:latin typeface="Courier" charset="0"/>
              </a:rPr>
              <a:t>self</a:t>
            </a:r>
            <a:r>
              <a:rPr lang="en-US" sz="1600" dirty="0">
                <a:solidFill>
                  <a:srgbClr val="666666"/>
                </a:solidFill>
                <a:latin typeface="Courier" charset="0"/>
              </a:rPr>
              <a:t>.</a:t>
            </a:r>
            <a:r>
              <a:rPr lang="en-US" sz="1600" dirty="0">
                <a:solidFill>
                  <a:srgbClr val="000000"/>
                </a:solidFill>
                <a:latin typeface="Courier" charset="0"/>
              </a:rPr>
              <a:t>_</a:t>
            </a:r>
            <a:r>
              <a:rPr lang="en-US" sz="1600" dirty="0" err="1">
                <a:solidFill>
                  <a:srgbClr val="000000"/>
                </a:solidFill>
                <a:latin typeface="Courier" charset="0"/>
              </a:rPr>
              <a:t>get_base_url</a:t>
            </a:r>
            <a:r>
              <a:rPr lang="en-US" sz="1600" dirty="0">
                <a:solidFill>
                  <a:srgbClr val="000000"/>
                </a:solidFill>
                <a:latin typeface="Courier" charset="0"/>
              </a:rPr>
              <a:t>(condition, </a:t>
            </a:r>
            <a:r>
              <a:rPr lang="en-US" sz="1600" dirty="0">
                <a:solidFill>
                  <a:srgbClr val="007020"/>
                </a:solidFill>
                <a:latin typeface="Courier" charset="0"/>
              </a:rPr>
              <a:t>zip</a:t>
            </a:r>
            <a:r>
              <a:rPr lang="en-US" sz="1600" dirty="0">
                <a:solidFill>
                  <a:srgbClr val="000000"/>
                </a:solidFill>
                <a:latin typeface="Courier" charset="0"/>
              </a:rPr>
              <a:t>, radius)</a:t>
            </a:r>
          </a:p>
          <a:p>
            <a:r>
              <a:rPr lang="en-US" sz="1600" dirty="0">
                <a:solidFill>
                  <a:srgbClr val="000000"/>
                </a:solidFill>
                <a:latin typeface="Courier" charset="0"/>
              </a:rPr>
              <a:t>    result </a:t>
            </a:r>
            <a:r>
              <a:rPr lang="en-US" sz="1600" dirty="0">
                <a:solidFill>
                  <a:srgbClr val="666666"/>
                </a:solidFill>
                <a:latin typeface="Courier" charset="0"/>
              </a:rPr>
              <a:t>=</a:t>
            </a:r>
            <a:r>
              <a:rPr lang="en-US" sz="1600" dirty="0">
                <a:solidFill>
                  <a:srgbClr val="000000"/>
                </a:solidFill>
                <a:latin typeface="Courier" charset="0"/>
              </a:rPr>
              <a:t> </a:t>
            </a:r>
            <a:r>
              <a:rPr lang="en-US" sz="1600" dirty="0" err="1">
                <a:solidFill>
                  <a:srgbClr val="000000"/>
                </a:solidFill>
                <a:latin typeface="Courier" charset="0"/>
              </a:rPr>
              <a:t>requests</a:t>
            </a:r>
            <a:r>
              <a:rPr lang="en-US" sz="1600" dirty="0" err="1">
                <a:solidFill>
                  <a:srgbClr val="666666"/>
                </a:solidFill>
                <a:latin typeface="Courier" charset="0"/>
              </a:rPr>
              <a:t>.</a:t>
            </a:r>
            <a:r>
              <a:rPr lang="en-US" sz="1600" dirty="0" err="1">
                <a:solidFill>
                  <a:srgbClr val="000000"/>
                </a:solidFill>
                <a:latin typeface="Courier" charset="0"/>
              </a:rPr>
              <a:t>get</a:t>
            </a:r>
            <a:r>
              <a:rPr lang="en-US" sz="1600" dirty="0">
                <a:solidFill>
                  <a:srgbClr val="000000"/>
                </a:solidFill>
                <a:latin typeface="Courier" charset="0"/>
              </a:rPr>
              <a:t>(</a:t>
            </a:r>
            <a:r>
              <a:rPr lang="en-US" sz="1600" dirty="0" err="1">
                <a:solidFill>
                  <a:srgbClr val="000000"/>
                </a:solidFill>
                <a:latin typeface="Courier" charset="0"/>
              </a:rPr>
              <a:t>url</a:t>
            </a:r>
            <a:r>
              <a:rPr lang="en-US" sz="1600" dirty="0" smtClean="0">
                <a:solidFill>
                  <a:srgbClr val="000000"/>
                </a:solidFill>
                <a:latin typeface="Courier" charset="0"/>
              </a:rPr>
              <a:t>)</a:t>
            </a:r>
            <a:r>
              <a:rPr lang="en-US" sz="1600" dirty="0">
                <a:solidFill>
                  <a:srgbClr val="000000"/>
                </a:solidFill>
                <a:latin typeface="Courier" charset="0"/>
              </a:rPr>
              <a:t/>
            </a:r>
            <a:br>
              <a:rPr lang="en-US" sz="1600" dirty="0">
                <a:solidFill>
                  <a:srgbClr val="000000"/>
                </a:solidFill>
                <a:latin typeface="Courier" charset="0"/>
              </a:rPr>
            </a:br>
            <a:endParaRPr lang="en-US" sz="1600" dirty="0">
              <a:solidFill>
                <a:srgbClr val="000000"/>
              </a:solidFill>
              <a:latin typeface="Courier" charset="0"/>
            </a:endParaRPr>
          </a:p>
          <a:p>
            <a:r>
              <a:rPr lang="en-US" sz="1600" dirty="0">
                <a:solidFill>
                  <a:srgbClr val="000000"/>
                </a:solidFill>
                <a:latin typeface="Courier" charset="0"/>
              </a:rPr>
              <a:t>    </a:t>
            </a:r>
            <a:r>
              <a:rPr lang="en-US" sz="1600" b="1" dirty="0">
                <a:solidFill>
                  <a:srgbClr val="007020"/>
                </a:solidFill>
                <a:latin typeface="Courier" charset="0"/>
              </a:rPr>
              <a:t>if</a:t>
            </a:r>
            <a:r>
              <a:rPr lang="en-US" sz="1600" dirty="0">
                <a:solidFill>
                  <a:srgbClr val="000000"/>
                </a:solidFill>
                <a:latin typeface="Courier" charset="0"/>
              </a:rPr>
              <a:t> </a:t>
            </a:r>
            <a:r>
              <a:rPr lang="en-US" sz="1600" dirty="0" err="1">
                <a:solidFill>
                  <a:srgbClr val="000000"/>
                </a:solidFill>
                <a:latin typeface="Courier" charset="0"/>
              </a:rPr>
              <a:t>result</a:t>
            </a:r>
            <a:r>
              <a:rPr lang="en-US" sz="1600" dirty="0" err="1">
                <a:solidFill>
                  <a:srgbClr val="666666"/>
                </a:solidFill>
                <a:latin typeface="Courier" charset="0"/>
              </a:rPr>
              <a:t>.</a:t>
            </a:r>
            <a:r>
              <a:rPr lang="en-US" sz="1600" dirty="0" err="1">
                <a:solidFill>
                  <a:srgbClr val="000000"/>
                </a:solidFill>
                <a:latin typeface="Courier" charset="0"/>
              </a:rPr>
              <a:t>status_code</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a:solidFill>
                  <a:srgbClr val="40A070"/>
                </a:solidFill>
                <a:latin typeface="Courier" charset="0"/>
              </a:rPr>
              <a:t>200</a:t>
            </a:r>
            <a:r>
              <a:rPr lang="en-US" sz="1600" dirty="0">
                <a:solidFill>
                  <a:srgbClr val="000000"/>
                </a:solidFill>
                <a:latin typeface="Courier" charset="0"/>
              </a:rPr>
              <a:t>:</a:t>
            </a:r>
          </a:p>
          <a:p>
            <a:r>
              <a:rPr lang="en-US" sz="1600" dirty="0">
                <a:solidFill>
                  <a:srgbClr val="000000"/>
                </a:solidFill>
                <a:latin typeface="Courier" charset="0"/>
              </a:rPr>
              <a:t>        prices </a:t>
            </a:r>
            <a:r>
              <a:rPr lang="en-US" sz="1600" dirty="0">
                <a:solidFill>
                  <a:srgbClr val="666666"/>
                </a:solidFill>
                <a:latin typeface="Courier" charset="0"/>
              </a:rPr>
              <a:t>=</a:t>
            </a:r>
            <a:r>
              <a:rPr lang="en-US" sz="1600" dirty="0">
                <a:solidFill>
                  <a:srgbClr val="000000"/>
                </a:solidFill>
                <a:latin typeface="Courier" charset="0"/>
              </a:rPr>
              <a:t> </a:t>
            </a:r>
            <a:r>
              <a:rPr lang="en-US" sz="1600" dirty="0">
                <a:solidFill>
                  <a:srgbClr val="007020"/>
                </a:solidFill>
                <a:latin typeface="Courier" charset="0"/>
              </a:rPr>
              <a:t>self</a:t>
            </a:r>
            <a:r>
              <a:rPr lang="en-US" sz="1600" dirty="0">
                <a:solidFill>
                  <a:srgbClr val="666666"/>
                </a:solidFill>
                <a:latin typeface="Courier" charset="0"/>
              </a:rPr>
              <a:t>.</a:t>
            </a:r>
            <a:r>
              <a:rPr lang="en-US" sz="1600" dirty="0">
                <a:solidFill>
                  <a:srgbClr val="000000"/>
                </a:solidFill>
                <a:latin typeface="Courier" charset="0"/>
              </a:rPr>
              <a:t>_</a:t>
            </a:r>
            <a:r>
              <a:rPr lang="en-US" sz="1600" dirty="0" err="1">
                <a:solidFill>
                  <a:srgbClr val="000000"/>
                </a:solidFill>
                <a:latin typeface="Courier" charset="0"/>
              </a:rPr>
              <a:t>parse_pricelist</a:t>
            </a:r>
            <a:r>
              <a:rPr lang="en-US" sz="1600" dirty="0">
                <a:solidFill>
                  <a:srgbClr val="000000"/>
                </a:solidFill>
                <a:latin typeface="Courier" charset="0"/>
              </a:rPr>
              <a:t>(</a:t>
            </a:r>
            <a:r>
              <a:rPr lang="en-US" sz="1600" dirty="0" err="1">
                <a:solidFill>
                  <a:srgbClr val="000000"/>
                </a:solidFill>
                <a:latin typeface="Courier" charset="0"/>
              </a:rPr>
              <a:t>result</a:t>
            </a:r>
            <a:r>
              <a:rPr lang="en-US" sz="1600" dirty="0" err="1">
                <a:solidFill>
                  <a:srgbClr val="666666"/>
                </a:solidFill>
                <a:latin typeface="Courier" charset="0"/>
              </a:rPr>
              <a:t>.</a:t>
            </a:r>
            <a:r>
              <a:rPr lang="en-US" sz="1600" dirty="0" err="1">
                <a:solidFill>
                  <a:srgbClr val="000000"/>
                </a:solidFill>
                <a:latin typeface="Courier" charset="0"/>
              </a:rPr>
              <a:t>content</a:t>
            </a:r>
            <a:r>
              <a:rPr lang="en-US" sz="1600" dirty="0">
                <a:solidFill>
                  <a:srgbClr val="000000"/>
                </a:solidFill>
                <a:latin typeface="Courier" charset="0"/>
              </a:rPr>
              <a:t>)</a:t>
            </a:r>
          </a:p>
          <a:p>
            <a:r>
              <a:rPr lang="en-US" sz="1600" dirty="0">
                <a:solidFill>
                  <a:srgbClr val="000000"/>
                </a:solidFill>
                <a:latin typeface="Courier" charset="0"/>
              </a:rPr>
              <a:t>        </a:t>
            </a:r>
            <a:r>
              <a:rPr lang="en-US" sz="1600" b="1" dirty="0">
                <a:solidFill>
                  <a:srgbClr val="007020"/>
                </a:solidFill>
                <a:latin typeface="Courier" charset="0"/>
              </a:rPr>
              <a:t>for</a:t>
            </a:r>
            <a:r>
              <a:rPr lang="en-US" sz="1600" dirty="0">
                <a:solidFill>
                  <a:srgbClr val="000000"/>
                </a:solidFill>
                <a:latin typeface="Courier" charset="0"/>
              </a:rPr>
              <a:t> </a:t>
            </a:r>
            <a:r>
              <a:rPr lang="en-US" sz="1600" dirty="0" err="1">
                <a:solidFill>
                  <a:srgbClr val="000000"/>
                </a:solidFill>
                <a:latin typeface="Courier" charset="0"/>
              </a:rPr>
              <a:t>i</a:t>
            </a:r>
            <a:r>
              <a:rPr lang="en-US" sz="1600" dirty="0">
                <a:solidFill>
                  <a:srgbClr val="000000"/>
                </a:solidFill>
                <a:latin typeface="Courier" charset="0"/>
              </a:rPr>
              <a:t> </a:t>
            </a:r>
            <a:r>
              <a:rPr lang="en-US" sz="1600" b="1" dirty="0">
                <a:solidFill>
                  <a:srgbClr val="007020"/>
                </a:solidFill>
                <a:latin typeface="Courier" charset="0"/>
              </a:rPr>
              <a:t>in</a:t>
            </a:r>
            <a:r>
              <a:rPr lang="en-US" sz="1600" dirty="0">
                <a:solidFill>
                  <a:srgbClr val="000000"/>
                </a:solidFill>
                <a:latin typeface="Courier" charset="0"/>
              </a:rPr>
              <a:t> </a:t>
            </a:r>
            <a:r>
              <a:rPr lang="en-US" sz="1600" dirty="0">
                <a:solidFill>
                  <a:srgbClr val="007020"/>
                </a:solidFill>
                <a:latin typeface="Courier" charset="0"/>
              </a:rPr>
              <a:t>range</a:t>
            </a:r>
            <a:r>
              <a:rPr lang="en-US" sz="1600" dirty="0">
                <a:solidFill>
                  <a:srgbClr val="000000"/>
                </a:solidFill>
                <a:latin typeface="Courier" charset="0"/>
              </a:rPr>
              <a:t>(</a:t>
            </a:r>
            <a:r>
              <a:rPr lang="en-US" sz="1600" dirty="0">
                <a:solidFill>
                  <a:srgbClr val="40A070"/>
                </a:solidFill>
                <a:latin typeface="Courier" charset="0"/>
              </a:rPr>
              <a:t>0</a:t>
            </a:r>
            <a:r>
              <a:rPr lang="en-US" sz="1600" dirty="0">
                <a:solidFill>
                  <a:srgbClr val="000000"/>
                </a:solidFill>
                <a:latin typeface="Courier" charset="0"/>
              </a:rPr>
              <a:t>,</a:t>
            </a:r>
            <a:r>
              <a:rPr lang="en-US" sz="1600" dirty="0">
                <a:solidFill>
                  <a:srgbClr val="007020"/>
                </a:solidFill>
                <a:latin typeface="Courier" charset="0"/>
              </a:rPr>
              <a:t>len</a:t>
            </a:r>
            <a:r>
              <a:rPr lang="en-US" sz="1600" dirty="0">
                <a:solidFill>
                  <a:srgbClr val="000000"/>
                </a:solidFill>
                <a:latin typeface="Courier" charset="0"/>
              </a:rPr>
              <a:t>(prices)):</a:t>
            </a:r>
          </a:p>
          <a:p>
            <a:r>
              <a:rPr lang="en-US" sz="1600" dirty="0" smtClean="0">
                <a:solidFill>
                  <a:srgbClr val="000000"/>
                </a:solidFill>
                <a:latin typeface="Courier" charset="0"/>
              </a:rPr>
              <a:t>  </a:t>
            </a:r>
            <a:r>
              <a:rPr lang="en-US" sz="1600" dirty="0">
                <a:solidFill>
                  <a:srgbClr val="000000"/>
                </a:solidFill>
                <a:latin typeface="Courier" charset="0"/>
              </a:rPr>
              <a:t>          prices[</a:t>
            </a:r>
            <a:r>
              <a:rPr lang="en-US" sz="1600" dirty="0" err="1">
                <a:solidFill>
                  <a:srgbClr val="000000"/>
                </a:solidFill>
                <a:latin typeface="Courier" charset="0"/>
              </a:rPr>
              <a:t>i</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[condition, </a:t>
            </a:r>
            <a:r>
              <a:rPr lang="en-US" sz="1600" dirty="0">
                <a:solidFill>
                  <a:srgbClr val="007020"/>
                </a:solidFill>
                <a:latin typeface="Courier" charset="0"/>
              </a:rPr>
              <a:t>zip</a:t>
            </a:r>
            <a:r>
              <a:rPr lang="en-US" sz="1600" dirty="0">
                <a:solidFill>
                  <a:srgbClr val="000000"/>
                </a:solidFill>
                <a:latin typeface="Courier" charset="0"/>
              </a:rPr>
              <a:t>, radius]</a:t>
            </a:r>
          </a:p>
          <a:p>
            <a:endParaRPr lang="en-US" sz="1600" dirty="0">
              <a:solidFill>
                <a:srgbClr val="000000"/>
              </a:solidFill>
              <a:latin typeface="Courier" charset="0"/>
            </a:endParaRPr>
          </a:p>
          <a:p>
            <a:r>
              <a:rPr lang="en-US" sz="1600" dirty="0">
                <a:solidFill>
                  <a:srgbClr val="000000"/>
                </a:solidFill>
                <a:latin typeface="Courier" charset="0"/>
              </a:rPr>
              <a:t>        </a:t>
            </a:r>
            <a:r>
              <a:rPr lang="en-US" sz="1600" dirty="0" err="1">
                <a:solidFill>
                  <a:srgbClr val="007020"/>
                </a:solidFill>
                <a:latin typeface="Courier" charset="0"/>
              </a:rPr>
              <a:t>self</a:t>
            </a:r>
            <a:r>
              <a:rPr lang="en-US" sz="1600" dirty="0" err="1">
                <a:solidFill>
                  <a:srgbClr val="666666"/>
                </a:solidFill>
                <a:latin typeface="Courier" charset="0"/>
              </a:rPr>
              <a:t>.</a:t>
            </a:r>
            <a:r>
              <a:rPr lang="en-US" sz="1600" dirty="0" err="1">
                <a:solidFill>
                  <a:srgbClr val="000000"/>
                </a:solidFill>
                <a:latin typeface="Courier" charset="0"/>
              </a:rPr>
              <a:t>_prices</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smtClean="0">
                <a:solidFill>
                  <a:srgbClr val="000000"/>
                </a:solidFill>
                <a:latin typeface="Courier" charset="0"/>
              </a:rPr>
              <a:t>prices</a:t>
            </a:r>
            <a:r>
              <a:rPr lang="en-US" sz="1600" dirty="0">
                <a:solidFill>
                  <a:srgbClr val="000000"/>
                </a:solidFill>
                <a:latin typeface="Courier" charset="0"/>
              </a:rPr>
              <a:t/>
            </a:r>
            <a:br>
              <a:rPr lang="en-US" sz="1600" dirty="0">
                <a:solidFill>
                  <a:srgbClr val="000000"/>
                </a:solidFill>
                <a:latin typeface="Courier" charset="0"/>
              </a:rPr>
            </a:br>
            <a:endParaRPr lang="en-US" sz="1600" dirty="0">
              <a:solidFill>
                <a:srgbClr val="000000"/>
              </a:solidFill>
              <a:latin typeface="Courier" charset="0"/>
            </a:endParaRPr>
          </a:p>
          <a:p>
            <a:r>
              <a:rPr lang="en-US" sz="1600" dirty="0">
                <a:solidFill>
                  <a:srgbClr val="000000"/>
                </a:solidFill>
                <a:latin typeface="Courier" charset="0"/>
              </a:rPr>
              <a:t>    </a:t>
            </a:r>
            <a:r>
              <a:rPr lang="en-US" sz="1600" b="1" dirty="0">
                <a:solidFill>
                  <a:srgbClr val="007020"/>
                </a:solidFill>
                <a:latin typeface="Courier" charset="0"/>
              </a:rPr>
              <a:t>return</a:t>
            </a:r>
            <a:r>
              <a:rPr lang="en-US" sz="1600" dirty="0">
                <a:solidFill>
                  <a:srgbClr val="000000"/>
                </a:solidFill>
                <a:latin typeface="Courier" charset="0"/>
              </a:rPr>
              <a:t> </a:t>
            </a:r>
            <a:r>
              <a:rPr lang="en-US" sz="1600" dirty="0">
                <a:solidFill>
                  <a:srgbClr val="007020"/>
                </a:solidFill>
                <a:latin typeface="Courier" charset="0"/>
              </a:rPr>
              <a:t>self</a:t>
            </a:r>
          </a:p>
        </p:txBody>
      </p:sp>
      <p:sp>
        <p:nvSpPr>
          <p:cNvPr id="6" name="Rectangle 5"/>
          <p:cNvSpPr/>
          <p:nvPr/>
        </p:nvSpPr>
        <p:spPr>
          <a:xfrm>
            <a:off x="334537" y="5007550"/>
            <a:ext cx="6814408" cy="1077218"/>
          </a:xfrm>
          <a:prstGeom prst="rect">
            <a:avLst/>
          </a:prstGeom>
          <a:solidFill>
            <a:schemeClr val="bg1">
              <a:lumMod val="95000"/>
            </a:schemeClr>
          </a:solidFill>
          <a:ln>
            <a:solidFill>
              <a:srgbClr val="585858"/>
            </a:solidFill>
          </a:ln>
        </p:spPr>
        <p:txBody>
          <a:bodyPr wrap="square">
            <a:spAutoFit/>
          </a:bodyPr>
          <a:lstStyle/>
          <a:p>
            <a:r>
              <a:rPr lang="en-US" sz="1600" b="1" dirty="0" err="1" smtClean="0">
                <a:solidFill>
                  <a:srgbClr val="007020"/>
                </a:solidFill>
                <a:latin typeface="Courier" charset="0"/>
              </a:rPr>
              <a:t>def</a:t>
            </a:r>
            <a:r>
              <a:rPr lang="en-US" sz="1600" dirty="0" smtClean="0">
                <a:solidFill>
                  <a:srgbClr val="000000"/>
                </a:solidFill>
                <a:latin typeface="Courier" charset="0"/>
              </a:rPr>
              <a:t> </a:t>
            </a:r>
            <a:r>
              <a:rPr lang="en-US" sz="1600" dirty="0" smtClean="0">
                <a:solidFill>
                  <a:srgbClr val="06287E"/>
                </a:solidFill>
                <a:latin typeface="Courier" charset="0"/>
              </a:rPr>
              <a:t>_</a:t>
            </a:r>
            <a:r>
              <a:rPr lang="en-US" sz="1600" dirty="0" err="1" smtClean="0">
                <a:solidFill>
                  <a:srgbClr val="06287E"/>
                </a:solidFill>
                <a:latin typeface="Courier" charset="0"/>
              </a:rPr>
              <a:t>get_base_url</a:t>
            </a:r>
            <a:r>
              <a:rPr lang="en-US" sz="1600" dirty="0" smtClean="0">
                <a:solidFill>
                  <a:srgbClr val="000000"/>
                </a:solidFill>
                <a:latin typeface="Courier" charset="0"/>
              </a:rPr>
              <a:t>(</a:t>
            </a:r>
            <a:r>
              <a:rPr lang="en-US" sz="1600" dirty="0" smtClean="0">
                <a:solidFill>
                  <a:srgbClr val="007020"/>
                </a:solidFill>
                <a:latin typeface="Courier" charset="0"/>
              </a:rPr>
              <a:t>self</a:t>
            </a:r>
            <a:r>
              <a:rPr lang="en-US" sz="1600" dirty="0" smtClean="0">
                <a:solidFill>
                  <a:srgbClr val="000000"/>
                </a:solidFill>
                <a:latin typeface="Courier" charset="0"/>
              </a:rPr>
              <a:t>, query, </a:t>
            </a:r>
            <a:r>
              <a:rPr lang="en-US" sz="1600" dirty="0" err="1" smtClean="0">
                <a:solidFill>
                  <a:srgbClr val="000000"/>
                </a:solidFill>
                <a:latin typeface="Courier" charset="0"/>
              </a:rPr>
              <a:t>zip_code</a:t>
            </a:r>
            <a:r>
              <a:rPr lang="en-US" sz="1600" dirty="0" smtClean="0">
                <a:solidFill>
                  <a:srgbClr val="000000"/>
                </a:solidFill>
                <a:latin typeface="Courier" charset="0"/>
              </a:rPr>
              <a:t>, radius):</a:t>
            </a:r>
          </a:p>
          <a:p>
            <a:r>
              <a:rPr lang="en-US" sz="1600" dirty="0" smtClean="0">
                <a:solidFill>
                  <a:srgbClr val="000000"/>
                </a:solidFill>
                <a:latin typeface="Courier" charset="0"/>
              </a:rPr>
              <a:t>    </a:t>
            </a:r>
            <a:r>
              <a:rPr lang="en-US" sz="1600" b="1" dirty="0" smtClean="0">
                <a:solidFill>
                  <a:srgbClr val="007020"/>
                </a:solidFill>
                <a:latin typeface="Courier" charset="0"/>
              </a:rPr>
              <a:t>return</a:t>
            </a:r>
            <a:r>
              <a:rPr lang="en-US" sz="1600" dirty="0" smtClean="0">
                <a:solidFill>
                  <a:srgbClr val="000000"/>
                </a:solidFill>
                <a:latin typeface="Courier" charset="0"/>
              </a:rPr>
              <a:t> </a:t>
            </a:r>
            <a:r>
              <a:rPr lang="en-US" sz="1600" dirty="0" smtClean="0">
                <a:solidFill>
                  <a:srgbClr val="007020"/>
                </a:solidFill>
                <a:latin typeface="Courier" charset="0"/>
              </a:rPr>
              <a:t>self</a:t>
            </a:r>
            <a:r>
              <a:rPr lang="en-US" sz="1600" dirty="0" smtClean="0">
                <a:solidFill>
                  <a:srgbClr val="666666"/>
                </a:solidFill>
                <a:latin typeface="Courier" charset="0"/>
              </a:rPr>
              <a:t>.</a:t>
            </a:r>
            <a:r>
              <a:rPr lang="en-US" sz="1600" dirty="0" smtClean="0">
                <a:solidFill>
                  <a:srgbClr val="000000"/>
                </a:solidFill>
                <a:latin typeface="Courier" charset="0"/>
              </a:rPr>
              <a:t>_base_</a:t>
            </a:r>
            <a:r>
              <a:rPr lang="en-US" sz="1600" dirty="0" err="1" smtClean="0">
                <a:solidFill>
                  <a:srgbClr val="000000"/>
                </a:solidFill>
                <a:latin typeface="Courier" charset="0"/>
              </a:rPr>
              <a:t>url</a:t>
            </a:r>
            <a:r>
              <a:rPr lang="en-US" sz="1600" dirty="0" smtClean="0">
                <a:solidFill>
                  <a:srgbClr val="666666"/>
                </a:solidFill>
                <a:latin typeface="Courier" charset="0"/>
              </a:rPr>
              <a:t>+</a:t>
            </a:r>
            <a:r>
              <a:rPr lang="en-US" sz="1600" dirty="0" smtClean="0">
                <a:solidFill>
                  <a:srgbClr val="4070A0"/>
                </a:solidFill>
                <a:latin typeface="Courier" charset="0"/>
              </a:rPr>
              <a:t>'query='</a:t>
            </a:r>
            <a:r>
              <a:rPr lang="en-US" sz="1600" dirty="0" smtClean="0">
                <a:solidFill>
                  <a:srgbClr val="666666"/>
                </a:solidFill>
                <a:latin typeface="Courier" charset="0"/>
              </a:rPr>
              <a:t>+</a:t>
            </a:r>
            <a:r>
              <a:rPr lang="en-US" sz="1600" dirty="0" err="1" smtClean="0">
                <a:solidFill>
                  <a:srgbClr val="007020"/>
                </a:solidFill>
                <a:latin typeface="Courier" charset="0"/>
              </a:rPr>
              <a:t>str</a:t>
            </a:r>
            <a:r>
              <a:rPr lang="en-US" sz="1600" dirty="0" smtClean="0">
                <a:solidFill>
                  <a:srgbClr val="000000"/>
                </a:solidFill>
                <a:latin typeface="Courier" charset="0"/>
              </a:rPr>
              <a:t>(query)</a:t>
            </a:r>
            <a:r>
              <a:rPr lang="en-US" sz="1600" dirty="0" smtClean="0">
                <a:solidFill>
                  <a:srgbClr val="666666"/>
                </a:solidFill>
                <a:latin typeface="Courier" charset="0"/>
              </a:rPr>
              <a:t>+</a:t>
            </a:r>
          </a:p>
          <a:p>
            <a:r>
              <a:rPr lang="en-US" sz="1600" dirty="0">
                <a:solidFill>
                  <a:srgbClr val="666666"/>
                </a:solidFill>
                <a:latin typeface="Courier" charset="0"/>
              </a:rPr>
              <a:t> </a:t>
            </a:r>
            <a:r>
              <a:rPr lang="en-US" sz="1600" dirty="0" smtClean="0">
                <a:solidFill>
                  <a:srgbClr val="666666"/>
                </a:solidFill>
                <a:latin typeface="Courier" charset="0"/>
              </a:rPr>
              <a:t>       </a:t>
            </a:r>
            <a:r>
              <a:rPr lang="en-US" sz="1600" dirty="0" smtClean="0">
                <a:solidFill>
                  <a:srgbClr val="4070A0"/>
                </a:solidFill>
                <a:latin typeface="Courier" charset="0"/>
              </a:rPr>
              <a:t>'&amp;</a:t>
            </a:r>
            <a:r>
              <a:rPr lang="en-US" sz="1600" dirty="0" err="1" smtClean="0">
                <a:solidFill>
                  <a:srgbClr val="4070A0"/>
                </a:solidFill>
                <a:latin typeface="Courier" charset="0"/>
              </a:rPr>
              <a:t>zip_code</a:t>
            </a:r>
            <a:r>
              <a:rPr lang="en-US" sz="1600" dirty="0" smtClean="0">
                <a:solidFill>
                  <a:srgbClr val="4070A0"/>
                </a:solidFill>
                <a:latin typeface="Courier" charset="0"/>
              </a:rPr>
              <a:t>='</a:t>
            </a:r>
            <a:r>
              <a:rPr lang="en-US" sz="1600" dirty="0" smtClean="0">
                <a:solidFill>
                  <a:srgbClr val="666666"/>
                </a:solidFill>
                <a:latin typeface="Courier" charset="0"/>
              </a:rPr>
              <a:t>+</a:t>
            </a:r>
            <a:r>
              <a:rPr lang="en-US" sz="1600" dirty="0" err="1" smtClean="0">
                <a:solidFill>
                  <a:srgbClr val="007020"/>
                </a:solidFill>
                <a:latin typeface="Courier" charset="0"/>
              </a:rPr>
              <a:t>str</a:t>
            </a:r>
            <a:r>
              <a:rPr lang="en-US" sz="1600" dirty="0" smtClean="0">
                <a:solidFill>
                  <a:srgbClr val="000000"/>
                </a:solidFill>
                <a:latin typeface="Courier" charset="0"/>
              </a:rPr>
              <a:t>(</a:t>
            </a:r>
            <a:r>
              <a:rPr lang="en-US" sz="1600" dirty="0" err="1" smtClean="0">
                <a:solidFill>
                  <a:srgbClr val="000000"/>
                </a:solidFill>
                <a:latin typeface="Courier" charset="0"/>
              </a:rPr>
              <a:t>zip_code</a:t>
            </a:r>
            <a:r>
              <a:rPr lang="en-US" sz="1600" dirty="0" smtClean="0">
                <a:solidFill>
                  <a:srgbClr val="000000"/>
                </a:solidFill>
                <a:latin typeface="Courier" charset="0"/>
              </a:rPr>
              <a:t>)</a:t>
            </a:r>
            <a:r>
              <a:rPr lang="en-US" sz="1600" dirty="0" smtClean="0">
                <a:solidFill>
                  <a:srgbClr val="666666"/>
                </a:solidFill>
                <a:latin typeface="Courier" charset="0"/>
              </a:rPr>
              <a:t>+</a:t>
            </a:r>
          </a:p>
          <a:p>
            <a:r>
              <a:rPr lang="en-US" sz="1600" dirty="0">
                <a:solidFill>
                  <a:srgbClr val="666666"/>
                </a:solidFill>
                <a:latin typeface="Courier" charset="0"/>
              </a:rPr>
              <a:t> </a:t>
            </a:r>
            <a:r>
              <a:rPr lang="en-US" sz="1600" dirty="0" smtClean="0">
                <a:solidFill>
                  <a:srgbClr val="666666"/>
                </a:solidFill>
                <a:latin typeface="Courier" charset="0"/>
              </a:rPr>
              <a:t>       </a:t>
            </a:r>
            <a:r>
              <a:rPr lang="en-US" sz="1600" dirty="0" smtClean="0">
                <a:solidFill>
                  <a:srgbClr val="4070A0"/>
                </a:solidFill>
                <a:latin typeface="Courier" charset="0"/>
              </a:rPr>
              <a:t>'&amp;radius='</a:t>
            </a:r>
            <a:r>
              <a:rPr lang="en-US" sz="1600" dirty="0" smtClean="0">
                <a:solidFill>
                  <a:srgbClr val="666666"/>
                </a:solidFill>
                <a:latin typeface="Courier" charset="0"/>
              </a:rPr>
              <a:t>+</a:t>
            </a:r>
            <a:r>
              <a:rPr lang="en-US" sz="1600" dirty="0" err="1" smtClean="0">
                <a:solidFill>
                  <a:srgbClr val="007020"/>
                </a:solidFill>
                <a:latin typeface="Courier" charset="0"/>
              </a:rPr>
              <a:t>str</a:t>
            </a:r>
            <a:r>
              <a:rPr lang="en-US" sz="1600" dirty="0" smtClean="0">
                <a:solidFill>
                  <a:srgbClr val="000000"/>
                </a:solidFill>
                <a:latin typeface="Courier" charset="0"/>
              </a:rPr>
              <a:t>(radius)</a:t>
            </a:r>
            <a:r>
              <a:rPr lang="en-US" sz="1600" dirty="0" smtClean="0">
                <a:solidFill>
                  <a:srgbClr val="666666"/>
                </a:solidFill>
                <a:latin typeface="Courier" charset="0"/>
              </a:rPr>
              <a:t>+</a:t>
            </a:r>
            <a:r>
              <a:rPr lang="en-US" sz="1600" dirty="0" smtClean="0">
                <a:solidFill>
                  <a:srgbClr val="4070A0"/>
                </a:solidFill>
                <a:latin typeface="Courier" charset="0"/>
              </a:rPr>
              <a:t>'&amp;submit='</a:t>
            </a:r>
            <a:endParaRPr lang="en-US" sz="1600" dirty="0">
              <a:solidFill>
                <a:srgbClr val="4070A0"/>
              </a:solidFill>
              <a:effectLst/>
              <a:latin typeface="Courier" charset="0"/>
            </a:endParaRPr>
          </a:p>
        </p:txBody>
      </p:sp>
      <p:cxnSp>
        <p:nvCxnSpPr>
          <p:cNvPr id="9" name="Straight Arrow Connector 8"/>
          <p:cNvCxnSpPr/>
          <p:nvPr/>
        </p:nvCxnSpPr>
        <p:spPr>
          <a:xfrm flipH="1">
            <a:off x="6807201" y="2059709"/>
            <a:ext cx="692727" cy="193964"/>
          </a:xfrm>
          <a:prstGeom prst="straightConnector1">
            <a:avLst/>
          </a:prstGeom>
          <a:ln w="19050">
            <a:solidFill>
              <a:srgbClr val="585858"/>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flipV="1">
            <a:off x="4119418" y="2512293"/>
            <a:ext cx="3380510" cy="611495"/>
          </a:xfrm>
          <a:prstGeom prst="straightConnector1">
            <a:avLst/>
          </a:prstGeom>
          <a:ln w="19050">
            <a:solidFill>
              <a:srgbClr val="585858"/>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flipV="1">
            <a:off x="7028874" y="4100946"/>
            <a:ext cx="471054" cy="130008"/>
          </a:xfrm>
          <a:prstGeom prst="straightConnector1">
            <a:avLst/>
          </a:prstGeom>
          <a:ln w="19050">
            <a:solidFill>
              <a:srgbClr val="585858"/>
            </a:solidFill>
            <a:tailEnd type="triangle"/>
          </a:ln>
        </p:spPr>
        <p:style>
          <a:lnRef idx="1">
            <a:schemeClr val="accent1"/>
          </a:lnRef>
          <a:fillRef idx="0">
            <a:schemeClr val="accent1"/>
          </a:fillRef>
          <a:effectRef idx="0">
            <a:schemeClr val="accent1"/>
          </a:effectRef>
          <a:fontRef idx="minor">
            <a:schemeClr val="tx1"/>
          </a:fontRef>
        </p:style>
      </p:cxnSp>
      <p:sp>
        <p:nvSpPr>
          <p:cNvPr id="21" name="Right Bracket 20"/>
          <p:cNvSpPr/>
          <p:nvPr/>
        </p:nvSpPr>
        <p:spPr>
          <a:xfrm>
            <a:off x="6807201" y="3075709"/>
            <a:ext cx="221672" cy="1221971"/>
          </a:xfrm>
          <a:prstGeom prst="rightBracket">
            <a:avLst>
              <a:gd name="adj" fmla="val 0"/>
            </a:avLst>
          </a:prstGeom>
          <a:ln w="19050">
            <a:solidFill>
              <a:srgbClr val="585858"/>
            </a:solidFill>
            <a:headEnd type="non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6" name="Straight Arrow Connector 25"/>
          <p:cNvCxnSpPr/>
          <p:nvPr/>
        </p:nvCxnSpPr>
        <p:spPr>
          <a:xfrm flipH="1" flipV="1">
            <a:off x="6148722" y="5436029"/>
            <a:ext cx="1351206" cy="253260"/>
          </a:xfrm>
          <a:prstGeom prst="straightConnector1">
            <a:avLst/>
          </a:prstGeom>
          <a:ln w="19050">
            <a:solidFill>
              <a:srgbClr val="585858"/>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334537" y="6084768"/>
            <a:ext cx="6814408" cy="276999"/>
          </a:xfrm>
          <a:prstGeom prst="rect">
            <a:avLst/>
          </a:prstGeom>
          <a:noFill/>
          <a:ln>
            <a:noFill/>
          </a:ln>
        </p:spPr>
        <p:txBody>
          <a:bodyPr wrap="square" rtlCol="0">
            <a:spAutoFit/>
          </a:bodyPr>
          <a:lstStyle/>
          <a:p>
            <a:r>
              <a:rPr lang="en-US" sz="1200" dirty="0" err="1" smtClean="0">
                <a:solidFill>
                  <a:srgbClr val="969696"/>
                </a:solidFill>
                <a:latin typeface="Courier" charset="0"/>
                <a:ea typeface="Courier" charset="0"/>
                <a:cs typeface="Courier" charset="0"/>
              </a:rPr>
              <a:t>GetPrices.py</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1218367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subTnLst>
                                    <p:set>
                                      <p:cBhvr override="childStyle">
                                        <p:cTn dur="1" fill="hold" display="0" masterRel="nextClick" afterEffect="1"/>
                                        <p:tgtEl>
                                          <p:spTgt spid="9"/>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subTnLst>
                                    <p:set>
                                      <p:cBhvr override="childStyle">
                                        <p:cTn dur="1" fill="hold" display="0" masterRel="nextClick" afterEffect="1"/>
                                        <p:tgtEl>
                                          <p:spTgt spid="17"/>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subTnLst>
                                    <p:set>
                                      <p:cBhvr override="childStyle">
                                        <p:cTn dur="1" fill="hold" display="0" masterRel="nextClick" afterEffect="1"/>
                                        <p:tgtEl>
                                          <p:spTgt spid="21"/>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6"/>
                                        </p:tgtEl>
                                        <p:attrNameLst>
                                          <p:attrName>style.visibility</p:attrName>
                                        </p:attrNameLst>
                                      </p:cBhvr>
                                      <p:to>
                                        <p:strVal val="visible"/>
                                      </p:to>
                                    </p:set>
                                  </p:childTnLst>
                                  <p:subTnLst>
                                    <p:set>
                                      <p:cBhvr override="childStyle">
                                        <p:cTn dur="1" fill="hold" display="0" masterRel="nextClick" afterEffect="1"/>
                                        <p:tgtEl>
                                          <p:spTgt spid="26"/>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Purpose</a:t>
            </a:r>
            <a:endParaRPr lang="en-US" dirty="0"/>
          </a:p>
        </p:txBody>
      </p:sp>
      <p:sp>
        <p:nvSpPr>
          <p:cNvPr id="3" name="Content Placeholder 2"/>
          <p:cNvSpPr>
            <a:spLocks noGrp="1"/>
          </p:cNvSpPr>
          <p:nvPr>
            <p:ph idx="1"/>
          </p:nvPr>
        </p:nvSpPr>
        <p:spPr/>
        <p:txBody>
          <a:bodyPr anchor="ctr"/>
          <a:lstStyle/>
          <a:p>
            <a:r>
              <a:rPr lang="en-US" dirty="0" smtClean="0"/>
              <a:t>Understand the latest trends in Python as a data science tool</a:t>
            </a:r>
          </a:p>
          <a:p>
            <a:r>
              <a:rPr lang="en-US" dirty="0" smtClean="0"/>
              <a:t>Use Python to load, enrich, and analyze real-world data</a:t>
            </a:r>
          </a:p>
          <a:p>
            <a:pPr lvl="1"/>
            <a:r>
              <a:rPr lang="en-US" dirty="0" smtClean="0"/>
              <a:t>Excel, csv, web services, HTML</a:t>
            </a:r>
          </a:p>
          <a:p>
            <a:r>
              <a:rPr lang="en-US" dirty="0" smtClean="0"/>
              <a:t>Manage data using high-performance data structures</a:t>
            </a:r>
          </a:p>
          <a:p>
            <a:pPr lvl="1"/>
            <a:r>
              <a:rPr lang="en-US" dirty="0" smtClean="0"/>
              <a:t>pandas, </a:t>
            </a:r>
            <a:r>
              <a:rPr lang="en-US" dirty="0" err="1" smtClean="0"/>
              <a:t>numpy</a:t>
            </a:r>
            <a:endParaRPr lang="en-US" dirty="0" smtClean="0"/>
          </a:p>
          <a:p>
            <a:r>
              <a:rPr lang="en-US" dirty="0" smtClean="0"/>
              <a:t>Visualize data and relationships using plots</a:t>
            </a:r>
          </a:p>
          <a:p>
            <a:pPr lvl="1"/>
            <a:r>
              <a:rPr lang="en-US" dirty="0" err="1" smtClean="0"/>
              <a:t>matplotlib</a:t>
            </a:r>
            <a:r>
              <a:rPr lang="en-US" dirty="0" smtClean="0"/>
              <a:t>, pandas, </a:t>
            </a:r>
            <a:r>
              <a:rPr lang="en-US" dirty="0" err="1" smtClean="0"/>
              <a:t>seaborn</a:t>
            </a:r>
            <a:r>
              <a:rPr lang="en-US" dirty="0" smtClean="0"/>
              <a:t>, </a:t>
            </a:r>
            <a:r>
              <a:rPr lang="en-US" dirty="0" err="1" smtClean="0"/>
              <a:t>plotly</a:t>
            </a:r>
            <a:endParaRPr lang="en-US" dirty="0" smtClean="0"/>
          </a:p>
          <a:p>
            <a:r>
              <a:rPr lang="en-US" dirty="0" smtClean="0"/>
              <a:t>Organize complex code libraries using Python modules</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2</a:t>
            </a:fld>
            <a:endParaRPr lang="en-US"/>
          </a:p>
        </p:txBody>
      </p:sp>
    </p:spTree>
    <p:extLst>
      <p:ext uri="{BB962C8B-B14F-4D97-AF65-F5344CB8AC3E}">
        <p14:creationId xmlns:p14="http://schemas.microsoft.com/office/powerpoint/2010/main" val="174706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Loops and Lists</a:t>
            </a:r>
            <a:endParaRPr lang="en-US" dirty="0"/>
          </a:p>
        </p:txBody>
      </p:sp>
      <p:sp>
        <p:nvSpPr>
          <p:cNvPr id="11" name="Content Placeholder 10"/>
          <p:cNvSpPr>
            <a:spLocks noGrp="1"/>
          </p:cNvSpPr>
          <p:nvPr>
            <p:ph idx="1"/>
          </p:nvPr>
        </p:nvSpPr>
        <p:spPr>
          <a:xfrm>
            <a:off x="6127668" y="1825624"/>
            <a:ext cx="5759532" cy="4788932"/>
          </a:xfrm>
        </p:spPr>
        <p:txBody>
          <a:bodyPr>
            <a:normAutofit/>
          </a:bodyPr>
          <a:lstStyle/>
          <a:p>
            <a:r>
              <a:rPr lang="en-US" sz="2400" dirty="0" smtClean="0"/>
              <a:t>A list is just a series of values.  They don’t have to be the same data type.</a:t>
            </a:r>
          </a:p>
          <a:p>
            <a:r>
              <a:rPr lang="en-US" sz="2400" dirty="0" smtClean="0"/>
              <a:t>To create a list, enclose the list of elements with brackets.</a:t>
            </a:r>
          </a:p>
          <a:p>
            <a:r>
              <a:rPr lang="en-US" sz="2400" dirty="0" smtClean="0"/>
              <a:t>Get a slice of a list using indexes inside of brackets.</a:t>
            </a:r>
          </a:p>
          <a:p>
            <a:endParaRPr lang="en-US" sz="2400" dirty="0" smtClean="0"/>
          </a:p>
          <a:p>
            <a:r>
              <a:rPr lang="en-US" sz="2400" dirty="0" smtClean="0"/>
              <a:t>Loop through a list by using the </a:t>
            </a:r>
            <a:r>
              <a:rPr lang="en-US" sz="2400" dirty="0" smtClean="0">
                <a:solidFill>
                  <a:schemeClr val="accent6">
                    <a:lumMod val="75000"/>
                  </a:schemeClr>
                </a:solidFill>
                <a:latin typeface="Consolas" charset="0"/>
                <a:ea typeface="Consolas" charset="0"/>
                <a:cs typeface="Consolas" charset="0"/>
              </a:rPr>
              <a:t>range</a:t>
            </a:r>
            <a:r>
              <a:rPr lang="en-US" sz="2400" dirty="0" smtClean="0"/>
              <a:t> sequence generator.</a:t>
            </a:r>
          </a:p>
          <a:p>
            <a:r>
              <a:rPr lang="en-US" sz="2400" dirty="0" smtClean="0"/>
              <a:t>Also note how the </a:t>
            </a:r>
            <a:r>
              <a:rPr lang="en-US" sz="2000" dirty="0" smtClean="0">
                <a:solidFill>
                  <a:schemeClr val="accent6">
                    <a:lumMod val="75000"/>
                  </a:schemeClr>
                </a:solidFill>
                <a:latin typeface="Consolas" charset="0"/>
                <a:ea typeface="Consolas" charset="0"/>
                <a:cs typeface="Consolas" charset="0"/>
              </a:rPr>
              <a:t>print</a:t>
            </a:r>
            <a:r>
              <a:rPr lang="en-US" sz="2000" dirty="0" smtClean="0">
                <a:solidFill>
                  <a:schemeClr val="accent6">
                    <a:lumMod val="75000"/>
                  </a:schemeClr>
                </a:solidFill>
              </a:rPr>
              <a:t> </a:t>
            </a:r>
            <a:r>
              <a:rPr lang="en-US" sz="2400" dirty="0" smtClean="0"/>
              <a:t>and </a:t>
            </a:r>
            <a:r>
              <a:rPr lang="en-US" sz="2000" dirty="0" smtClean="0">
                <a:solidFill>
                  <a:schemeClr val="accent6">
                    <a:lumMod val="75000"/>
                  </a:schemeClr>
                </a:solidFill>
                <a:latin typeface="Consolas" charset="0"/>
                <a:ea typeface="Consolas" charset="0"/>
                <a:cs typeface="Consolas" charset="0"/>
              </a:rPr>
              <a:t>format</a:t>
            </a:r>
            <a:r>
              <a:rPr lang="en-US" sz="2000" dirty="0" smtClean="0">
                <a:solidFill>
                  <a:schemeClr val="accent6">
                    <a:lumMod val="75000"/>
                  </a:schemeClr>
                </a:solidFill>
              </a:rPr>
              <a:t> </a:t>
            </a:r>
            <a:r>
              <a:rPr lang="en-US" sz="2400" dirty="0" smtClean="0"/>
              <a:t>functions work together with </a:t>
            </a:r>
            <a:r>
              <a:rPr lang="en-US" sz="2000" dirty="0" smtClean="0">
                <a:solidFill>
                  <a:schemeClr val="accent6">
                    <a:lumMod val="75000"/>
                  </a:schemeClr>
                </a:solidFill>
                <a:latin typeface="Consolas" charset="0"/>
                <a:ea typeface="Consolas" charset="0"/>
                <a:cs typeface="Consolas" charset="0"/>
              </a:rPr>
              <a:t>{}</a:t>
            </a:r>
            <a:r>
              <a:rPr lang="en-US" sz="2400" dirty="0" smtClean="0"/>
              <a:t> as placeholders.</a:t>
            </a:r>
            <a:endParaRPr lang="en-US" sz="2400" dirty="0"/>
          </a:p>
        </p:txBody>
      </p:sp>
      <p:sp>
        <p:nvSpPr>
          <p:cNvPr id="4" name="Slide Number Placeholder 3"/>
          <p:cNvSpPr>
            <a:spLocks noGrp="1"/>
          </p:cNvSpPr>
          <p:nvPr>
            <p:ph type="sldNum" sz="quarter" idx="12"/>
          </p:nvPr>
        </p:nvSpPr>
        <p:spPr/>
        <p:txBody>
          <a:bodyPr/>
          <a:lstStyle/>
          <a:p>
            <a:fld id="{721E7CEC-74A5-0048-9106-4C537A0603F6}" type="slidenum">
              <a:rPr lang="en-US" smtClean="0"/>
              <a:t>20</a:t>
            </a:fld>
            <a:endParaRPr lang="en-US"/>
          </a:p>
        </p:txBody>
      </p:sp>
      <p:sp>
        <p:nvSpPr>
          <p:cNvPr id="12" name="Text Placeholder 11"/>
          <p:cNvSpPr>
            <a:spLocks noGrp="1"/>
          </p:cNvSpPr>
          <p:nvPr>
            <p:ph type="body" sz="quarter" idx="13"/>
          </p:nvPr>
        </p:nvSpPr>
        <p:spPr/>
        <p:txBody>
          <a:bodyPr anchor="ctr">
            <a:normAutofit lnSpcReduction="10000"/>
          </a:bodyPr>
          <a:lstStyle/>
          <a:p>
            <a:r>
              <a:rPr lang="en-US" dirty="0" smtClean="0"/>
              <a:t>PYTHON BASICS: Loops and Lists</a:t>
            </a:r>
            <a:endParaRPr lang="en-US" dirty="0"/>
          </a:p>
        </p:txBody>
      </p:sp>
      <p:sp>
        <p:nvSpPr>
          <p:cNvPr id="14" name="Rectangle 13"/>
          <p:cNvSpPr/>
          <p:nvPr/>
        </p:nvSpPr>
        <p:spPr>
          <a:xfrm>
            <a:off x="334536" y="1825624"/>
            <a:ext cx="5650629" cy="466313"/>
          </a:xfrm>
          <a:prstGeom prst="rect">
            <a:avLst/>
          </a:prstGeom>
          <a:solidFill>
            <a:schemeClr val="bg1">
              <a:lumMod val="95000"/>
            </a:schemeClr>
          </a:solidFill>
          <a:ln>
            <a:solidFill>
              <a:srgbClr val="585858"/>
            </a:solidFill>
          </a:ln>
        </p:spPr>
        <p:txBody>
          <a:bodyPr wrap="square" anchor="ctr">
            <a:noAutofit/>
          </a:bodyPr>
          <a:lstStyle/>
          <a:p>
            <a:r>
              <a:rPr lang="mr-IN" smtClean="0">
                <a:solidFill>
                  <a:srgbClr val="000000"/>
                </a:solidFill>
                <a:latin typeface="Courier" charset="0"/>
                <a:ea typeface="Courier" charset="0"/>
                <a:cs typeface="Courier" charset="0"/>
              </a:rPr>
              <a:t>alpha</a:t>
            </a:r>
            <a:r>
              <a:rPr lang="mr-IN" dirty="0" smtClean="0">
                <a:solidFill>
                  <a:srgbClr val="000000"/>
                </a:solidFill>
                <a:latin typeface="Courier" charset="0"/>
                <a:ea typeface="Courier" charset="0"/>
                <a:cs typeface="Courier" charset="0"/>
              </a:rPr>
              <a:t> </a:t>
            </a:r>
            <a:r>
              <a:rPr lang="mr-IN" dirty="0">
                <a:solidFill>
                  <a:srgbClr val="666666"/>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4070A0"/>
                </a:solidFill>
                <a:latin typeface="Courier" charset="0"/>
                <a:ea typeface="Courier" charset="0"/>
                <a:cs typeface="Courier" charset="0"/>
              </a:rPr>
              <a:t>'</a:t>
            </a:r>
            <a:r>
              <a:rPr lang="mr-IN" dirty="0" err="1">
                <a:solidFill>
                  <a:srgbClr val="4070A0"/>
                </a:solidFill>
                <a:latin typeface="Courier" charset="0"/>
                <a:ea typeface="Courier" charset="0"/>
                <a:cs typeface="Courier" charset="0"/>
              </a:rPr>
              <a:t>a</a:t>
            </a:r>
            <a:r>
              <a:rPr lang="mr-IN" dirty="0">
                <a:solidFill>
                  <a:srgbClr val="4070A0"/>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4070A0"/>
                </a:solidFill>
                <a:latin typeface="Courier" charset="0"/>
                <a:ea typeface="Courier" charset="0"/>
                <a:cs typeface="Courier" charset="0"/>
              </a:rPr>
              <a:t>'</a:t>
            </a:r>
            <a:r>
              <a:rPr lang="mr-IN" dirty="0" err="1">
                <a:solidFill>
                  <a:srgbClr val="4070A0"/>
                </a:solidFill>
                <a:latin typeface="Courier" charset="0"/>
                <a:ea typeface="Courier" charset="0"/>
                <a:cs typeface="Courier" charset="0"/>
              </a:rPr>
              <a:t>b</a:t>
            </a:r>
            <a:r>
              <a:rPr lang="mr-IN" dirty="0">
                <a:solidFill>
                  <a:srgbClr val="4070A0"/>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4070A0"/>
                </a:solidFill>
                <a:latin typeface="Courier" charset="0"/>
                <a:ea typeface="Courier" charset="0"/>
                <a:cs typeface="Courier" charset="0"/>
              </a:rPr>
              <a:t>'</a:t>
            </a:r>
            <a:r>
              <a:rPr lang="mr-IN" dirty="0" err="1">
                <a:solidFill>
                  <a:srgbClr val="4070A0"/>
                </a:solidFill>
                <a:latin typeface="Courier" charset="0"/>
                <a:ea typeface="Courier" charset="0"/>
                <a:cs typeface="Courier" charset="0"/>
              </a:rPr>
              <a:t>c</a:t>
            </a:r>
            <a:r>
              <a:rPr lang="mr-IN" dirty="0">
                <a:solidFill>
                  <a:srgbClr val="4070A0"/>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4070A0"/>
                </a:solidFill>
                <a:latin typeface="Courier" charset="0"/>
                <a:ea typeface="Courier" charset="0"/>
                <a:cs typeface="Courier" charset="0"/>
              </a:rPr>
              <a:t>'</a:t>
            </a:r>
            <a:r>
              <a:rPr lang="mr-IN" dirty="0" err="1">
                <a:solidFill>
                  <a:srgbClr val="4070A0"/>
                </a:solidFill>
                <a:latin typeface="Courier" charset="0"/>
                <a:ea typeface="Courier" charset="0"/>
                <a:cs typeface="Courier" charset="0"/>
              </a:rPr>
              <a:t>d</a:t>
            </a:r>
            <a:r>
              <a:rPr lang="mr-IN" dirty="0">
                <a:solidFill>
                  <a:srgbClr val="4070A0"/>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4070A0"/>
                </a:solidFill>
                <a:latin typeface="Courier" charset="0"/>
                <a:ea typeface="Courier" charset="0"/>
                <a:cs typeface="Courier" charset="0"/>
              </a:rPr>
              <a:t>'</a:t>
            </a:r>
            <a:r>
              <a:rPr lang="mr-IN" dirty="0" err="1">
                <a:solidFill>
                  <a:srgbClr val="4070A0"/>
                </a:solidFill>
                <a:latin typeface="Courier" charset="0"/>
                <a:ea typeface="Courier" charset="0"/>
                <a:cs typeface="Courier" charset="0"/>
              </a:rPr>
              <a:t>e</a:t>
            </a:r>
            <a:r>
              <a:rPr lang="mr-IN" dirty="0">
                <a:solidFill>
                  <a:srgbClr val="4070A0"/>
                </a:solidFill>
                <a:latin typeface="Courier" charset="0"/>
                <a:ea typeface="Courier" charset="0"/>
                <a:cs typeface="Courier" charset="0"/>
              </a:rPr>
              <a:t>'</a:t>
            </a:r>
            <a:r>
              <a:rPr lang="mr-IN" dirty="0">
                <a:solidFill>
                  <a:srgbClr val="000000"/>
                </a:solidFill>
                <a:latin typeface="Courier" charset="0"/>
                <a:ea typeface="Courier" charset="0"/>
                <a:cs typeface="Courier" charset="0"/>
              </a:rPr>
              <a:t>]</a:t>
            </a:r>
            <a:endParaRPr lang="mr-IN" dirty="0">
              <a:solidFill>
                <a:srgbClr val="000000"/>
              </a:solidFill>
              <a:effectLst/>
              <a:latin typeface="Courier" charset="0"/>
              <a:ea typeface="Courier" charset="0"/>
              <a:cs typeface="Courier" charset="0"/>
            </a:endParaRPr>
          </a:p>
        </p:txBody>
      </p:sp>
      <p:sp>
        <p:nvSpPr>
          <p:cNvPr id="18" name="Rectangle 17"/>
          <p:cNvSpPr/>
          <p:nvPr/>
        </p:nvSpPr>
        <p:spPr>
          <a:xfrm>
            <a:off x="334535" y="2426872"/>
            <a:ext cx="5650629" cy="466344"/>
          </a:xfrm>
          <a:prstGeom prst="rect">
            <a:avLst/>
          </a:prstGeom>
          <a:solidFill>
            <a:schemeClr val="bg1">
              <a:lumMod val="95000"/>
            </a:schemeClr>
          </a:solidFill>
          <a:ln>
            <a:solidFill>
              <a:srgbClr val="585858"/>
            </a:solidFill>
          </a:ln>
        </p:spPr>
        <p:txBody>
          <a:bodyPr wrap="square" anchor="ctr">
            <a:noAutofit/>
          </a:bodyPr>
          <a:lstStyle/>
          <a:p>
            <a:r>
              <a:rPr lang="mr-IN" dirty="0" err="1" smtClean="0">
                <a:solidFill>
                  <a:srgbClr val="000000"/>
                </a:solidFill>
                <a:latin typeface="Courier" charset="0"/>
                <a:ea typeface="Courier" charset="0"/>
                <a:cs typeface="Courier" charset="0"/>
              </a:rPr>
              <a:t>alpha</a:t>
            </a:r>
            <a:r>
              <a:rPr lang="mr-IN" dirty="0" smtClean="0">
                <a:solidFill>
                  <a:srgbClr val="000000"/>
                </a:solidFill>
                <a:latin typeface="Courier" charset="0"/>
                <a:ea typeface="Courier" charset="0"/>
                <a:cs typeface="Courier" charset="0"/>
              </a:rPr>
              <a:t>[</a:t>
            </a:r>
            <a:r>
              <a:rPr lang="en-US" dirty="0" smtClean="0">
                <a:solidFill>
                  <a:srgbClr val="4070A0"/>
                </a:solidFill>
                <a:latin typeface="Courier" charset="0"/>
                <a:ea typeface="Courier" charset="0"/>
                <a:cs typeface="Courier" charset="0"/>
              </a:rPr>
              <a:t>0</a:t>
            </a:r>
            <a:r>
              <a:rPr lang="mr-IN" dirty="0" smtClean="0">
                <a:solidFill>
                  <a:srgbClr val="000000"/>
                </a:solidFill>
                <a:latin typeface="Courier" charset="0"/>
                <a:ea typeface="Courier" charset="0"/>
                <a:cs typeface="Courier" charset="0"/>
              </a:rPr>
              <a:t>]</a:t>
            </a:r>
            <a:endParaRPr lang="en-US" dirty="0" smtClean="0">
              <a:solidFill>
                <a:srgbClr val="000000"/>
              </a:solidFill>
              <a:latin typeface="Courier" charset="0"/>
              <a:ea typeface="Courier" charset="0"/>
              <a:cs typeface="Courier" charset="0"/>
            </a:endParaRPr>
          </a:p>
        </p:txBody>
      </p:sp>
      <p:sp>
        <p:nvSpPr>
          <p:cNvPr id="16" name="Rectangle 15"/>
          <p:cNvSpPr/>
          <p:nvPr/>
        </p:nvSpPr>
        <p:spPr>
          <a:xfrm>
            <a:off x="3048000" y="2828836"/>
            <a:ext cx="6096000" cy="1200329"/>
          </a:xfrm>
          <a:prstGeom prst="rect">
            <a:avLst/>
          </a:prstGeom>
        </p:spPr>
        <p:txBody>
          <a:bodyPr>
            <a:spAutoFit/>
          </a:bodyPr>
          <a:lstStyle/>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latin typeface="Courier" charset="0"/>
            </a:endParaRPr>
          </a:p>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effectLst/>
              <a:latin typeface="Courier" charset="0"/>
            </a:endParaRPr>
          </a:p>
        </p:txBody>
      </p:sp>
      <p:sp>
        <p:nvSpPr>
          <p:cNvPr id="19" name="Rectangle 18"/>
          <p:cNvSpPr/>
          <p:nvPr/>
        </p:nvSpPr>
        <p:spPr>
          <a:xfrm>
            <a:off x="3048000" y="2828836"/>
            <a:ext cx="6096000" cy="1200329"/>
          </a:xfrm>
          <a:prstGeom prst="rect">
            <a:avLst/>
          </a:prstGeom>
        </p:spPr>
        <p:txBody>
          <a:bodyPr>
            <a:spAutoFit/>
          </a:bodyPr>
          <a:lstStyle/>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latin typeface="Courier" charset="0"/>
            </a:endParaRPr>
          </a:p>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effectLst/>
              <a:latin typeface="Courier" charset="0"/>
            </a:endParaRPr>
          </a:p>
        </p:txBody>
      </p:sp>
      <p:sp>
        <p:nvSpPr>
          <p:cNvPr id="22" name="Rectangle 21"/>
          <p:cNvSpPr/>
          <p:nvPr/>
        </p:nvSpPr>
        <p:spPr>
          <a:xfrm>
            <a:off x="334535" y="2899492"/>
            <a:ext cx="5650629" cy="466344"/>
          </a:xfrm>
          <a:prstGeom prst="rect">
            <a:avLst/>
          </a:prstGeom>
          <a:noFill/>
          <a:ln>
            <a:solidFill>
              <a:srgbClr val="585858"/>
            </a:solidFill>
          </a:ln>
        </p:spPr>
        <p:txBody>
          <a:bodyPr wrap="square" anchor="ctr">
            <a:noAutofit/>
          </a:bodyPr>
          <a:lstStyle/>
          <a:p>
            <a:r>
              <a:rPr lang="en-US" dirty="0">
                <a:solidFill>
                  <a:srgbClr val="000000"/>
                </a:solidFill>
                <a:latin typeface="Courier" charset="0"/>
                <a:ea typeface="Courier" charset="0"/>
                <a:cs typeface="Courier" charset="0"/>
              </a:rPr>
              <a:t>'</a:t>
            </a:r>
            <a:r>
              <a:rPr lang="en-US" dirty="0" smtClean="0">
                <a:solidFill>
                  <a:srgbClr val="000000"/>
                </a:solidFill>
                <a:latin typeface="Courier" charset="0"/>
                <a:ea typeface="Courier" charset="0"/>
                <a:cs typeface="Courier" charset="0"/>
              </a:rPr>
              <a:t>a</a:t>
            </a:r>
            <a:r>
              <a:rPr lang="en-US" dirty="0">
                <a:solidFill>
                  <a:srgbClr val="000000"/>
                </a:solidFill>
                <a:latin typeface="Courier" charset="0"/>
                <a:ea typeface="Courier" charset="0"/>
                <a:cs typeface="Courier" charset="0"/>
              </a:rPr>
              <a:t>'</a:t>
            </a:r>
            <a:endParaRPr lang="en-US" dirty="0" smtClean="0">
              <a:solidFill>
                <a:srgbClr val="000000"/>
              </a:solidFill>
              <a:latin typeface="Courier" charset="0"/>
              <a:ea typeface="Courier" charset="0"/>
              <a:cs typeface="Courier" charset="0"/>
            </a:endParaRPr>
          </a:p>
        </p:txBody>
      </p:sp>
      <p:sp>
        <p:nvSpPr>
          <p:cNvPr id="23" name="Rectangle 22"/>
          <p:cNvSpPr/>
          <p:nvPr/>
        </p:nvSpPr>
        <p:spPr>
          <a:xfrm>
            <a:off x="334535" y="3492165"/>
            <a:ext cx="5650629" cy="466344"/>
          </a:xfrm>
          <a:prstGeom prst="rect">
            <a:avLst/>
          </a:prstGeom>
          <a:solidFill>
            <a:schemeClr val="bg1">
              <a:lumMod val="95000"/>
            </a:schemeClr>
          </a:solidFill>
          <a:ln>
            <a:solidFill>
              <a:srgbClr val="585858"/>
            </a:solidFill>
          </a:ln>
        </p:spPr>
        <p:txBody>
          <a:bodyPr wrap="square" anchor="ctr">
            <a:noAutofit/>
          </a:bodyPr>
          <a:lstStyle/>
          <a:p>
            <a:r>
              <a:rPr lang="mr-IN" dirty="0" err="1" smtClean="0">
                <a:solidFill>
                  <a:srgbClr val="000000"/>
                </a:solidFill>
                <a:latin typeface="Courier" charset="0"/>
                <a:ea typeface="Courier" charset="0"/>
                <a:cs typeface="Courier" charset="0"/>
              </a:rPr>
              <a:t>alpha</a:t>
            </a:r>
            <a:r>
              <a:rPr lang="mr-IN" dirty="0" smtClean="0">
                <a:solidFill>
                  <a:srgbClr val="000000"/>
                </a:solidFill>
                <a:latin typeface="Courier" charset="0"/>
                <a:ea typeface="Courier" charset="0"/>
                <a:cs typeface="Courier" charset="0"/>
              </a:rPr>
              <a:t>[</a:t>
            </a:r>
            <a:r>
              <a:rPr lang="en-US" dirty="0" smtClean="0">
                <a:solidFill>
                  <a:srgbClr val="4070A0"/>
                </a:solidFill>
                <a:latin typeface="Courier" charset="0"/>
                <a:ea typeface="Courier" charset="0"/>
                <a:cs typeface="Courier" charset="0"/>
              </a:rPr>
              <a:t>2:5</a:t>
            </a:r>
            <a:r>
              <a:rPr lang="mr-IN" dirty="0" smtClean="0">
                <a:solidFill>
                  <a:srgbClr val="000000"/>
                </a:solidFill>
                <a:latin typeface="Courier" charset="0"/>
                <a:ea typeface="Courier" charset="0"/>
                <a:cs typeface="Courier" charset="0"/>
              </a:rPr>
              <a:t>]</a:t>
            </a:r>
            <a:endParaRPr lang="en-US" dirty="0" smtClean="0">
              <a:solidFill>
                <a:srgbClr val="000000"/>
              </a:solidFill>
              <a:latin typeface="Courier" charset="0"/>
              <a:ea typeface="Courier" charset="0"/>
              <a:cs typeface="Courier" charset="0"/>
            </a:endParaRPr>
          </a:p>
        </p:txBody>
      </p:sp>
      <p:sp>
        <p:nvSpPr>
          <p:cNvPr id="24" name="Rectangle 23"/>
          <p:cNvSpPr/>
          <p:nvPr/>
        </p:nvSpPr>
        <p:spPr>
          <a:xfrm>
            <a:off x="334535" y="3964785"/>
            <a:ext cx="5650629" cy="466344"/>
          </a:xfrm>
          <a:prstGeom prst="rect">
            <a:avLst/>
          </a:prstGeom>
          <a:noFill/>
          <a:ln>
            <a:solidFill>
              <a:srgbClr val="585858"/>
            </a:solidFill>
          </a:ln>
        </p:spPr>
        <p:txBody>
          <a:bodyPr wrap="square" anchor="ctr">
            <a:noAutofit/>
          </a:bodyPr>
          <a:lstStyle/>
          <a:p>
            <a:r>
              <a:rPr lang="en-US" dirty="0" smtClean="0">
                <a:solidFill>
                  <a:srgbClr val="000000"/>
                </a:solidFill>
                <a:latin typeface="Courier" charset="0"/>
                <a:ea typeface="Courier" charset="0"/>
                <a:cs typeface="Courier" charset="0"/>
              </a:rPr>
              <a:t>['c</a:t>
            </a:r>
            <a:r>
              <a:rPr lang="en-US" dirty="0">
                <a:solidFill>
                  <a:srgbClr val="000000"/>
                </a:solidFill>
                <a:latin typeface="Courier" charset="0"/>
                <a:ea typeface="Courier" charset="0"/>
                <a:cs typeface="Courier" charset="0"/>
              </a:rPr>
              <a:t>'</a:t>
            </a:r>
            <a:r>
              <a:rPr lang="en-US" dirty="0" smtClean="0">
                <a:solidFill>
                  <a:srgbClr val="000000"/>
                </a:solidFill>
                <a:latin typeface="Courier" charset="0"/>
                <a:ea typeface="Courier" charset="0"/>
                <a:cs typeface="Courier" charset="0"/>
              </a:rPr>
              <a:t>, 'd</a:t>
            </a:r>
            <a:r>
              <a:rPr lang="en-US" dirty="0">
                <a:solidFill>
                  <a:srgbClr val="000000"/>
                </a:solidFill>
                <a:latin typeface="Courier" charset="0"/>
                <a:ea typeface="Courier" charset="0"/>
                <a:cs typeface="Courier" charset="0"/>
              </a:rPr>
              <a:t>'</a:t>
            </a:r>
            <a:r>
              <a:rPr lang="en-US" dirty="0" smtClean="0">
                <a:solidFill>
                  <a:srgbClr val="000000"/>
                </a:solidFill>
                <a:latin typeface="Courier" charset="0"/>
                <a:ea typeface="Courier" charset="0"/>
                <a:cs typeface="Courier" charset="0"/>
              </a:rPr>
              <a:t>, 'e</a:t>
            </a:r>
            <a:r>
              <a:rPr lang="en-US" dirty="0">
                <a:solidFill>
                  <a:srgbClr val="000000"/>
                </a:solidFill>
                <a:latin typeface="Courier" charset="0"/>
                <a:ea typeface="Courier" charset="0"/>
                <a:cs typeface="Courier" charset="0"/>
              </a:rPr>
              <a:t>'</a:t>
            </a:r>
            <a:r>
              <a:rPr lang="en-US" dirty="0" smtClean="0">
                <a:solidFill>
                  <a:srgbClr val="000000"/>
                </a:solidFill>
                <a:latin typeface="Courier" charset="0"/>
                <a:ea typeface="Courier" charset="0"/>
                <a:cs typeface="Courier" charset="0"/>
              </a:rPr>
              <a:t>]</a:t>
            </a:r>
          </a:p>
        </p:txBody>
      </p:sp>
      <p:sp>
        <p:nvSpPr>
          <p:cNvPr id="20" name="Rectangle 19"/>
          <p:cNvSpPr/>
          <p:nvPr/>
        </p:nvSpPr>
        <p:spPr>
          <a:xfrm>
            <a:off x="334534" y="4566064"/>
            <a:ext cx="5650629" cy="646331"/>
          </a:xfrm>
          <a:prstGeom prst="rect">
            <a:avLst/>
          </a:prstGeom>
          <a:solidFill>
            <a:schemeClr val="bg1">
              <a:lumMod val="95000"/>
            </a:schemeClr>
          </a:solidFill>
          <a:ln>
            <a:solidFill>
              <a:srgbClr val="585858"/>
            </a:solidFill>
          </a:ln>
        </p:spPr>
        <p:txBody>
          <a:bodyPr wrap="square">
            <a:spAutoFit/>
          </a:bodyPr>
          <a:lstStyle/>
          <a:p>
            <a:r>
              <a:rPr lang="en-US" b="1" dirty="0" smtClean="0">
                <a:solidFill>
                  <a:srgbClr val="007020"/>
                </a:solidFill>
                <a:latin typeface="Courier" charset="0"/>
                <a:ea typeface="Courier" charset="0"/>
                <a:cs typeface="Courier" charset="0"/>
              </a:rPr>
              <a:t>for</a:t>
            </a:r>
            <a:r>
              <a:rPr lang="en-US" dirty="0" smtClean="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i</a:t>
            </a:r>
            <a:r>
              <a:rPr lang="en-US" dirty="0">
                <a:solidFill>
                  <a:srgbClr val="000000"/>
                </a:solidFill>
                <a:latin typeface="Courier" charset="0"/>
                <a:ea typeface="Courier" charset="0"/>
                <a:cs typeface="Courier" charset="0"/>
              </a:rPr>
              <a:t> </a:t>
            </a:r>
            <a:r>
              <a:rPr lang="en-US" b="1" dirty="0">
                <a:solidFill>
                  <a:srgbClr val="007020"/>
                </a:solidFill>
                <a:latin typeface="Courier" charset="0"/>
                <a:ea typeface="Courier" charset="0"/>
                <a:cs typeface="Courier" charset="0"/>
              </a:rPr>
              <a:t>in</a:t>
            </a:r>
            <a:r>
              <a:rPr lang="en-US" dirty="0">
                <a:solidFill>
                  <a:srgbClr val="000000"/>
                </a:solidFill>
                <a:latin typeface="Courier" charset="0"/>
                <a:ea typeface="Courier" charset="0"/>
                <a:cs typeface="Courier" charset="0"/>
              </a:rPr>
              <a:t> </a:t>
            </a:r>
            <a:r>
              <a:rPr lang="en-US" dirty="0">
                <a:solidFill>
                  <a:srgbClr val="007020"/>
                </a:solidFill>
                <a:latin typeface="Courier" charset="0"/>
                <a:ea typeface="Courier" charset="0"/>
                <a:cs typeface="Courier" charset="0"/>
              </a:rPr>
              <a:t>range</a:t>
            </a:r>
            <a:r>
              <a:rPr lang="en-US" dirty="0">
                <a:solidFill>
                  <a:srgbClr val="000000"/>
                </a:solidFill>
                <a:latin typeface="Courier" charset="0"/>
                <a:ea typeface="Courier" charset="0"/>
                <a:cs typeface="Courier" charset="0"/>
              </a:rPr>
              <a:t>(</a:t>
            </a:r>
            <a:r>
              <a:rPr lang="en-US" dirty="0" err="1">
                <a:solidFill>
                  <a:srgbClr val="007020"/>
                </a:solidFill>
                <a:latin typeface="Courier" charset="0"/>
                <a:ea typeface="Courier" charset="0"/>
                <a:cs typeface="Courier" charset="0"/>
              </a:rPr>
              <a:t>len</a:t>
            </a:r>
            <a:r>
              <a:rPr lang="en-US" dirty="0">
                <a:solidFill>
                  <a:srgbClr val="000000"/>
                </a:solidFill>
                <a:latin typeface="Courier" charset="0"/>
                <a:ea typeface="Courier" charset="0"/>
                <a:cs typeface="Courier" charset="0"/>
              </a:rPr>
              <a:t>(alpha)):</a:t>
            </a:r>
          </a:p>
          <a:p>
            <a:r>
              <a:rPr lang="en-US" dirty="0">
                <a:solidFill>
                  <a:srgbClr val="000000"/>
                </a:solidFill>
                <a:latin typeface="Courier" charset="0"/>
                <a:ea typeface="Courier" charset="0"/>
                <a:cs typeface="Courier" charset="0"/>
              </a:rPr>
              <a:t>    </a:t>
            </a:r>
            <a:r>
              <a:rPr lang="en-US" b="1" dirty="0">
                <a:solidFill>
                  <a:srgbClr val="007020"/>
                </a:solidFill>
                <a:latin typeface="Courier" charset="0"/>
                <a:ea typeface="Courier" charset="0"/>
                <a:cs typeface="Courier" charset="0"/>
              </a:rPr>
              <a:t>print</a:t>
            </a:r>
            <a:r>
              <a:rPr lang="en-US" dirty="0">
                <a:solidFill>
                  <a:srgbClr val="000000"/>
                </a:solidFill>
                <a:latin typeface="Courier" charset="0"/>
                <a:ea typeface="Courier" charset="0"/>
                <a:cs typeface="Courier" charset="0"/>
              </a:rPr>
              <a:t>(</a:t>
            </a:r>
            <a:r>
              <a:rPr lang="en-US" dirty="0">
                <a:solidFill>
                  <a:srgbClr val="4070A0"/>
                </a:solidFill>
                <a:latin typeface="Courier" charset="0"/>
                <a:ea typeface="Courier" charset="0"/>
                <a:cs typeface="Courier" charset="0"/>
              </a:rPr>
              <a:t>"{} : {}"</a:t>
            </a:r>
            <a:r>
              <a:rPr lang="en-US" dirty="0">
                <a:solidFill>
                  <a:srgbClr val="666666"/>
                </a:solidFill>
                <a:latin typeface="Courier" charset="0"/>
                <a:ea typeface="Courier" charset="0"/>
                <a:cs typeface="Courier" charset="0"/>
              </a:rPr>
              <a:t>.</a:t>
            </a:r>
            <a:r>
              <a:rPr lang="en-US" dirty="0">
                <a:solidFill>
                  <a:srgbClr val="000000"/>
                </a:solidFill>
                <a:latin typeface="Courier" charset="0"/>
                <a:ea typeface="Courier" charset="0"/>
                <a:cs typeface="Courier" charset="0"/>
              </a:rPr>
              <a:t>format(</a:t>
            </a:r>
            <a:r>
              <a:rPr lang="en-US" dirty="0" err="1">
                <a:solidFill>
                  <a:srgbClr val="000000"/>
                </a:solidFill>
                <a:latin typeface="Courier" charset="0"/>
                <a:ea typeface="Courier" charset="0"/>
                <a:cs typeface="Courier" charset="0"/>
              </a:rPr>
              <a:t>i,alpha</a:t>
            </a:r>
            <a:r>
              <a:rPr lang="en-US" dirty="0">
                <a:solidFill>
                  <a:srgbClr val="000000"/>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i</a:t>
            </a:r>
            <a:r>
              <a:rPr lang="en-US" dirty="0">
                <a:solidFill>
                  <a:srgbClr val="000000"/>
                </a:solidFill>
                <a:latin typeface="Courier" charset="0"/>
                <a:ea typeface="Courier" charset="0"/>
                <a:cs typeface="Courier" charset="0"/>
              </a:rPr>
              <a:t>]))</a:t>
            </a:r>
          </a:p>
        </p:txBody>
      </p:sp>
      <p:sp>
        <p:nvSpPr>
          <p:cNvPr id="27" name="Rectangle 26"/>
          <p:cNvSpPr/>
          <p:nvPr/>
        </p:nvSpPr>
        <p:spPr>
          <a:xfrm>
            <a:off x="334533" y="5208256"/>
            <a:ext cx="5650629" cy="1497000"/>
          </a:xfrm>
          <a:prstGeom prst="rect">
            <a:avLst/>
          </a:prstGeom>
          <a:noFill/>
          <a:ln>
            <a:solidFill>
              <a:srgbClr val="585858"/>
            </a:solidFill>
          </a:ln>
        </p:spPr>
        <p:txBody>
          <a:bodyPr wrap="square" anchor="ctr">
            <a:noAutofit/>
          </a:bodyPr>
          <a:lstStyle/>
          <a:p>
            <a:r>
              <a:rPr lang="en-US" dirty="0">
                <a:solidFill>
                  <a:srgbClr val="000000"/>
                </a:solidFill>
                <a:latin typeface="Courier" charset="0"/>
                <a:ea typeface="Courier" charset="0"/>
                <a:cs typeface="Courier" charset="0"/>
              </a:rPr>
              <a:t>0</a:t>
            </a:r>
            <a:r>
              <a:rPr lang="en-US" dirty="0" smtClean="0">
                <a:solidFill>
                  <a:srgbClr val="000000"/>
                </a:solidFill>
                <a:latin typeface="Courier" charset="0"/>
                <a:ea typeface="Courier" charset="0"/>
                <a:cs typeface="Courier" charset="0"/>
              </a:rPr>
              <a:t> : a</a:t>
            </a:r>
          </a:p>
          <a:p>
            <a:r>
              <a:rPr lang="en-US" dirty="0">
                <a:solidFill>
                  <a:srgbClr val="000000"/>
                </a:solidFill>
                <a:latin typeface="Courier" charset="0"/>
                <a:ea typeface="Courier" charset="0"/>
                <a:cs typeface="Courier" charset="0"/>
              </a:rPr>
              <a:t>1</a:t>
            </a:r>
            <a:r>
              <a:rPr lang="en-US" dirty="0" smtClean="0">
                <a:solidFill>
                  <a:srgbClr val="000000"/>
                </a:solidFill>
                <a:latin typeface="Courier" charset="0"/>
                <a:ea typeface="Courier" charset="0"/>
                <a:cs typeface="Courier" charset="0"/>
              </a:rPr>
              <a:t> : b</a:t>
            </a:r>
          </a:p>
          <a:p>
            <a:r>
              <a:rPr lang="en-US" dirty="0">
                <a:solidFill>
                  <a:srgbClr val="000000"/>
                </a:solidFill>
                <a:latin typeface="Courier" charset="0"/>
                <a:ea typeface="Courier" charset="0"/>
                <a:cs typeface="Courier" charset="0"/>
              </a:rPr>
              <a:t>2</a:t>
            </a:r>
            <a:r>
              <a:rPr lang="en-US" dirty="0" smtClean="0">
                <a:solidFill>
                  <a:srgbClr val="000000"/>
                </a:solidFill>
                <a:latin typeface="Courier" charset="0"/>
                <a:ea typeface="Courier" charset="0"/>
                <a:cs typeface="Courier" charset="0"/>
              </a:rPr>
              <a:t> : c</a:t>
            </a:r>
          </a:p>
          <a:p>
            <a:r>
              <a:rPr lang="en-US" dirty="0">
                <a:solidFill>
                  <a:srgbClr val="000000"/>
                </a:solidFill>
                <a:latin typeface="Courier" charset="0"/>
                <a:ea typeface="Courier" charset="0"/>
                <a:cs typeface="Courier" charset="0"/>
              </a:rPr>
              <a:t>3</a:t>
            </a:r>
            <a:r>
              <a:rPr lang="en-US" dirty="0" smtClean="0">
                <a:solidFill>
                  <a:srgbClr val="000000"/>
                </a:solidFill>
                <a:latin typeface="Courier" charset="0"/>
                <a:ea typeface="Courier" charset="0"/>
                <a:cs typeface="Courier" charset="0"/>
              </a:rPr>
              <a:t> : d</a:t>
            </a:r>
          </a:p>
          <a:p>
            <a:r>
              <a:rPr lang="en-US" dirty="0" smtClean="0">
                <a:solidFill>
                  <a:srgbClr val="000000"/>
                </a:solidFill>
                <a:latin typeface="Courier" charset="0"/>
                <a:ea typeface="Courier" charset="0"/>
                <a:cs typeface="Courier" charset="0"/>
              </a:rPr>
              <a:t>4 : e</a:t>
            </a:r>
          </a:p>
        </p:txBody>
      </p:sp>
    </p:spTree>
    <p:extLst>
      <p:ext uri="{BB962C8B-B14F-4D97-AF65-F5344CB8AC3E}">
        <p14:creationId xmlns:p14="http://schemas.microsoft.com/office/powerpoint/2010/main" val="17303328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Prices: </a:t>
            </a:r>
            <a:r>
              <a:rPr lang="en-US" dirty="0" err="1" smtClean="0"/>
              <a:t>parse_pricelist</a:t>
            </a:r>
            <a:r>
              <a:rPr lang="en-US" dirty="0" smtClean="0"/>
              <a:t>()</a:t>
            </a:r>
            <a:endParaRPr lang="en-US" dirty="0"/>
          </a:p>
        </p:txBody>
      </p:sp>
      <p:sp>
        <p:nvSpPr>
          <p:cNvPr id="7" name="Content Placeholder 6"/>
          <p:cNvSpPr>
            <a:spLocks noGrp="1"/>
          </p:cNvSpPr>
          <p:nvPr>
            <p:ph idx="1"/>
          </p:nvPr>
        </p:nvSpPr>
        <p:spPr>
          <a:xfrm>
            <a:off x="8170222" y="1849443"/>
            <a:ext cx="3716977" cy="4506907"/>
          </a:xfrm>
        </p:spPr>
        <p:txBody>
          <a:bodyPr>
            <a:noAutofit/>
          </a:bodyPr>
          <a:lstStyle/>
          <a:p>
            <a:r>
              <a:rPr lang="en-US" sz="2400" dirty="0" smtClean="0"/>
              <a:t>Create an empty list for storing results.</a:t>
            </a:r>
          </a:p>
          <a:p>
            <a:r>
              <a:rPr lang="en-US" sz="2400" dirty="0" err="1" smtClean="0"/>
              <a:t>BeautifulSoup’s</a:t>
            </a:r>
            <a:r>
              <a:rPr lang="en-US" sz="2400" dirty="0" smtClean="0"/>
              <a:t> </a:t>
            </a:r>
            <a:r>
              <a:rPr lang="en-US" sz="2000" dirty="0" err="1" smtClean="0">
                <a:solidFill>
                  <a:schemeClr val="accent6">
                    <a:lumMod val="75000"/>
                  </a:schemeClr>
                </a:solidFill>
                <a:latin typeface="Consolas" charset="0"/>
                <a:ea typeface="Consolas" charset="0"/>
                <a:cs typeface="Consolas" charset="0"/>
              </a:rPr>
              <a:t>findAll</a:t>
            </a:r>
            <a:r>
              <a:rPr lang="en-US" sz="2000" dirty="0" smtClean="0">
                <a:solidFill>
                  <a:schemeClr val="accent6">
                    <a:lumMod val="75000"/>
                  </a:schemeClr>
                </a:solidFill>
              </a:rPr>
              <a:t> </a:t>
            </a:r>
            <a:r>
              <a:rPr lang="en-US" sz="2400" dirty="0" smtClean="0"/>
              <a:t>function returns a list of all HTML elements of a given type (</a:t>
            </a:r>
            <a:r>
              <a:rPr lang="en-US" sz="2000" dirty="0" smtClean="0">
                <a:latin typeface="Consolas" charset="0"/>
                <a:ea typeface="Consolas" charset="0"/>
                <a:cs typeface="Consolas" charset="0"/>
              </a:rPr>
              <a:t>div</a:t>
            </a:r>
            <a:r>
              <a:rPr lang="en-US" sz="2400" dirty="0" smtClean="0"/>
              <a:t>) with certain classes (</a:t>
            </a:r>
            <a:r>
              <a:rPr lang="en-US" sz="2000" dirty="0" err="1" smtClean="0">
                <a:latin typeface="Consolas" charset="0"/>
                <a:ea typeface="Consolas" charset="0"/>
                <a:cs typeface="Consolas" charset="0"/>
              </a:rPr>
              <a:t>ui</a:t>
            </a:r>
            <a:r>
              <a:rPr lang="en-US" sz="2000" dirty="0" smtClean="0">
                <a:latin typeface="Consolas" charset="0"/>
                <a:ea typeface="Consolas" charset="0"/>
                <a:cs typeface="Consolas" charset="0"/>
              </a:rPr>
              <a:t> grid segment</a:t>
            </a:r>
            <a:r>
              <a:rPr lang="en-US" sz="2400" dirty="0" smtClean="0"/>
              <a:t>).</a:t>
            </a:r>
          </a:p>
          <a:p>
            <a:r>
              <a:rPr lang="en-US" sz="2400" dirty="0" smtClean="0"/>
              <a:t>We can also just loop over the elements in a list.</a:t>
            </a:r>
          </a:p>
          <a:p>
            <a:r>
              <a:rPr lang="en-US" sz="2400" dirty="0" smtClean="0"/>
              <a:t>The </a:t>
            </a:r>
            <a:r>
              <a:rPr lang="en-US" sz="2000" dirty="0" smtClean="0">
                <a:solidFill>
                  <a:schemeClr val="accent6">
                    <a:lumMod val="75000"/>
                  </a:schemeClr>
                </a:solidFill>
                <a:latin typeface="Consolas" charset="0"/>
                <a:ea typeface="Consolas" charset="0"/>
                <a:cs typeface="Consolas" charset="0"/>
              </a:rPr>
              <a:t>append </a:t>
            </a:r>
            <a:r>
              <a:rPr lang="en-US" sz="2400" dirty="0" smtClean="0"/>
              <a:t>just adds the next set of information to the end of the </a:t>
            </a:r>
            <a:r>
              <a:rPr lang="en-US" sz="2000" dirty="0" smtClean="0">
                <a:solidFill>
                  <a:schemeClr val="accent6">
                    <a:lumMod val="75000"/>
                  </a:schemeClr>
                </a:solidFill>
                <a:latin typeface="Consolas" charset="0"/>
                <a:ea typeface="Consolas" charset="0"/>
                <a:cs typeface="Consolas" charset="0"/>
              </a:rPr>
              <a:t>prices </a:t>
            </a:r>
            <a:r>
              <a:rPr lang="en-US" sz="2400" dirty="0" smtClean="0"/>
              <a:t>list.</a:t>
            </a:r>
          </a:p>
          <a:p>
            <a:endParaRPr lang="en-US" sz="2400" dirty="0" smtClean="0"/>
          </a:p>
        </p:txBody>
      </p:sp>
      <p:sp>
        <p:nvSpPr>
          <p:cNvPr id="4" name="Slide Number Placeholder 3"/>
          <p:cNvSpPr>
            <a:spLocks noGrp="1"/>
          </p:cNvSpPr>
          <p:nvPr>
            <p:ph type="sldNum" sz="quarter" idx="12"/>
          </p:nvPr>
        </p:nvSpPr>
        <p:spPr/>
        <p:txBody>
          <a:bodyPr/>
          <a:lstStyle/>
          <a:p>
            <a:fld id="{721E7CEC-74A5-0048-9106-4C537A0603F6}" type="slidenum">
              <a:rPr lang="en-US" smtClean="0"/>
              <a:t>21</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1.1 Get the data</a:t>
            </a:r>
            <a:endParaRPr lang="en-US" dirty="0">
              <a:solidFill>
                <a:schemeClr val="tx1">
                  <a:lumMod val="75000"/>
                  <a:lumOff val="25000"/>
                </a:schemeClr>
              </a:solidFill>
            </a:endParaRPr>
          </a:p>
        </p:txBody>
      </p:sp>
      <p:sp>
        <p:nvSpPr>
          <p:cNvPr id="14" name="Rectangle 13"/>
          <p:cNvSpPr/>
          <p:nvPr/>
        </p:nvSpPr>
        <p:spPr>
          <a:xfrm>
            <a:off x="334536" y="1849443"/>
            <a:ext cx="7165392" cy="2862322"/>
          </a:xfrm>
          <a:prstGeom prst="rect">
            <a:avLst/>
          </a:prstGeom>
          <a:solidFill>
            <a:schemeClr val="bg1">
              <a:lumMod val="95000"/>
            </a:schemeClr>
          </a:solidFill>
          <a:ln>
            <a:solidFill>
              <a:srgbClr val="585858"/>
            </a:solidFill>
          </a:ln>
        </p:spPr>
        <p:txBody>
          <a:bodyPr wrap="square">
            <a:spAutoFit/>
          </a:bodyPr>
          <a:lstStyle/>
          <a:p>
            <a:r>
              <a:rPr lang="en-US" b="1" dirty="0" err="1" smtClean="0">
                <a:solidFill>
                  <a:srgbClr val="007020"/>
                </a:solidFill>
                <a:latin typeface="Courier" charset="0"/>
              </a:rPr>
              <a:t>def</a:t>
            </a:r>
            <a:r>
              <a:rPr lang="en-US" dirty="0" smtClean="0">
                <a:solidFill>
                  <a:srgbClr val="000000"/>
                </a:solidFill>
                <a:latin typeface="Courier" charset="0"/>
              </a:rPr>
              <a:t> </a:t>
            </a:r>
            <a:r>
              <a:rPr lang="en-US" dirty="0">
                <a:solidFill>
                  <a:srgbClr val="06287E"/>
                </a:solidFill>
                <a:latin typeface="Courier" charset="0"/>
              </a:rPr>
              <a:t>_</a:t>
            </a:r>
            <a:r>
              <a:rPr lang="en-US" dirty="0" err="1">
                <a:solidFill>
                  <a:srgbClr val="06287E"/>
                </a:solidFill>
                <a:latin typeface="Courier" charset="0"/>
              </a:rPr>
              <a:t>parse_pricelist</a:t>
            </a:r>
            <a:r>
              <a:rPr lang="en-US" dirty="0">
                <a:solidFill>
                  <a:srgbClr val="000000"/>
                </a:solidFill>
                <a:latin typeface="Courier" charset="0"/>
              </a:rPr>
              <a:t>(</a:t>
            </a:r>
            <a:r>
              <a:rPr lang="en-US" dirty="0">
                <a:solidFill>
                  <a:srgbClr val="007020"/>
                </a:solidFill>
                <a:latin typeface="Courier" charset="0"/>
              </a:rPr>
              <a:t>self</a:t>
            </a:r>
            <a:r>
              <a:rPr lang="en-US" dirty="0">
                <a:solidFill>
                  <a:srgbClr val="000000"/>
                </a:solidFill>
                <a:latin typeface="Courier" charset="0"/>
              </a:rPr>
              <a:t>, page):</a:t>
            </a:r>
            <a:endParaRPr lang="en-US" dirty="0">
              <a:solidFill>
                <a:srgbClr val="06287E"/>
              </a:solidFill>
              <a:latin typeface="Courier" charset="0"/>
            </a:endParaRPr>
          </a:p>
          <a:p>
            <a:r>
              <a:rPr lang="en-US" dirty="0">
                <a:solidFill>
                  <a:srgbClr val="000000"/>
                </a:solidFill>
                <a:latin typeface="Courier" charset="0"/>
              </a:rPr>
              <a:t>    prices </a:t>
            </a:r>
            <a:r>
              <a:rPr lang="en-US" dirty="0">
                <a:solidFill>
                  <a:srgbClr val="666666"/>
                </a:solidFill>
                <a:latin typeface="Courier" charset="0"/>
              </a:rPr>
              <a:t>=</a:t>
            </a:r>
            <a:r>
              <a:rPr lang="en-US" dirty="0">
                <a:solidFill>
                  <a:srgbClr val="000000"/>
                </a:solidFill>
                <a:latin typeface="Courier" charset="0"/>
              </a:rPr>
              <a:t> []</a:t>
            </a:r>
          </a:p>
          <a:p>
            <a:r>
              <a:rPr lang="en-US" dirty="0">
                <a:solidFill>
                  <a:srgbClr val="000000"/>
                </a:solidFill>
                <a:latin typeface="Courier" charset="0"/>
              </a:rPr>
              <a:t>    soup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BeautifulSoup</a:t>
            </a:r>
            <a:r>
              <a:rPr lang="en-US" dirty="0">
                <a:solidFill>
                  <a:srgbClr val="000000"/>
                </a:solidFill>
                <a:latin typeface="Courier" charset="0"/>
              </a:rPr>
              <a:t>(page, </a:t>
            </a:r>
            <a:r>
              <a:rPr lang="en-US" dirty="0">
                <a:solidFill>
                  <a:srgbClr val="4070A0"/>
                </a:solidFill>
                <a:latin typeface="Courier" charset="0"/>
              </a:rPr>
              <a:t>'</a:t>
            </a:r>
            <a:r>
              <a:rPr lang="en-US" dirty="0" err="1">
                <a:solidFill>
                  <a:srgbClr val="4070A0"/>
                </a:solidFill>
                <a:latin typeface="Courier" charset="0"/>
              </a:rPr>
              <a:t>html.parser</a:t>
            </a:r>
            <a:r>
              <a:rPr lang="en-US" dirty="0">
                <a:solidFill>
                  <a:srgbClr val="4070A0"/>
                </a:solidFill>
                <a:latin typeface="Courier" charset="0"/>
              </a:rPr>
              <a:t>'</a:t>
            </a:r>
            <a:r>
              <a:rPr lang="en-US" dirty="0">
                <a:solidFill>
                  <a:srgbClr val="000000"/>
                </a:solidFill>
                <a:latin typeface="Courier" charset="0"/>
              </a:rPr>
              <a:t>)</a:t>
            </a:r>
          </a:p>
          <a:p>
            <a:r>
              <a:rPr lang="en-US" dirty="0">
                <a:solidFill>
                  <a:srgbClr val="000000"/>
                </a:solidFill>
                <a:latin typeface="Courier" charset="0"/>
              </a:rPr>
              <a:t>    items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soup</a:t>
            </a:r>
            <a:r>
              <a:rPr lang="en-US" dirty="0" err="1">
                <a:solidFill>
                  <a:srgbClr val="666666"/>
                </a:solidFill>
                <a:latin typeface="Courier" charset="0"/>
              </a:rPr>
              <a:t>.</a:t>
            </a:r>
            <a:r>
              <a:rPr lang="en-US" dirty="0" err="1">
                <a:solidFill>
                  <a:srgbClr val="000000"/>
                </a:solidFill>
                <a:latin typeface="Courier" charset="0"/>
              </a:rPr>
              <a:t>findAll</a:t>
            </a:r>
            <a:r>
              <a:rPr lang="en-US" dirty="0">
                <a:solidFill>
                  <a:srgbClr val="000000"/>
                </a:solidFill>
                <a:latin typeface="Courier" charset="0"/>
              </a:rPr>
              <a:t>(</a:t>
            </a:r>
            <a:r>
              <a:rPr lang="en-US" dirty="0">
                <a:solidFill>
                  <a:srgbClr val="4070A0"/>
                </a:solidFill>
                <a:latin typeface="Courier" charset="0"/>
              </a:rPr>
              <a:t>'div'</a:t>
            </a:r>
            <a:r>
              <a:rPr lang="en-US" dirty="0">
                <a:solidFill>
                  <a:srgbClr val="000000"/>
                </a:solidFill>
                <a:latin typeface="Courier" charset="0"/>
              </a:rPr>
              <a:t>, </a:t>
            </a:r>
            <a:r>
              <a:rPr lang="en-US" dirty="0">
                <a:solidFill>
                  <a:srgbClr val="4070A0"/>
                </a:solidFill>
                <a:latin typeface="Courier" charset="0"/>
              </a:rPr>
              <a:t>'</a:t>
            </a:r>
            <a:r>
              <a:rPr lang="en-US" dirty="0" err="1">
                <a:solidFill>
                  <a:srgbClr val="4070A0"/>
                </a:solidFill>
                <a:latin typeface="Courier" charset="0"/>
              </a:rPr>
              <a:t>ui</a:t>
            </a:r>
            <a:r>
              <a:rPr lang="en-US" dirty="0">
                <a:solidFill>
                  <a:srgbClr val="4070A0"/>
                </a:solidFill>
                <a:latin typeface="Courier" charset="0"/>
              </a:rPr>
              <a:t> grid segment'</a:t>
            </a:r>
            <a:r>
              <a:rPr lang="en-US" dirty="0">
                <a:solidFill>
                  <a:srgbClr val="000000"/>
                </a:solidFill>
                <a:latin typeface="Courier" charset="0"/>
              </a:rPr>
              <a:t>)</a:t>
            </a:r>
          </a:p>
          <a:p>
            <a:endParaRPr lang="en-US" dirty="0">
              <a:solidFill>
                <a:srgbClr val="000000"/>
              </a:solidFill>
              <a:latin typeface="Courier" charset="0"/>
            </a:endParaRPr>
          </a:p>
          <a:p>
            <a:r>
              <a:rPr lang="en-US" dirty="0">
                <a:solidFill>
                  <a:srgbClr val="000000"/>
                </a:solidFill>
                <a:latin typeface="Courier" charset="0"/>
              </a:rPr>
              <a:t>    </a:t>
            </a:r>
            <a:r>
              <a:rPr lang="en-US" b="1" dirty="0">
                <a:solidFill>
                  <a:srgbClr val="007020"/>
                </a:solidFill>
                <a:latin typeface="Courier" charset="0"/>
              </a:rPr>
              <a:t>for</a:t>
            </a:r>
            <a:r>
              <a:rPr lang="en-US" dirty="0">
                <a:solidFill>
                  <a:srgbClr val="000000"/>
                </a:solidFill>
                <a:latin typeface="Courier" charset="0"/>
              </a:rPr>
              <a:t> item </a:t>
            </a:r>
            <a:r>
              <a:rPr lang="en-US" b="1" dirty="0">
                <a:solidFill>
                  <a:srgbClr val="007020"/>
                </a:solidFill>
                <a:latin typeface="Courier" charset="0"/>
              </a:rPr>
              <a:t>in</a:t>
            </a:r>
            <a:r>
              <a:rPr lang="en-US" dirty="0">
                <a:solidFill>
                  <a:srgbClr val="000000"/>
                </a:solidFill>
                <a:latin typeface="Courier" charset="0"/>
              </a:rPr>
              <a:t> items:</a:t>
            </a:r>
          </a:p>
          <a:p>
            <a:r>
              <a:rPr lang="en-US" dirty="0">
                <a:solidFill>
                  <a:srgbClr val="000000"/>
                </a:solidFill>
                <a:latin typeface="Courier" charset="0"/>
              </a:rPr>
              <a:t>        price </a:t>
            </a:r>
            <a:r>
              <a:rPr lang="en-US" dirty="0">
                <a:solidFill>
                  <a:srgbClr val="666666"/>
                </a:solidFill>
                <a:latin typeface="Courier" charset="0"/>
              </a:rPr>
              <a:t>=</a:t>
            </a:r>
            <a:r>
              <a:rPr lang="en-US" dirty="0">
                <a:solidFill>
                  <a:srgbClr val="000000"/>
                </a:solidFill>
                <a:latin typeface="Courier" charset="0"/>
              </a:rPr>
              <a:t> </a:t>
            </a:r>
            <a:r>
              <a:rPr lang="en-US" dirty="0">
                <a:solidFill>
                  <a:srgbClr val="007020"/>
                </a:solidFill>
                <a:latin typeface="Courier" charset="0"/>
              </a:rPr>
              <a:t>self</a:t>
            </a:r>
            <a:r>
              <a:rPr lang="en-US" dirty="0">
                <a:solidFill>
                  <a:srgbClr val="666666"/>
                </a:solidFill>
                <a:latin typeface="Courier" charset="0"/>
              </a:rPr>
              <a:t>.</a:t>
            </a:r>
            <a:r>
              <a:rPr lang="en-US" dirty="0">
                <a:solidFill>
                  <a:srgbClr val="000000"/>
                </a:solidFill>
                <a:latin typeface="Courier" charset="0"/>
              </a:rPr>
              <a:t>_</a:t>
            </a:r>
            <a:r>
              <a:rPr lang="en-US" dirty="0" err="1">
                <a:solidFill>
                  <a:srgbClr val="000000"/>
                </a:solidFill>
                <a:latin typeface="Courier" charset="0"/>
              </a:rPr>
              <a:t>parse_price</a:t>
            </a:r>
            <a:r>
              <a:rPr lang="en-US" dirty="0">
                <a:solidFill>
                  <a:srgbClr val="000000"/>
                </a:solidFill>
                <a:latin typeface="Courier" charset="0"/>
              </a:rPr>
              <a:t>(item)</a:t>
            </a:r>
          </a:p>
          <a:p>
            <a:r>
              <a:rPr lang="en-US" dirty="0">
                <a:solidFill>
                  <a:srgbClr val="000000"/>
                </a:solidFill>
                <a:latin typeface="Courier" charset="0"/>
              </a:rPr>
              <a:t>        </a:t>
            </a:r>
            <a:r>
              <a:rPr lang="en-US" dirty="0" err="1">
                <a:solidFill>
                  <a:srgbClr val="000000"/>
                </a:solidFill>
                <a:latin typeface="Courier" charset="0"/>
              </a:rPr>
              <a:t>prices</a:t>
            </a:r>
            <a:r>
              <a:rPr lang="en-US" dirty="0" err="1">
                <a:solidFill>
                  <a:srgbClr val="666666"/>
                </a:solidFill>
                <a:latin typeface="Courier" charset="0"/>
              </a:rPr>
              <a:t>.</a:t>
            </a:r>
            <a:r>
              <a:rPr lang="en-US" dirty="0" err="1">
                <a:solidFill>
                  <a:srgbClr val="000000"/>
                </a:solidFill>
                <a:latin typeface="Courier" charset="0"/>
              </a:rPr>
              <a:t>append</a:t>
            </a:r>
            <a:r>
              <a:rPr lang="en-US" dirty="0">
                <a:solidFill>
                  <a:srgbClr val="000000"/>
                </a:solidFill>
                <a:latin typeface="Courier" charset="0"/>
              </a:rPr>
              <a:t>(price)</a:t>
            </a:r>
          </a:p>
          <a:p>
            <a:endParaRPr lang="en-US" dirty="0">
              <a:solidFill>
                <a:srgbClr val="000000"/>
              </a:solidFill>
              <a:latin typeface="Courier" charset="0"/>
            </a:endParaRPr>
          </a:p>
          <a:p>
            <a:r>
              <a:rPr lang="en-US" dirty="0">
                <a:solidFill>
                  <a:srgbClr val="000000"/>
                </a:solidFill>
                <a:latin typeface="Courier" charset="0"/>
              </a:rPr>
              <a:t>    </a:t>
            </a:r>
            <a:r>
              <a:rPr lang="en-US" b="1" dirty="0">
                <a:solidFill>
                  <a:srgbClr val="007020"/>
                </a:solidFill>
                <a:latin typeface="Courier" charset="0"/>
              </a:rPr>
              <a:t>return</a:t>
            </a:r>
            <a:r>
              <a:rPr lang="en-US" dirty="0">
                <a:solidFill>
                  <a:srgbClr val="000000"/>
                </a:solidFill>
                <a:latin typeface="Courier" charset="0"/>
              </a:rPr>
              <a:t> prices</a:t>
            </a:r>
            <a:endParaRPr lang="en-US" dirty="0">
              <a:solidFill>
                <a:srgbClr val="000000"/>
              </a:solidFill>
              <a:effectLst/>
              <a:latin typeface="Courier" charset="0"/>
            </a:endParaRPr>
          </a:p>
        </p:txBody>
      </p:sp>
      <p:cxnSp>
        <p:nvCxnSpPr>
          <p:cNvPr id="13" name="Straight Arrow Connector 12"/>
          <p:cNvCxnSpPr/>
          <p:nvPr/>
        </p:nvCxnSpPr>
        <p:spPr>
          <a:xfrm flipH="1">
            <a:off x="7303326" y="2838203"/>
            <a:ext cx="866896" cy="71252"/>
          </a:xfrm>
          <a:prstGeom prst="straightConnector1">
            <a:avLst/>
          </a:prstGeom>
          <a:ln w="19050">
            <a:solidFill>
              <a:srgbClr val="585858"/>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2660073" y="2042556"/>
            <a:ext cx="5510149" cy="320634"/>
          </a:xfrm>
          <a:prstGeom prst="straightConnector1">
            <a:avLst/>
          </a:prstGeom>
          <a:ln w="19050">
            <a:solidFill>
              <a:srgbClr val="585858"/>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flipV="1">
            <a:off x="3515096" y="3479470"/>
            <a:ext cx="4655126" cy="1068779"/>
          </a:xfrm>
          <a:prstGeom prst="straightConnector1">
            <a:avLst/>
          </a:prstGeom>
          <a:ln w="19050">
            <a:solidFill>
              <a:srgbClr val="585858"/>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H="1" flipV="1">
            <a:off x="4286992" y="4025735"/>
            <a:ext cx="3883230" cy="1353787"/>
          </a:xfrm>
          <a:prstGeom prst="straightConnector1">
            <a:avLst/>
          </a:prstGeom>
          <a:ln w="19050">
            <a:solidFill>
              <a:srgbClr val="585858"/>
            </a:solidFill>
            <a:tailEnd type="triangle"/>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334536" y="4711903"/>
            <a:ext cx="7165391" cy="276999"/>
          </a:xfrm>
          <a:prstGeom prst="rect">
            <a:avLst/>
          </a:prstGeom>
          <a:noFill/>
          <a:ln>
            <a:noFill/>
          </a:ln>
        </p:spPr>
        <p:txBody>
          <a:bodyPr wrap="square" rtlCol="0">
            <a:spAutoFit/>
          </a:bodyPr>
          <a:lstStyle/>
          <a:p>
            <a:r>
              <a:rPr lang="en-US" sz="1200" dirty="0" err="1" smtClean="0">
                <a:solidFill>
                  <a:srgbClr val="969696"/>
                </a:solidFill>
                <a:latin typeface="Courier" charset="0"/>
                <a:ea typeface="Courier" charset="0"/>
                <a:cs typeface="Courier" charset="0"/>
              </a:rPr>
              <a:t>GetPrices.py</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1497050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subTnLst>
                                    <p:set>
                                      <p:cBhvr override="childStyle">
                                        <p:cTn dur="1" fill="hold" display="0" masterRel="nextClick" afterEffect="1"/>
                                        <p:tgtEl>
                                          <p:spTgt spid="1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subTnLst>
                                    <p:set>
                                      <p:cBhvr override="childStyle">
                                        <p:cTn dur="1" fill="hold" display="0" masterRel="nextClick" afterEffect="1"/>
                                        <p:tgtEl>
                                          <p:spTgt spid="1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subTnLst>
                                    <p:set>
                                      <p:cBhvr override="childStyle">
                                        <p:cTn dur="1" fill="hold" display="0" masterRel="nextClick" afterEffect="1"/>
                                        <p:tgtEl>
                                          <p:spTgt spid="22"/>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subTnLst>
                                    <p:set>
                                      <p:cBhvr override="childStyle">
                                        <p:cTn dur="1" fill="hold" display="0" masterRel="nextClick" afterEffect="1"/>
                                        <p:tgtEl>
                                          <p:spTgt spid="2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Working with Lists</a:t>
            </a:r>
            <a:endParaRPr lang="en-US" dirty="0"/>
          </a:p>
        </p:txBody>
      </p:sp>
      <p:sp>
        <p:nvSpPr>
          <p:cNvPr id="6" name="Content Placeholder 5"/>
          <p:cNvSpPr>
            <a:spLocks noGrp="1"/>
          </p:cNvSpPr>
          <p:nvPr>
            <p:ph idx="1"/>
          </p:nvPr>
        </p:nvSpPr>
        <p:spPr/>
        <p:txBody>
          <a:bodyPr/>
          <a:lstStyle/>
          <a:p>
            <a:pPr marL="514350" indent="-514350">
              <a:buFont typeface="+mj-lt"/>
              <a:buAutoNum type="arabicPeriod"/>
            </a:pPr>
            <a:r>
              <a:rPr lang="en-US" dirty="0" smtClean="0"/>
              <a:t>Create a list with your first, middle, and last name</a:t>
            </a:r>
          </a:p>
          <a:p>
            <a:pPr marL="514350" indent="-514350">
              <a:buFont typeface="+mj-lt"/>
              <a:buAutoNum type="arabicPeriod"/>
            </a:pPr>
            <a:r>
              <a:rPr lang="en-US" dirty="0" smtClean="0"/>
              <a:t>Write a loop that prints each part of your name</a:t>
            </a:r>
          </a:p>
          <a:p>
            <a:pPr marL="514350" indent="-514350">
              <a:buFont typeface="+mj-lt"/>
              <a:buAutoNum type="arabicPeriod"/>
            </a:pPr>
            <a:r>
              <a:rPr lang="en-US" dirty="0" smtClean="0"/>
              <a:t>Write a function that prints your name in Last, First Middle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22</a:t>
            </a:fld>
            <a:endParaRPr lang="en-US"/>
          </a:p>
        </p:txBody>
      </p:sp>
      <p:sp>
        <p:nvSpPr>
          <p:cNvPr id="7" name="Text Placeholder 6"/>
          <p:cNvSpPr>
            <a:spLocks noGrp="1"/>
          </p:cNvSpPr>
          <p:nvPr>
            <p:ph type="body" sz="quarter" idx="13"/>
          </p:nvPr>
        </p:nvSpPr>
        <p:spPr/>
        <p:txBody>
          <a:bodyPr/>
          <a:lstStyle/>
          <a:p>
            <a:r>
              <a:rPr lang="en-US" dirty="0" smtClean="0"/>
              <a:t>EXERCISE 2: Lists</a:t>
            </a:r>
            <a:endParaRPr lang="en-US" dirty="0"/>
          </a:p>
        </p:txBody>
      </p:sp>
    </p:spTree>
    <p:extLst>
      <p:ext uri="{BB962C8B-B14F-4D97-AF65-F5344CB8AC3E}">
        <p14:creationId xmlns:p14="http://schemas.microsoft.com/office/powerpoint/2010/main" val="1583752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Working with Lists</a:t>
            </a:r>
            <a:endParaRPr lang="en-US" dirty="0"/>
          </a:p>
        </p:txBody>
      </p:sp>
      <p:sp>
        <p:nvSpPr>
          <p:cNvPr id="10" name="Content Placeholder 5"/>
          <p:cNvSpPr>
            <a:spLocks noGrp="1"/>
          </p:cNvSpPr>
          <p:nvPr>
            <p:ph idx="1"/>
          </p:nvPr>
        </p:nvSpPr>
        <p:spPr/>
        <p:txBody>
          <a:bodyPr/>
          <a:lstStyle/>
          <a:p>
            <a:pPr marL="514350" indent="-514350">
              <a:buFont typeface="+mj-lt"/>
              <a:buAutoNum type="arabicPeriod"/>
            </a:pPr>
            <a:r>
              <a:rPr lang="en-US" dirty="0" smtClean="0"/>
              <a:t>Create a list with your first, middle, and last name</a:t>
            </a:r>
          </a:p>
          <a:p>
            <a:pPr marL="514350" indent="-514350">
              <a:buFont typeface="+mj-lt"/>
              <a:buAutoNum type="arabicPeriod"/>
            </a:pPr>
            <a:endParaRPr lang="en-US" dirty="0" smtClean="0"/>
          </a:p>
          <a:p>
            <a:pPr marL="514350" indent="-514350">
              <a:buFont typeface="+mj-lt"/>
              <a:buAutoNum type="arabicPeriod"/>
            </a:pPr>
            <a:r>
              <a:rPr lang="en-US" dirty="0" smtClean="0"/>
              <a:t>Write a loop that prints each part of your name</a:t>
            </a:r>
          </a:p>
          <a:p>
            <a:pPr marL="514350" indent="-514350">
              <a:buFont typeface="+mj-lt"/>
              <a:buAutoNum type="arabicPeriod"/>
            </a:pPr>
            <a:endParaRPr lang="en-US" dirty="0" smtClean="0"/>
          </a:p>
          <a:p>
            <a:pPr marL="514350" indent="-514350">
              <a:buFont typeface="+mj-lt"/>
              <a:buAutoNum type="arabicPeriod"/>
            </a:pPr>
            <a:endParaRPr lang="en-US" dirty="0"/>
          </a:p>
          <a:p>
            <a:pPr marL="514350" indent="-514350">
              <a:buFont typeface="+mj-lt"/>
              <a:buAutoNum type="arabicPeriod"/>
            </a:pPr>
            <a:r>
              <a:rPr lang="en-US" dirty="0" smtClean="0"/>
              <a:t>Write a function that prints your name in Last, First Middle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23</a:t>
            </a:fld>
            <a:endParaRPr lang="en-US"/>
          </a:p>
        </p:txBody>
      </p:sp>
      <p:sp>
        <p:nvSpPr>
          <p:cNvPr id="7" name="Text Placeholder 6"/>
          <p:cNvSpPr>
            <a:spLocks noGrp="1"/>
          </p:cNvSpPr>
          <p:nvPr>
            <p:ph type="body" sz="quarter" idx="13"/>
          </p:nvPr>
        </p:nvSpPr>
        <p:spPr/>
        <p:txBody>
          <a:bodyPr/>
          <a:lstStyle/>
          <a:p>
            <a:r>
              <a:rPr lang="en-US" dirty="0" smtClean="0"/>
              <a:t>EXERCISE 2 - Solution</a:t>
            </a:r>
            <a:endParaRPr lang="en-US" dirty="0"/>
          </a:p>
        </p:txBody>
      </p:sp>
      <p:sp>
        <p:nvSpPr>
          <p:cNvPr id="3" name="Rectangle 2"/>
          <p:cNvSpPr/>
          <p:nvPr/>
        </p:nvSpPr>
        <p:spPr>
          <a:xfrm>
            <a:off x="952054" y="2324389"/>
            <a:ext cx="6612528" cy="369332"/>
          </a:xfrm>
          <a:prstGeom prst="rect">
            <a:avLst/>
          </a:prstGeom>
          <a:solidFill>
            <a:schemeClr val="bg1">
              <a:lumMod val="95000"/>
            </a:schemeClr>
          </a:solidFill>
          <a:ln>
            <a:solidFill>
              <a:srgbClr val="585858"/>
            </a:solidFill>
          </a:ln>
        </p:spPr>
        <p:txBody>
          <a:bodyPr wrap="square">
            <a:spAutoFit/>
          </a:bodyPr>
          <a:lstStyle/>
          <a:p>
            <a:r>
              <a:rPr lang="mr-IN" smtClean="0">
                <a:solidFill>
                  <a:srgbClr val="000000"/>
                </a:solidFill>
                <a:latin typeface="Courier" charset="0"/>
                <a:ea typeface="Courier" charset="0"/>
                <a:cs typeface="Courier" charset="0"/>
              </a:rPr>
              <a:t>name</a:t>
            </a:r>
            <a:r>
              <a:rPr lang="mr-IN" dirty="0" smtClean="0">
                <a:solidFill>
                  <a:srgbClr val="000000"/>
                </a:solidFill>
                <a:latin typeface="Courier" charset="0"/>
                <a:ea typeface="Courier" charset="0"/>
                <a:cs typeface="Courier" charset="0"/>
              </a:rPr>
              <a:t> </a:t>
            </a:r>
            <a:r>
              <a:rPr lang="mr-IN" dirty="0">
                <a:solidFill>
                  <a:srgbClr val="666666"/>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4070A0"/>
                </a:solidFill>
                <a:latin typeface="Courier" charset="0"/>
                <a:ea typeface="Courier" charset="0"/>
                <a:cs typeface="Courier" charset="0"/>
              </a:rPr>
              <a:t>'</a:t>
            </a:r>
            <a:r>
              <a:rPr lang="mr-IN" dirty="0" err="1">
                <a:solidFill>
                  <a:srgbClr val="4070A0"/>
                </a:solidFill>
                <a:latin typeface="Courier" charset="0"/>
                <a:ea typeface="Courier" charset="0"/>
                <a:cs typeface="Courier" charset="0"/>
              </a:rPr>
              <a:t>Paul</a:t>
            </a:r>
            <a:r>
              <a:rPr lang="mr-IN" dirty="0">
                <a:solidFill>
                  <a:srgbClr val="4070A0"/>
                </a:solidFill>
                <a:latin typeface="Courier" charset="0"/>
                <a:ea typeface="Courier" charset="0"/>
                <a:cs typeface="Courier" charset="0"/>
              </a:rPr>
              <a:t>'</a:t>
            </a:r>
            <a:r>
              <a:rPr lang="mr-IN" dirty="0">
                <a:solidFill>
                  <a:srgbClr val="000000"/>
                </a:solidFill>
                <a:latin typeface="Courier" charset="0"/>
                <a:ea typeface="Courier" charset="0"/>
                <a:cs typeface="Courier" charset="0"/>
              </a:rPr>
              <a:t>,</a:t>
            </a:r>
            <a:r>
              <a:rPr lang="mr-IN" dirty="0">
                <a:solidFill>
                  <a:srgbClr val="4070A0"/>
                </a:solidFill>
                <a:latin typeface="Courier" charset="0"/>
                <a:ea typeface="Courier" charset="0"/>
                <a:cs typeface="Courier" charset="0"/>
              </a:rPr>
              <a:t>'</a:t>
            </a:r>
            <a:r>
              <a:rPr lang="mr-IN" dirty="0" err="1">
                <a:solidFill>
                  <a:srgbClr val="4070A0"/>
                </a:solidFill>
                <a:latin typeface="Courier" charset="0"/>
                <a:ea typeface="Courier" charset="0"/>
                <a:cs typeface="Courier" charset="0"/>
              </a:rPr>
              <a:t>Emre</a:t>
            </a:r>
            <a:r>
              <a:rPr lang="mr-IN" dirty="0">
                <a:solidFill>
                  <a:srgbClr val="4070A0"/>
                </a:solidFill>
                <a:latin typeface="Courier" charset="0"/>
                <a:ea typeface="Courier" charset="0"/>
                <a:cs typeface="Courier" charset="0"/>
              </a:rPr>
              <a:t>'</a:t>
            </a:r>
            <a:r>
              <a:rPr lang="mr-IN" dirty="0">
                <a:solidFill>
                  <a:srgbClr val="000000"/>
                </a:solidFill>
                <a:latin typeface="Courier" charset="0"/>
                <a:ea typeface="Courier" charset="0"/>
                <a:cs typeface="Courier" charset="0"/>
              </a:rPr>
              <a:t>,</a:t>
            </a:r>
            <a:r>
              <a:rPr lang="mr-IN" dirty="0">
                <a:solidFill>
                  <a:srgbClr val="4070A0"/>
                </a:solidFill>
                <a:latin typeface="Courier" charset="0"/>
                <a:ea typeface="Courier" charset="0"/>
                <a:cs typeface="Courier" charset="0"/>
              </a:rPr>
              <a:t>'Boal'</a:t>
            </a:r>
            <a:r>
              <a:rPr lang="mr-IN" dirty="0">
                <a:solidFill>
                  <a:srgbClr val="000000"/>
                </a:solidFill>
                <a:latin typeface="Courier" charset="0"/>
                <a:ea typeface="Courier" charset="0"/>
                <a:cs typeface="Courier" charset="0"/>
              </a:rPr>
              <a:t>]</a:t>
            </a:r>
            <a:endParaRPr lang="mr-IN" dirty="0">
              <a:solidFill>
                <a:srgbClr val="4070A0"/>
              </a:solidFill>
              <a:effectLst/>
              <a:latin typeface="Courier" charset="0"/>
              <a:ea typeface="Courier" charset="0"/>
              <a:cs typeface="Courier" charset="0"/>
            </a:endParaRPr>
          </a:p>
        </p:txBody>
      </p:sp>
      <p:sp>
        <p:nvSpPr>
          <p:cNvPr id="8" name="Rectangle 7"/>
          <p:cNvSpPr/>
          <p:nvPr/>
        </p:nvSpPr>
        <p:spPr>
          <a:xfrm>
            <a:off x="952054" y="3351347"/>
            <a:ext cx="6612528" cy="646331"/>
          </a:xfrm>
          <a:prstGeom prst="rect">
            <a:avLst/>
          </a:prstGeom>
          <a:solidFill>
            <a:schemeClr val="bg1">
              <a:lumMod val="95000"/>
            </a:schemeClr>
          </a:solidFill>
          <a:ln>
            <a:solidFill>
              <a:srgbClr val="585858"/>
            </a:solidFill>
          </a:ln>
        </p:spPr>
        <p:txBody>
          <a:bodyPr wrap="square">
            <a:spAutoFit/>
          </a:bodyPr>
          <a:lstStyle/>
          <a:p>
            <a:r>
              <a:rPr lang="en-US" b="1" smtClean="0">
                <a:solidFill>
                  <a:srgbClr val="007020"/>
                </a:solidFill>
                <a:latin typeface="Courier" charset="0"/>
                <a:ea typeface="Courier" charset="0"/>
                <a:cs typeface="Courier" charset="0"/>
              </a:rPr>
              <a:t>for</a:t>
            </a:r>
            <a:r>
              <a:rPr lang="en-US" smtClean="0">
                <a:solidFill>
                  <a:srgbClr val="000000"/>
                </a:solidFill>
                <a:latin typeface="Courier" charset="0"/>
                <a:ea typeface="Courier" charset="0"/>
                <a:cs typeface="Courier" charset="0"/>
              </a:rPr>
              <a:t> </a:t>
            </a:r>
            <a:r>
              <a:rPr lang="en-US" dirty="0">
                <a:solidFill>
                  <a:srgbClr val="000000"/>
                </a:solidFill>
                <a:latin typeface="Courier" charset="0"/>
                <a:ea typeface="Courier" charset="0"/>
                <a:cs typeface="Courier" charset="0"/>
              </a:rPr>
              <a:t>part </a:t>
            </a:r>
            <a:r>
              <a:rPr lang="en-US" b="1" dirty="0">
                <a:solidFill>
                  <a:srgbClr val="007020"/>
                </a:solidFill>
                <a:latin typeface="Courier" charset="0"/>
                <a:ea typeface="Courier" charset="0"/>
                <a:cs typeface="Courier" charset="0"/>
              </a:rPr>
              <a:t>in</a:t>
            </a:r>
            <a:r>
              <a:rPr lang="en-US" dirty="0">
                <a:solidFill>
                  <a:srgbClr val="000000"/>
                </a:solidFill>
                <a:latin typeface="Courier" charset="0"/>
                <a:ea typeface="Courier" charset="0"/>
                <a:cs typeface="Courier" charset="0"/>
              </a:rPr>
              <a:t> name:</a:t>
            </a:r>
          </a:p>
          <a:p>
            <a:r>
              <a:rPr lang="en-US" dirty="0">
                <a:solidFill>
                  <a:srgbClr val="000000"/>
                </a:solidFill>
                <a:latin typeface="Courier" charset="0"/>
                <a:ea typeface="Courier" charset="0"/>
                <a:cs typeface="Courier" charset="0"/>
              </a:rPr>
              <a:t>    </a:t>
            </a:r>
            <a:r>
              <a:rPr lang="en-US" b="1" dirty="0">
                <a:solidFill>
                  <a:srgbClr val="007020"/>
                </a:solidFill>
                <a:latin typeface="Courier" charset="0"/>
                <a:ea typeface="Courier" charset="0"/>
                <a:cs typeface="Courier" charset="0"/>
              </a:rPr>
              <a:t>print</a:t>
            </a:r>
            <a:r>
              <a:rPr lang="en-US" dirty="0">
                <a:solidFill>
                  <a:srgbClr val="000000"/>
                </a:solidFill>
                <a:latin typeface="Courier" charset="0"/>
                <a:ea typeface="Courier" charset="0"/>
                <a:cs typeface="Courier" charset="0"/>
              </a:rPr>
              <a:t>(part)</a:t>
            </a:r>
            <a:endParaRPr lang="en-US" dirty="0">
              <a:solidFill>
                <a:srgbClr val="000000"/>
              </a:solidFill>
              <a:effectLst/>
              <a:latin typeface="Courier" charset="0"/>
              <a:ea typeface="Courier" charset="0"/>
              <a:cs typeface="Courier" charset="0"/>
            </a:endParaRPr>
          </a:p>
        </p:txBody>
      </p:sp>
      <p:sp>
        <p:nvSpPr>
          <p:cNvPr id="9" name="Rectangle 8"/>
          <p:cNvSpPr/>
          <p:nvPr/>
        </p:nvSpPr>
        <p:spPr>
          <a:xfrm>
            <a:off x="952054" y="4892815"/>
            <a:ext cx="6612528" cy="1200329"/>
          </a:xfrm>
          <a:prstGeom prst="rect">
            <a:avLst/>
          </a:prstGeom>
          <a:solidFill>
            <a:schemeClr val="bg1">
              <a:lumMod val="95000"/>
            </a:schemeClr>
          </a:solidFill>
          <a:ln>
            <a:solidFill>
              <a:srgbClr val="585858"/>
            </a:solidFill>
          </a:ln>
        </p:spPr>
        <p:txBody>
          <a:bodyPr wrap="square">
            <a:spAutoFit/>
          </a:bodyPr>
          <a:lstStyle/>
          <a:p>
            <a:r>
              <a:rPr lang="mr-IN" b="1" smtClean="0">
                <a:solidFill>
                  <a:srgbClr val="007020"/>
                </a:solidFill>
                <a:latin typeface="Courier" charset="0"/>
                <a:ea typeface="Courier" charset="0"/>
                <a:cs typeface="Courier" charset="0"/>
              </a:rPr>
              <a:t>def</a:t>
            </a:r>
            <a:r>
              <a:rPr lang="mr-IN" dirty="0" smtClean="0">
                <a:solidFill>
                  <a:srgbClr val="000000"/>
                </a:solidFill>
                <a:latin typeface="Courier" charset="0"/>
                <a:ea typeface="Courier" charset="0"/>
                <a:cs typeface="Courier" charset="0"/>
              </a:rPr>
              <a:t> </a:t>
            </a:r>
            <a:r>
              <a:rPr lang="mr-IN" dirty="0" err="1">
                <a:solidFill>
                  <a:srgbClr val="06287E"/>
                </a:solidFill>
                <a:latin typeface="Courier" charset="0"/>
                <a:ea typeface="Courier" charset="0"/>
                <a:cs typeface="Courier" charset="0"/>
              </a:rPr>
              <a:t>format_name</a:t>
            </a:r>
            <a:r>
              <a:rPr lang="mr-IN" dirty="0">
                <a:solidFill>
                  <a:srgbClr val="000000"/>
                </a:solidFill>
                <a:latin typeface="Courier" charset="0"/>
                <a:ea typeface="Courier" charset="0"/>
                <a:cs typeface="Courier" charset="0"/>
              </a:rPr>
              <a:t>(</a:t>
            </a:r>
            <a:r>
              <a:rPr lang="mr-IN" dirty="0" err="1">
                <a:solidFill>
                  <a:srgbClr val="000000"/>
                </a:solidFill>
                <a:latin typeface="Courier" charset="0"/>
                <a:ea typeface="Courier" charset="0"/>
                <a:cs typeface="Courier" charset="0"/>
              </a:rPr>
              <a:t>n</a:t>
            </a:r>
            <a:r>
              <a:rPr lang="mr-IN" dirty="0">
                <a:solidFill>
                  <a:srgbClr val="000000"/>
                </a:solidFill>
                <a:latin typeface="Courier" charset="0"/>
                <a:ea typeface="Courier" charset="0"/>
                <a:cs typeface="Courier" charset="0"/>
              </a:rPr>
              <a:t>):</a:t>
            </a:r>
            <a:endParaRPr lang="mr-IN" dirty="0">
              <a:solidFill>
                <a:srgbClr val="06287E"/>
              </a:solidFill>
              <a:latin typeface="Courier" charset="0"/>
              <a:ea typeface="Courier" charset="0"/>
              <a:cs typeface="Courier" charset="0"/>
            </a:endParaRPr>
          </a:p>
          <a:p>
            <a:r>
              <a:rPr lang="mr-IN" dirty="0">
                <a:solidFill>
                  <a:srgbClr val="000000"/>
                </a:solidFill>
                <a:latin typeface="Courier" charset="0"/>
                <a:ea typeface="Courier" charset="0"/>
                <a:cs typeface="Courier" charset="0"/>
              </a:rPr>
              <a:t>    </a:t>
            </a:r>
            <a:r>
              <a:rPr lang="mr-IN" b="1" dirty="0" err="1">
                <a:solidFill>
                  <a:srgbClr val="007020"/>
                </a:solidFill>
                <a:latin typeface="Courier" charset="0"/>
                <a:ea typeface="Courier" charset="0"/>
                <a:cs typeface="Courier" charset="0"/>
              </a:rPr>
              <a:t>print</a:t>
            </a:r>
            <a:r>
              <a:rPr lang="mr-IN" dirty="0">
                <a:solidFill>
                  <a:srgbClr val="000000"/>
                </a:solidFill>
                <a:latin typeface="Courier" charset="0"/>
                <a:ea typeface="Courier" charset="0"/>
                <a:cs typeface="Courier" charset="0"/>
              </a:rPr>
              <a:t>(</a:t>
            </a:r>
            <a:r>
              <a:rPr lang="mr-IN" dirty="0">
                <a:solidFill>
                  <a:srgbClr val="4070A0"/>
                </a:solidFill>
                <a:latin typeface="Courier" charset="0"/>
                <a:ea typeface="Courier" charset="0"/>
                <a:cs typeface="Courier" charset="0"/>
              </a:rPr>
              <a:t>"{}, {} {}"</a:t>
            </a:r>
            <a:r>
              <a:rPr lang="mr-IN" dirty="0">
                <a:solidFill>
                  <a:srgbClr val="666666"/>
                </a:solidFill>
                <a:latin typeface="Courier" charset="0"/>
                <a:ea typeface="Courier" charset="0"/>
                <a:cs typeface="Courier" charset="0"/>
              </a:rPr>
              <a:t>.</a:t>
            </a:r>
            <a:r>
              <a:rPr lang="mr-IN" dirty="0" err="1">
                <a:solidFill>
                  <a:srgbClr val="000000"/>
                </a:solidFill>
                <a:latin typeface="Courier" charset="0"/>
                <a:ea typeface="Courier" charset="0"/>
                <a:cs typeface="Courier" charset="0"/>
              </a:rPr>
              <a:t>format</a:t>
            </a:r>
            <a:r>
              <a:rPr lang="mr-IN" dirty="0">
                <a:solidFill>
                  <a:srgbClr val="000000"/>
                </a:solidFill>
                <a:latin typeface="Courier" charset="0"/>
                <a:ea typeface="Courier" charset="0"/>
                <a:cs typeface="Courier" charset="0"/>
              </a:rPr>
              <a:t>(</a:t>
            </a:r>
            <a:r>
              <a:rPr lang="mr-IN" dirty="0" err="1">
                <a:solidFill>
                  <a:srgbClr val="000000"/>
                </a:solidFill>
                <a:latin typeface="Courier" charset="0"/>
                <a:ea typeface="Courier" charset="0"/>
                <a:cs typeface="Courier" charset="0"/>
              </a:rPr>
              <a:t>n</a:t>
            </a:r>
            <a:r>
              <a:rPr lang="mr-IN" dirty="0">
                <a:solidFill>
                  <a:srgbClr val="000000"/>
                </a:solidFill>
                <a:latin typeface="Courier" charset="0"/>
                <a:ea typeface="Courier" charset="0"/>
                <a:cs typeface="Courier" charset="0"/>
              </a:rPr>
              <a:t>[</a:t>
            </a:r>
            <a:r>
              <a:rPr lang="mr-IN" dirty="0">
                <a:solidFill>
                  <a:srgbClr val="40A070"/>
                </a:solidFill>
                <a:latin typeface="Courier" charset="0"/>
                <a:ea typeface="Courier" charset="0"/>
                <a:cs typeface="Courier" charset="0"/>
              </a:rPr>
              <a:t>2</a:t>
            </a:r>
            <a:r>
              <a:rPr lang="mr-IN" dirty="0">
                <a:solidFill>
                  <a:srgbClr val="000000"/>
                </a:solidFill>
                <a:latin typeface="Courier" charset="0"/>
                <a:ea typeface="Courier" charset="0"/>
                <a:cs typeface="Courier" charset="0"/>
              </a:rPr>
              <a:t>],</a:t>
            </a:r>
            <a:r>
              <a:rPr lang="mr-IN" dirty="0" err="1">
                <a:solidFill>
                  <a:srgbClr val="000000"/>
                </a:solidFill>
                <a:latin typeface="Courier" charset="0"/>
                <a:ea typeface="Courier" charset="0"/>
                <a:cs typeface="Courier" charset="0"/>
              </a:rPr>
              <a:t>n</a:t>
            </a:r>
            <a:r>
              <a:rPr lang="mr-IN" dirty="0">
                <a:solidFill>
                  <a:srgbClr val="000000"/>
                </a:solidFill>
                <a:latin typeface="Courier" charset="0"/>
                <a:ea typeface="Courier" charset="0"/>
                <a:cs typeface="Courier" charset="0"/>
              </a:rPr>
              <a:t>[</a:t>
            </a:r>
            <a:r>
              <a:rPr lang="mr-IN" dirty="0">
                <a:solidFill>
                  <a:srgbClr val="40A070"/>
                </a:solidFill>
                <a:latin typeface="Courier" charset="0"/>
                <a:ea typeface="Courier" charset="0"/>
                <a:cs typeface="Courier" charset="0"/>
              </a:rPr>
              <a:t>0</a:t>
            </a:r>
            <a:r>
              <a:rPr lang="mr-IN" dirty="0">
                <a:solidFill>
                  <a:srgbClr val="000000"/>
                </a:solidFill>
                <a:latin typeface="Courier" charset="0"/>
                <a:ea typeface="Courier" charset="0"/>
                <a:cs typeface="Courier" charset="0"/>
              </a:rPr>
              <a:t>],</a:t>
            </a:r>
            <a:r>
              <a:rPr lang="mr-IN" dirty="0" err="1">
                <a:solidFill>
                  <a:srgbClr val="000000"/>
                </a:solidFill>
                <a:latin typeface="Courier" charset="0"/>
                <a:ea typeface="Courier" charset="0"/>
                <a:cs typeface="Courier" charset="0"/>
              </a:rPr>
              <a:t>n</a:t>
            </a:r>
            <a:r>
              <a:rPr lang="mr-IN" dirty="0">
                <a:solidFill>
                  <a:srgbClr val="000000"/>
                </a:solidFill>
                <a:latin typeface="Courier" charset="0"/>
                <a:ea typeface="Courier" charset="0"/>
                <a:cs typeface="Courier" charset="0"/>
              </a:rPr>
              <a:t>[</a:t>
            </a:r>
            <a:r>
              <a:rPr lang="mr-IN" dirty="0">
                <a:solidFill>
                  <a:srgbClr val="40A070"/>
                </a:solidFill>
                <a:latin typeface="Courier" charset="0"/>
                <a:ea typeface="Courier" charset="0"/>
                <a:cs typeface="Courier" charset="0"/>
              </a:rPr>
              <a:t>1</a:t>
            </a:r>
            <a:r>
              <a:rPr lang="mr-IN" dirty="0">
                <a:solidFill>
                  <a:srgbClr val="000000"/>
                </a:solidFill>
                <a:latin typeface="Courier" charset="0"/>
                <a:ea typeface="Courier" charset="0"/>
                <a:cs typeface="Courier" charset="0"/>
              </a:rPr>
              <a:t>]))</a:t>
            </a:r>
          </a:p>
          <a:p>
            <a:r>
              <a:rPr lang="mr-IN" dirty="0">
                <a:solidFill>
                  <a:srgbClr val="000000"/>
                </a:solidFill>
                <a:latin typeface="Courier" charset="0"/>
                <a:ea typeface="Courier" charset="0"/>
                <a:cs typeface="Courier" charset="0"/>
              </a:rPr>
              <a:t>    </a:t>
            </a:r>
          </a:p>
          <a:p>
            <a:r>
              <a:rPr lang="mr-IN" dirty="0" err="1">
                <a:solidFill>
                  <a:srgbClr val="000000"/>
                </a:solidFill>
                <a:latin typeface="Courier" charset="0"/>
                <a:ea typeface="Courier" charset="0"/>
                <a:cs typeface="Courier" charset="0"/>
              </a:rPr>
              <a:t>format_name</a:t>
            </a:r>
            <a:r>
              <a:rPr lang="mr-IN" dirty="0">
                <a:solidFill>
                  <a:srgbClr val="000000"/>
                </a:solidFill>
                <a:latin typeface="Courier" charset="0"/>
                <a:ea typeface="Courier" charset="0"/>
                <a:cs typeface="Courier" charset="0"/>
              </a:rPr>
              <a:t>(</a:t>
            </a:r>
            <a:r>
              <a:rPr lang="mr-IN" dirty="0" err="1">
                <a:solidFill>
                  <a:srgbClr val="000000"/>
                </a:solidFill>
                <a:latin typeface="Courier" charset="0"/>
                <a:ea typeface="Courier" charset="0"/>
                <a:cs typeface="Courier" charset="0"/>
              </a:rPr>
              <a:t>name</a:t>
            </a:r>
            <a:r>
              <a:rPr lang="mr-IN" dirty="0">
                <a:solidFill>
                  <a:srgbClr val="000000"/>
                </a:solidFill>
                <a:latin typeface="Courier" charset="0"/>
                <a:ea typeface="Courier" charset="0"/>
                <a:cs typeface="Courier" charset="0"/>
              </a:rPr>
              <a:t>)</a:t>
            </a:r>
            <a:endParaRPr lang="mr-IN" dirty="0">
              <a:solidFill>
                <a:srgbClr val="000000"/>
              </a:solidFill>
              <a:effectLst/>
              <a:latin typeface="Courier" charset="0"/>
              <a:ea typeface="Courier" charset="0"/>
              <a:cs typeface="Courier" charset="0"/>
            </a:endParaRPr>
          </a:p>
        </p:txBody>
      </p:sp>
    </p:spTree>
    <p:extLst>
      <p:ext uri="{BB962C8B-B14F-4D97-AF65-F5344CB8AC3E}">
        <p14:creationId xmlns:p14="http://schemas.microsoft.com/office/powerpoint/2010/main" val="169620890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Processing</a:t>
            </a:r>
            <a:r>
              <a:rPr lang="en-US" baseline="0" dirty="0" smtClean="0"/>
              <a:t> Data: Introducing the </a:t>
            </a:r>
            <a:r>
              <a:rPr lang="en-US" baseline="0" dirty="0" err="1" smtClean="0"/>
              <a:t>DataFrame</a:t>
            </a:r>
            <a:endParaRPr lang="en-US" dirty="0"/>
          </a:p>
        </p:txBody>
      </p:sp>
      <p:sp>
        <p:nvSpPr>
          <p:cNvPr id="3" name="Content Placeholder 2"/>
          <p:cNvSpPr>
            <a:spLocks noGrp="1"/>
          </p:cNvSpPr>
          <p:nvPr>
            <p:ph idx="1"/>
          </p:nvPr>
        </p:nvSpPr>
        <p:spPr>
          <a:xfrm>
            <a:off x="334538" y="3856947"/>
            <a:ext cx="7299640" cy="2320015"/>
          </a:xfrm>
        </p:spPr>
        <p:txBody>
          <a:bodyPr/>
          <a:lstStyle/>
          <a:p>
            <a:r>
              <a:rPr lang="en-US" dirty="0" smtClean="0"/>
              <a:t>Convert the list of values coming back from Clear Health Costs into a Pandas </a:t>
            </a:r>
            <a:r>
              <a:rPr lang="en-US" dirty="0" err="1" smtClean="0"/>
              <a:t>DataFrame</a:t>
            </a:r>
            <a:endParaRPr lang="en-US" dirty="0" smtClean="0"/>
          </a:p>
          <a:p>
            <a:r>
              <a:rPr lang="en-US" dirty="0" smtClean="0"/>
              <a:t>Add labels for the columns</a:t>
            </a:r>
          </a:p>
          <a:p>
            <a:r>
              <a:rPr lang="en-US" dirty="0" smtClean="0"/>
              <a:t>Take a peak at the top 5 or 10 rows of data</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24</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smtClean="0">
                <a:solidFill>
                  <a:schemeClr val="tx1">
                    <a:lumMod val="75000"/>
                    <a:lumOff val="25000"/>
                  </a:schemeClr>
                </a:solidFill>
              </a:rPr>
              <a:t>1.2 Format the data</a:t>
            </a:r>
            <a:endParaRPr lang="en-US" dirty="0">
              <a:solidFill>
                <a:schemeClr val="tx1">
                  <a:lumMod val="75000"/>
                  <a:lumOff val="25000"/>
                </a:schemeClr>
              </a:solidFill>
            </a:endParaRPr>
          </a:p>
        </p:txBody>
      </p:sp>
      <p:sp>
        <p:nvSpPr>
          <p:cNvPr id="6" name="Rectangle 5"/>
          <p:cNvSpPr/>
          <p:nvPr/>
        </p:nvSpPr>
        <p:spPr>
          <a:xfrm>
            <a:off x="334536" y="2312153"/>
            <a:ext cx="11552663" cy="923330"/>
          </a:xfrm>
          <a:prstGeom prst="rect">
            <a:avLst/>
          </a:prstGeom>
          <a:solidFill>
            <a:schemeClr val="bg1">
              <a:lumMod val="95000"/>
            </a:schemeClr>
          </a:solidFill>
          <a:ln>
            <a:solidFill>
              <a:srgbClr val="585858"/>
            </a:solidFill>
          </a:ln>
        </p:spPr>
        <p:txBody>
          <a:bodyPr wrap="square">
            <a:spAutoFit/>
          </a:bodyPr>
          <a:lstStyle/>
          <a:p>
            <a:r>
              <a:rPr lang="is-IS" dirty="0" smtClean="0">
                <a:solidFill>
                  <a:srgbClr val="000000"/>
                </a:solidFill>
                <a:latin typeface="Courier" charset="0"/>
              </a:rPr>
              <a:t>df </a:t>
            </a:r>
            <a:r>
              <a:rPr lang="is-IS" dirty="0">
                <a:solidFill>
                  <a:srgbClr val="666666"/>
                </a:solidFill>
                <a:latin typeface="Courier" charset="0"/>
              </a:rPr>
              <a:t>=</a:t>
            </a:r>
            <a:r>
              <a:rPr lang="is-IS" dirty="0">
                <a:solidFill>
                  <a:srgbClr val="000000"/>
                </a:solidFill>
                <a:latin typeface="Courier" charset="0"/>
              </a:rPr>
              <a:t> pd</a:t>
            </a:r>
            <a:r>
              <a:rPr lang="is-IS" dirty="0">
                <a:solidFill>
                  <a:srgbClr val="666666"/>
                </a:solidFill>
                <a:latin typeface="Courier" charset="0"/>
              </a:rPr>
              <a:t>.</a:t>
            </a:r>
            <a:r>
              <a:rPr lang="is-IS" dirty="0">
                <a:solidFill>
                  <a:srgbClr val="000000"/>
                </a:solidFill>
                <a:latin typeface="Courier" charset="0"/>
              </a:rPr>
              <a:t>DataFrame</a:t>
            </a:r>
            <a:r>
              <a:rPr lang="is-IS" dirty="0">
                <a:solidFill>
                  <a:srgbClr val="666666"/>
                </a:solidFill>
                <a:latin typeface="Courier" charset="0"/>
              </a:rPr>
              <a:t>.</a:t>
            </a:r>
            <a:r>
              <a:rPr lang="is-IS" dirty="0">
                <a:solidFill>
                  <a:srgbClr val="000000"/>
                </a:solidFill>
                <a:latin typeface="Courier" charset="0"/>
              </a:rPr>
              <a:t>from_records(chc</a:t>
            </a:r>
            <a:r>
              <a:rPr lang="is-IS" dirty="0">
                <a:solidFill>
                  <a:srgbClr val="666666"/>
                </a:solidFill>
                <a:latin typeface="Courier" charset="0"/>
              </a:rPr>
              <a:t>.</a:t>
            </a:r>
            <a:r>
              <a:rPr lang="is-IS" dirty="0">
                <a:solidFill>
                  <a:srgbClr val="000000"/>
                </a:solidFill>
                <a:latin typeface="Courier" charset="0"/>
              </a:rPr>
              <a:t>prices())</a:t>
            </a:r>
          </a:p>
          <a:p>
            <a:r>
              <a:rPr lang="is-IS" dirty="0">
                <a:solidFill>
                  <a:srgbClr val="000000"/>
                </a:solidFill>
                <a:latin typeface="Courier" charset="0"/>
              </a:rPr>
              <a:t>df</a:t>
            </a:r>
            <a:r>
              <a:rPr lang="is-IS" dirty="0">
                <a:solidFill>
                  <a:srgbClr val="666666"/>
                </a:solidFill>
                <a:latin typeface="Courier" charset="0"/>
              </a:rPr>
              <a:t>.</a:t>
            </a:r>
            <a:r>
              <a:rPr lang="is-IS" dirty="0">
                <a:solidFill>
                  <a:srgbClr val="000000"/>
                </a:solidFill>
                <a:latin typeface="Courier" charset="0"/>
              </a:rPr>
              <a:t>columns </a:t>
            </a:r>
            <a:r>
              <a:rPr lang="is-IS" dirty="0">
                <a:solidFill>
                  <a:srgbClr val="666666"/>
                </a:solidFill>
                <a:latin typeface="Courier" charset="0"/>
              </a:rPr>
              <a:t>=</a:t>
            </a:r>
            <a:r>
              <a:rPr lang="is-IS" dirty="0">
                <a:solidFill>
                  <a:srgbClr val="000000"/>
                </a:solidFill>
                <a:latin typeface="Courier" charset="0"/>
              </a:rPr>
              <a:t> [</a:t>
            </a:r>
            <a:r>
              <a:rPr lang="is-IS" dirty="0">
                <a:solidFill>
                  <a:srgbClr val="4070A0"/>
                </a:solidFill>
                <a:latin typeface="Courier" charset="0"/>
              </a:rPr>
              <a:t>'price'</a:t>
            </a:r>
            <a:r>
              <a:rPr lang="is-IS" dirty="0">
                <a:solidFill>
                  <a:srgbClr val="000000"/>
                </a:solidFill>
                <a:latin typeface="Courier" charset="0"/>
              </a:rPr>
              <a:t>,</a:t>
            </a:r>
            <a:r>
              <a:rPr lang="is-IS" dirty="0">
                <a:solidFill>
                  <a:srgbClr val="4070A0"/>
                </a:solidFill>
                <a:latin typeface="Courier" charset="0"/>
              </a:rPr>
              <a:t>'facility'</a:t>
            </a:r>
            <a:r>
              <a:rPr lang="is-IS" dirty="0">
                <a:solidFill>
                  <a:srgbClr val="000000"/>
                </a:solidFill>
                <a:latin typeface="Courier" charset="0"/>
              </a:rPr>
              <a:t>,</a:t>
            </a:r>
            <a:r>
              <a:rPr lang="is-IS" dirty="0">
                <a:solidFill>
                  <a:srgbClr val="4070A0"/>
                </a:solidFill>
                <a:latin typeface="Courier" charset="0"/>
              </a:rPr>
              <a:t>'address'</a:t>
            </a:r>
            <a:r>
              <a:rPr lang="is-IS" dirty="0">
                <a:solidFill>
                  <a:srgbClr val="000000"/>
                </a:solidFill>
                <a:latin typeface="Courier" charset="0"/>
              </a:rPr>
              <a:t>,</a:t>
            </a:r>
            <a:r>
              <a:rPr lang="is-IS" dirty="0">
                <a:solidFill>
                  <a:srgbClr val="4070A0"/>
                </a:solidFill>
                <a:latin typeface="Courier" charset="0"/>
              </a:rPr>
              <a:t>'condition'</a:t>
            </a:r>
            <a:r>
              <a:rPr lang="is-IS" dirty="0">
                <a:solidFill>
                  <a:srgbClr val="000000"/>
                </a:solidFill>
                <a:latin typeface="Courier" charset="0"/>
              </a:rPr>
              <a:t>,</a:t>
            </a:r>
            <a:r>
              <a:rPr lang="is-IS" dirty="0">
                <a:solidFill>
                  <a:srgbClr val="4070A0"/>
                </a:solidFill>
                <a:latin typeface="Courier" charset="0"/>
              </a:rPr>
              <a:t>'zip'</a:t>
            </a:r>
            <a:r>
              <a:rPr lang="is-IS" dirty="0">
                <a:solidFill>
                  <a:srgbClr val="000000"/>
                </a:solidFill>
                <a:latin typeface="Courier" charset="0"/>
              </a:rPr>
              <a:t>,</a:t>
            </a:r>
            <a:r>
              <a:rPr lang="is-IS" dirty="0">
                <a:solidFill>
                  <a:srgbClr val="4070A0"/>
                </a:solidFill>
                <a:latin typeface="Courier" charset="0"/>
              </a:rPr>
              <a:t>'radius'</a:t>
            </a:r>
            <a:r>
              <a:rPr lang="is-IS" dirty="0">
                <a:solidFill>
                  <a:srgbClr val="000000"/>
                </a:solidFill>
                <a:latin typeface="Courier" charset="0"/>
              </a:rPr>
              <a:t>]</a:t>
            </a:r>
            <a:endParaRPr lang="is-IS" dirty="0">
              <a:solidFill>
                <a:srgbClr val="4070A0"/>
              </a:solidFill>
              <a:latin typeface="Courier" charset="0"/>
            </a:endParaRPr>
          </a:p>
          <a:p>
            <a:r>
              <a:rPr lang="is-IS" dirty="0" smtClean="0">
                <a:solidFill>
                  <a:srgbClr val="000000"/>
                </a:solidFill>
                <a:latin typeface="Courier" charset="0"/>
              </a:rPr>
              <a:t>df</a:t>
            </a:r>
            <a:r>
              <a:rPr lang="is-IS" dirty="0" smtClean="0">
                <a:solidFill>
                  <a:srgbClr val="666666"/>
                </a:solidFill>
                <a:latin typeface="Courier" charset="0"/>
              </a:rPr>
              <a:t>.</a:t>
            </a:r>
            <a:r>
              <a:rPr lang="is-IS" dirty="0" smtClean="0">
                <a:solidFill>
                  <a:srgbClr val="000000"/>
                </a:solidFill>
                <a:latin typeface="Courier" charset="0"/>
              </a:rPr>
              <a:t>head</a:t>
            </a:r>
            <a:r>
              <a:rPr lang="is-IS" dirty="0">
                <a:solidFill>
                  <a:srgbClr val="000000"/>
                </a:solidFill>
                <a:latin typeface="Courier" charset="0"/>
              </a:rPr>
              <a:t>()</a:t>
            </a:r>
            <a:endParaRPr lang="is-IS" dirty="0">
              <a:solidFill>
                <a:srgbClr val="000000"/>
              </a:solidFill>
              <a:effectLst/>
              <a:latin typeface="Courier" charset="0"/>
            </a:endParaRPr>
          </a:p>
        </p:txBody>
      </p:sp>
      <p:sp>
        <p:nvSpPr>
          <p:cNvPr id="7" name="TextBox 6"/>
          <p:cNvSpPr txBox="1"/>
          <p:nvPr/>
        </p:nvSpPr>
        <p:spPr>
          <a:xfrm>
            <a:off x="334537" y="3235483"/>
            <a:ext cx="5659864" cy="276999"/>
          </a:xfrm>
          <a:prstGeom prst="rect">
            <a:avLst/>
          </a:prstGeom>
          <a:noFill/>
          <a:ln>
            <a:noFill/>
          </a:ln>
        </p:spPr>
        <p:txBody>
          <a:bodyPr wrap="square" rtlCol="0">
            <a:spAutoFit/>
          </a:bodyPr>
          <a:lstStyle/>
          <a:p>
            <a:r>
              <a:rPr lang="en-US" sz="1200" dirty="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graphicFrame>
        <p:nvGraphicFramePr>
          <p:cNvPr id="9" name="Table 8"/>
          <p:cNvGraphicFramePr>
            <a:graphicFrameLocks noGrp="1"/>
          </p:cNvGraphicFramePr>
          <p:nvPr>
            <p:extLst>
              <p:ext uri="{D42A27DB-BD31-4B8C-83A1-F6EECF244321}">
                <p14:modId xmlns:p14="http://schemas.microsoft.com/office/powerpoint/2010/main" val="1168190859"/>
              </p:ext>
            </p:extLst>
          </p:nvPr>
        </p:nvGraphicFramePr>
        <p:xfrm>
          <a:off x="7315199" y="3512482"/>
          <a:ext cx="4572000" cy="2548076"/>
        </p:xfrm>
        <a:graphic>
          <a:graphicData uri="http://schemas.openxmlformats.org/drawingml/2006/table">
            <a:tbl>
              <a:tblPr/>
              <a:tblGrid>
                <a:gridCol w="457200"/>
                <a:gridCol w="1005840"/>
                <a:gridCol w="1188720"/>
                <a:gridCol w="457200"/>
                <a:gridCol w="457200"/>
                <a:gridCol w="365760"/>
                <a:gridCol w="640080"/>
              </a:tblGrid>
              <a:tr h="467394">
                <a:tc>
                  <a:txBody>
                    <a:bodyPr/>
                    <a:lstStyle/>
                    <a:p>
                      <a:pPr algn="l" fontAlgn="ctr"/>
                      <a:r>
                        <a:rPr lang="nb-NO" sz="800" dirty="0">
                          <a:effectLst/>
                          <a:latin typeface="Consolas" charset="0"/>
                          <a:ea typeface="Consolas" charset="0"/>
                          <a:cs typeface="Consolas" charset="0"/>
                        </a:rPr>
                        <a:t>700.0</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dirty="0">
                          <a:effectLst/>
                          <a:latin typeface="Consolas" charset="0"/>
                          <a:ea typeface="Consolas" charset="0"/>
                          <a:cs typeface="Consolas" charset="0"/>
                        </a:rPr>
                        <a:t>New York Sleep Disorder Center</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dirty="0">
                          <a:effectLst/>
                          <a:latin typeface="Consolas" charset="0"/>
                          <a:ea typeface="Consolas" charset="0"/>
                          <a:cs typeface="Consolas" charset="0"/>
                        </a:rPr>
                        <a:t>2951 Grand Concourse Ste. IA, Bronx NY</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dirty="0">
                          <a:effectLst/>
                          <a:latin typeface="Consolas" charset="0"/>
                          <a:ea typeface="Consolas" charset="0"/>
                          <a:cs typeface="Consolas" charset="0"/>
                        </a:rPr>
                        <a:t>sleep</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is-IS" sz="800" dirty="0">
                          <a:effectLst/>
                          <a:latin typeface="Consolas" charset="0"/>
                          <a:ea typeface="Consolas" charset="0"/>
                          <a:cs typeface="Consolas" charset="0"/>
                        </a:rPr>
                        <a:t>10001</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is-IS" sz="800">
                          <a:effectLst/>
                          <a:latin typeface="Consolas" charset="0"/>
                          <a:ea typeface="Consolas" charset="0"/>
                          <a:cs typeface="Consolas" charset="0"/>
                        </a:rPr>
                        <a:t>100</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dirty="0">
                          <a:effectLst/>
                          <a:latin typeface="Consolas" charset="0"/>
                          <a:ea typeface="Consolas" charset="0"/>
                          <a:cs typeface="Consolas" charset="0"/>
                        </a:rPr>
                        <a:t>New York</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489733">
                <a:tc>
                  <a:txBody>
                    <a:bodyPr/>
                    <a:lstStyle/>
                    <a:p>
                      <a:pPr algn="l" fontAlgn="ctr"/>
                      <a:r>
                        <a:rPr lang="nb-NO" sz="800">
                          <a:effectLst/>
                          <a:latin typeface="Consolas" charset="0"/>
                          <a:ea typeface="Consolas" charset="0"/>
                          <a:cs typeface="Consolas" charset="0"/>
                        </a:rPr>
                        <a:t>750.0</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Sleep Center of Bucks County</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11 Friends Ln., Ste. 104, Newtown PA</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sleep</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is-IS" sz="800">
                          <a:effectLst/>
                          <a:latin typeface="Consolas" charset="0"/>
                          <a:ea typeface="Consolas" charset="0"/>
                          <a:cs typeface="Consolas" charset="0"/>
                        </a:rPr>
                        <a:t>10001</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is-IS" sz="800" dirty="0">
                          <a:effectLst/>
                          <a:latin typeface="Consolas" charset="0"/>
                          <a:ea typeface="Consolas" charset="0"/>
                          <a:cs typeface="Consolas" charset="0"/>
                        </a:rPr>
                        <a:t>100</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New York</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611483">
                <a:tc>
                  <a:txBody>
                    <a:bodyPr/>
                    <a:lstStyle/>
                    <a:p>
                      <a:pPr algn="l" fontAlgn="ctr"/>
                      <a:r>
                        <a:rPr lang="nb-NO" sz="800">
                          <a:effectLst/>
                          <a:latin typeface="Consolas" charset="0"/>
                          <a:ea typeface="Consolas" charset="0"/>
                          <a:cs typeface="Consolas" charset="0"/>
                        </a:rPr>
                        <a:t>800.0</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Sleep Diagnostics of NY</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69-39 Yellowstone Blvd., Ste. #1, Forest Hills NY</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sleep</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is-IS" sz="800">
                          <a:effectLst/>
                          <a:latin typeface="Consolas" charset="0"/>
                          <a:ea typeface="Consolas" charset="0"/>
                          <a:cs typeface="Consolas" charset="0"/>
                        </a:rPr>
                        <a:t>10001</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is-IS" sz="800">
                          <a:effectLst/>
                          <a:latin typeface="Consolas" charset="0"/>
                          <a:ea typeface="Consolas" charset="0"/>
                          <a:cs typeface="Consolas" charset="0"/>
                        </a:rPr>
                        <a:t>100</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New York</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489733">
                <a:tc>
                  <a:txBody>
                    <a:bodyPr/>
                    <a:lstStyle/>
                    <a:p>
                      <a:pPr algn="l" fontAlgn="ctr"/>
                      <a:r>
                        <a:rPr lang="fi-FI" sz="800">
                          <a:effectLst/>
                          <a:latin typeface="Consolas" charset="0"/>
                          <a:ea typeface="Consolas" charset="0"/>
                          <a:cs typeface="Consolas" charset="0"/>
                        </a:rPr>
                        <a:t>878.0</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NYU Langone Pulmonary and Sleep Medicine</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2408 Ocean Ave., Brooklyn NY</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sleep</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is-IS" sz="800">
                          <a:effectLst/>
                          <a:latin typeface="Consolas" charset="0"/>
                          <a:ea typeface="Consolas" charset="0"/>
                          <a:cs typeface="Consolas" charset="0"/>
                        </a:rPr>
                        <a:t>10001</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is-IS" sz="800">
                          <a:effectLst/>
                          <a:latin typeface="Consolas" charset="0"/>
                          <a:ea typeface="Consolas" charset="0"/>
                          <a:cs typeface="Consolas" charset="0"/>
                        </a:rPr>
                        <a:t>100</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New York</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r h="489733">
                <a:tc>
                  <a:txBody>
                    <a:bodyPr/>
                    <a:lstStyle/>
                    <a:p>
                      <a:pPr algn="l" fontAlgn="ctr"/>
                      <a:r>
                        <a:rPr lang="nb-NO" sz="800">
                          <a:effectLst/>
                          <a:latin typeface="Consolas" charset="0"/>
                          <a:ea typeface="Consolas" charset="0"/>
                          <a:cs typeface="Consolas" charset="0"/>
                        </a:rPr>
                        <a:t>900.0</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Aria Health Sleep Medicine</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Bustleton Ave. and Verree Rd., Philadelphia PA</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a:effectLst/>
                          <a:latin typeface="Consolas" charset="0"/>
                          <a:ea typeface="Consolas" charset="0"/>
                          <a:cs typeface="Consolas" charset="0"/>
                        </a:rPr>
                        <a:t>sleep</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is-IS" sz="800">
                          <a:effectLst/>
                          <a:latin typeface="Consolas" charset="0"/>
                          <a:ea typeface="Consolas" charset="0"/>
                          <a:cs typeface="Consolas" charset="0"/>
                        </a:rPr>
                        <a:t>10001</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is-IS" sz="800">
                          <a:effectLst/>
                          <a:latin typeface="Consolas" charset="0"/>
                          <a:ea typeface="Consolas" charset="0"/>
                          <a:cs typeface="Consolas" charset="0"/>
                        </a:rPr>
                        <a:t>100</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n-US" sz="800" dirty="0">
                          <a:effectLst/>
                          <a:latin typeface="Consolas" charset="0"/>
                          <a:ea typeface="Consolas" charset="0"/>
                          <a:cs typeface="Consolas" charset="0"/>
                        </a:rPr>
                        <a:t>New York</a:t>
                      </a:r>
                    </a:p>
                  </a:txBody>
                  <a:tcPr marL="14861" marR="14861" marT="14861" marB="14861"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r>
            </a:tbl>
          </a:graphicData>
        </a:graphic>
      </p:graphicFrame>
      <p:sp>
        <p:nvSpPr>
          <p:cNvPr id="10" name="TextBox 9"/>
          <p:cNvSpPr txBox="1"/>
          <p:nvPr/>
        </p:nvSpPr>
        <p:spPr>
          <a:xfrm>
            <a:off x="7315199" y="6055222"/>
            <a:ext cx="4572000" cy="307777"/>
          </a:xfrm>
          <a:prstGeom prst="rect">
            <a:avLst/>
          </a:prstGeom>
          <a:noFill/>
          <a:ln>
            <a:noFill/>
          </a:ln>
        </p:spPr>
        <p:txBody>
          <a:bodyPr wrap="square" rtlCol="0">
            <a:spAutoFit/>
          </a:bodyPr>
          <a:lstStyle/>
          <a:p>
            <a:r>
              <a:rPr lang="en-US" sz="1200" dirty="0" err="1" smtClean="0">
                <a:solidFill>
                  <a:srgbClr val="585858"/>
                </a:solidFill>
                <a:latin typeface="Courier" charset="0"/>
                <a:ea typeface="Courier" charset="0"/>
                <a:cs typeface="Courier" charset="0"/>
              </a:rPr>
              <a:t>chc.prices</a:t>
            </a:r>
            <a:r>
              <a:rPr lang="en-US" sz="1200" dirty="0" smtClean="0">
                <a:solidFill>
                  <a:srgbClr val="585858"/>
                </a:solidFill>
                <a:latin typeface="Courier" charset="0"/>
                <a:ea typeface="Courier" charset="0"/>
                <a:cs typeface="Courier" charset="0"/>
              </a:rPr>
              <a:t>() </a:t>
            </a:r>
            <a:r>
              <a:rPr lang="en-US" sz="1400" dirty="0" smtClean="0">
                <a:solidFill>
                  <a:srgbClr val="585858"/>
                </a:solidFill>
                <a:latin typeface="+mj-lt"/>
                <a:ea typeface="Courier" charset="0"/>
                <a:cs typeface="Courier" charset="0"/>
              </a:rPr>
              <a:t>returns a list of lists with no metadata</a:t>
            </a:r>
            <a:endParaRPr lang="en-US" sz="1200" dirty="0">
              <a:solidFill>
                <a:srgbClr val="585858"/>
              </a:solidFill>
              <a:latin typeface="+mj-lt"/>
              <a:ea typeface="Courier" charset="0"/>
              <a:cs typeface="Courier" charset="0"/>
            </a:endParaRPr>
          </a:p>
        </p:txBody>
      </p:sp>
    </p:spTree>
    <p:extLst>
      <p:ext uri="{BB962C8B-B14F-4D97-AF65-F5344CB8AC3E}">
        <p14:creationId xmlns:p14="http://schemas.microsoft.com/office/powerpoint/2010/main" val="73460966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a:t>
            </a:r>
            <a:r>
              <a:rPr lang="en-US" dirty="0" err="1" smtClean="0"/>
              <a:t>DataFrame</a:t>
            </a:r>
            <a:r>
              <a:rPr lang="en-US" dirty="0" smtClean="0"/>
              <a:t>?</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25</a:t>
            </a:fld>
            <a:endParaRPr lang="en-US"/>
          </a:p>
        </p:txBody>
      </p:sp>
      <p:sp>
        <p:nvSpPr>
          <p:cNvPr id="12" name="Text Placeholder 11"/>
          <p:cNvSpPr>
            <a:spLocks noGrp="1"/>
          </p:cNvSpPr>
          <p:nvPr>
            <p:ph type="body" sz="quarter" idx="13"/>
          </p:nvPr>
        </p:nvSpPr>
        <p:spPr/>
        <p:txBody>
          <a:bodyPr anchor="ctr">
            <a:normAutofit lnSpcReduction="10000"/>
          </a:bodyPr>
          <a:lstStyle/>
          <a:p>
            <a:r>
              <a:rPr lang="en-US" dirty="0" smtClean="0"/>
              <a:t>PYTHON BASICS: </a:t>
            </a:r>
            <a:r>
              <a:rPr lang="en-US" dirty="0" err="1" smtClean="0"/>
              <a:t>DataFrame</a:t>
            </a:r>
            <a:endParaRPr lang="en-US" dirty="0"/>
          </a:p>
        </p:txBody>
      </p:sp>
      <p:sp>
        <p:nvSpPr>
          <p:cNvPr id="16" name="Rectangle 15"/>
          <p:cNvSpPr/>
          <p:nvPr/>
        </p:nvSpPr>
        <p:spPr>
          <a:xfrm>
            <a:off x="4290950" y="2499220"/>
            <a:ext cx="6096000" cy="1200329"/>
          </a:xfrm>
          <a:prstGeom prst="rect">
            <a:avLst/>
          </a:prstGeom>
        </p:spPr>
        <p:txBody>
          <a:bodyPr>
            <a:spAutoFit/>
          </a:bodyPr>
          <a:lstStyle/>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latin typeface="Courier" charset="0"/>
            </a:endParaRPr>
          </a:p>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effectLst/>
              <a:latin typeface="Courier" charset="0"/>
            </a:endParaRPr>
          </a:p>
        </p:txBody>
      </p:sp>
      <p:sp>
        <p:nvSpPr>
          <p:cNvPr id="19" name="Rectangle 18"/>
          <p:cNvSpPr/>
          <p:nvPr/>
        </p:nvSpPr>
        <p:spPr>
          <a:xfrm>
            <a:off x="4290950" y="2499220"/>
            <a:ext cx="6096000" cy="1200329"/>
          </a:xfrm>
          <a:prstGeom prst="rect">
            <a:avLst/>
          </a:prstGeom>
        </p:spPr>
        <p:txBody>
          <a:bodyPr>
            <a:spAutoFit/>
          </a:bodyPr>
          <a:lstStyle/>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latin typeface="Courier" charset="0"/>
            </a:endParaRPr>
          </a:p>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effectLst/>
              <a:latin typeface="Courier" charset="0"/>
            </a:endParaRPr>
          </a:p>
        </p:txBody>
      </p:sp>
      <p:pic>
        <p:nvPicPr>
          <p:cNvPr id="25" name="Picture 24"/>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3322286" y="2709126"/>
            <a:ext cx="7916328" cy="1662546"/>
          </a:xfrm>
          <a:prstGeom prst="rect">
            <a:avLst/>
          </a:prstGeom>
        </p:spPr>
      </p:pic>
      <p:grpSp>
        <p:nvGrpSpPr>
          <p:cNvPr id="39" name="Group 38"/>
          <p:cNvGrpSpPr/>
          <p:nvPr/>
        </p:nvGrpSpPr>
        <p:grpSpPr>
          <a:xfrm>
            <a:off x="6690343" y="1327801"/>
            <a:ext cx="3145245" cy="3043870"/>
            <a:chOff x="6690343" y="1327801"/>
            <a:chExt cx="3145245" cy="3043870"/>
          </a:xfrm>
        </p:grpSpPr>
        <p:sp>
          <p:nvSpPr>
            <p:cNvPr id="10" name="Rectangle 9"/>
            <p:cNvSpPr/>
            <p:nvPr/>
          </p:nvSpPr>
          <p:spPr>
            <a:xfrm>
              <a:off x="6690343" y="2625998"/>
              <a:ext cx="2962960" cy="1745673"/>
            </a:xfrm>
            <a:prstGeom prst="rect">
              <a:avLst/>
            </a:prstGeom>
            <a:noFill/>
            <a:ln w="19050">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353818" y="1327801"/>
              <a:ext cx="2481770" cy="369332"/>
            </a:xfrm>
            <a:prstGeom prst="rect">
              <a:avLst/>
            </a:prstGeom>
          </p:spPr>
          <p:txBody>
            <a:bodyPr wrap="none">
              <a:spAutoFit/>
            </a:bodyPr>
            <a:lstStyle/>
            <a:p>
              <a:r>
                <a:rPr lang="en-US" dirty="0" err="1" smtClean="0"/>
                <a:t>The</a:t>
              </a:r>
              <a:r>
                <a:rPr lang="en-US" dirty="0" err="1" smtClean="0">
                  <a:solidFill>
                    <a:srgbClr val="4070A0"/>
                  </a:solidFill>
                  <a:latin typeface="Courier" charset="0"/>
                </a:rPr>
                <a:t>'address</a:t>
              </a:r>
              <a:r>
                <a:rPr lang="en-US" dirty="0" smtClean="0">
                  <a:solidFill>
                    <a:srgbClr val="4070A0"/>
                  </a:solidFill>
                  <a:latin typeface="Courier" charset="0"/>
                </a:rPr>
                <a:t>'</a:t>
              </a:r>
              <a:r>
                <a:rPr lang="en-US" dirty="0"/>
                <a:t> </a:t>
              </a:r>
              <a:r>
                <a:rPr lang="en-US" dirty="0" smtClean="0"/>
                <a:t>series </a:t>
              </a:r>
              <a:endParaRPr lang="en-US" dirty="0">
                <a:solidFill>
                  <a:srgbClr val="000000"/>
                </a:solidFill>
                <a:latin typeface="Courier" charset="0"/>
              </a:endParaRPr>
            </a:p>
          </p:txBody>
        </p:sp>
        <p:cxnSp>
          <p:nvCxnSpPr>
            <p:cNvPr id="26" name="Straight Arrow Connector 25"/>
            <p:cNvCxnSpPr>
              <a:stCxn id="15" idx="2"/>
              <a:endCxn id="10" idx="0"/>
            </p:cNvCxnSpPr>
            <p:nvPr/>
          </p:nvCxnSpPr>
          <p:spPr>
            <a:xfrm flipH="1">
              <a:off x="8171823" y="1697133"/>
              <a:ext cx="422880" cy="928865"/>
            </a:xfrm>
            <a:prstGeom prst="straightConnector1">
              <a:avLst/>
            </a:prstGeom>
            <a:ln w="19050">
              <a:solidFill>
                <a:srgbClr val="C00000"/>
              </a:solidFill>
              <a:prstDash val="sysDash"/>
              <a:tailEnd type="triangle"/>
            </a:ln>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334537" y="2129888"/>
            <a:ext cx="10925343" cy="1442645"/>
            <a:chOff x="334537" y="2129888"/>
            <a:chExt cx="10925343" cy="1442645"/>
          </a:xfrm>
        </p:grpSpPr>
        <p:sp>
          <p:nvSpPr>
            <p:cNvPr id="29" name="Rectangle 28"/>
            <p:cNvSpPr/>
            <p:nvPr/>
          </p:nvSpPr>
          <p:spPr>
            <a:xfrm>
              <a:off x="334537" y="2129888"/>
              <a:ext cx="2396233" cy="369332"/>
            </a:xfrm>
            <a:prstGeom prst="rect">
              <a:avLst/>
            </a:prstGeom>
          </p:spPr>
          <p:txBody>
            <a:bodyPr wrap="none">
              <a:spAutoFit/>
            </a:bodyPr>
            <a:lstStyle/>
            <a:p>
              <a:r>
                <a:rPr lang="en-US" dirty="0" smtClean="0"/>
                <a:t>Values at the index of </a:t>
              </a:r>
              <a:r>
                <a:rPr lang="en-US" dirty="0" smtClean="0">
                  <a:solidFill>
                    <a:srgbClr val="4070A0"/>
                  </a:solidFill>
                  <a:latin typeface="Courier" charset="0"/>
                </a:rPr>
                <a:t>1</a:t>
              </a:r>
              <a:endParaRPr lang="en-US" dirty="0">
                <a:solidFill>
                  <a:srgbClr val="000000"/>
                </a:solidFill>
                <a:latin typeface="Courier" charset="0"/>
              </a:endParaRPr>
            </a:p>
          </p:txBody>
        </p:sp>
        <p:sp>
          <p:nvSpPr>
            <p:cNvPr id="30" name="Rectangle 29"/>
            <p:cNvSpPr/>
            <p:nvPr/>
          </p:nvSpPr>
          <p:spPr>
            <a:xfrm>
              <a:off x="3322286" y="3237083"/>
              <a:ext cx="7937594" cy="335450"/>
            </a:xfrm>
            <a:prstGeom prst="rect">
              <a:avLst/>
            </a:prstGeom>
            <a:noFill/>
            <a:ln w="19050">
              <a:solidFill>
                <a:schemeClr val="accent1">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Arrow Connector 30"/>
            <p:cNvCxnSpPr>
              <a:stCxn id="29" idx="2"/>
              <a:endCxn id="30" idx="1"/>
            </p:cNvCxnSpPr>
            <p:nvPr/>
          </p:nvCxnSpPr>
          <p:spPr>
            <a:xfrm>
              <a:off x="1532654" y="2499220"/>
              <a:ext cx="1789632" cy="905588"/>
            </a:xfrm>
            <a:prstGeom prst="straightConnector1">
              <a:avLst/>
            </a:prstGeom>
            <a:ln w="19050">
              <a:solidFill>
                <a:schemeClr val="accent1">
                  <a:lumMod val="7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grpSp>
      <p:sp>
        <p:nvSpPr>
          <p:cNvPr id="35" name="Content Placeholder 10"/>
          <p:cNvSpPr>
            <a:spLocks noGrp="1"/>
          </p:cNvSpPr>
          <p:nvPr>
            <p:ph idx="1"/>
          </p:nvPr>
        </p:nvSpPr>
        <p:spPr>
          <a:xfrm>
            <a:off x="334537" y="4581577"/>
            <a:ext cx="11552663" cy="1774772"/>
          </a:xfrm>
        </p:spPr>
        <p:txBody>
          <a:bodyPr>
            <a:normAutofit lnSpcReduction="10000"/>
          </a:bodyPr>
          <a:lstStyle/>
          <a:p>
            <a:r>
              <a:rPr lang="en-US" sz="2400" dirty="0" smtClean="0"/>
              <a:t>Pandas </a:t>
            </a:r>
            <a:r>
              <a:rPr lang="en-US" sz="2000" dirty="0" err="1" smtClean="0">
                <a:solidFill>
                  <a:schemeClr val="accent6">
                    <a:lumMod val="75000"/>
                  </a:schemeClr>
                </a:solidFill>
                <a:latin typeface="Consolas" charset="0"/>
                <a:ea typeface="Consolas" charset="0"/>
                <a:cs typeface="Consolas" charset="0"/>
              </a:rPr>
              <a:t>DataFrames</a:t>
            </a:r>
            <a:r>
              <a:rPr lang="en-US" sz="2000" dirty="0" smtClean="0">
                <a:solidFill>
                  <a:schemeClr val="accent6">
                    <a:lumMod val="75000"/>
                  </a:schemeClr>
                </a:solidFill>
              </a:rPr>
              <a:t> </a:t>
            </a:r>
            <a:r>
              <a:rPr lang="en-US" sz="2400" dirty="0" smtClean="0"/>
              <a:t>can be thought of as a spreadsheet or pivot table in which every column and every row have a label.</a:t>
            </a:r>
          </a:p>
          <a:p>
            <a:pPr lvl="1"/>
            <a:r>
              <a:rPr lang="en-US" sz="2000" dirty="0" smtClean="0"/>
              <a:t>Column labels are referred to as the </a:t>
            </a:r>
            <a:r>
              <a:rPr lang="en-US" sz="2000" dirty="0">
                <a:solidFill>
                  <a:schemeClr val="accent6">
                    <a:lumMod val="75000"/>
                  </a:schemeClr>
                </a:solidFill>
                <a:latin typeface="Consolas" charset="0"/>
                <a:ea typeface="Consolas" charset="0"/>
                <a:cs typeface="Consolas" charset="0"/>
              </a:rPr>
              <a:t>Series</a:t>
            </a:r>
            <a:r>
              <a:rPr lang="en-US" dirty="0"/>
              <a:t> </a:t>
            </a:r>
            <a:r>
              <a:rPr lang="en-US" sz="2000" dirty="0">
                <a:solidFill>
                  <a:prstClr val="black"/>
                </a:solidFill>
              </a:rPr>
              <a:t>and </a:t>
            </a:r>
            <a:r>
              <a:rPr lang="en-US" sz="2000" dirty="0" smtClean="0">
                <a:solidFill>
                  <a:prstClr val="black"/>
                </a:solidFill>
              </a:rPr>
              <a:t>are usually meaningful strings</a:t>
            </a:r>
            <a:endParaRPr lang="en-US" sz="2000" dirty="0" smtClean="0"/>
          </a:p>
          <a:p>
            <a:pPr lvl="1"/>
            <a:r>
              <a:rPr lang="en-US" sz="2000" dirty="0" smtClean="0"/>
              <a:t>Row labels are referred to as the </a:t>
            </a:r>
            <a:r>
              <a:rPr lang="en-US" sz="2000" dirty="0" smtClean="0">
                <a:solidFill>
                  <a:schemeClr val="accent6">
                    <a:lumMod val="75000"/>
                  </a:schemeClr>
                </a:solidFill>
                <a:latin typeface="Consolas" charset="0"/>
                <a:ea typeface="Consolas" charset="0"/>
                <a:cs typeface="Consolas" charset="0"/>
              </a:rPr>
              <a:t>Index</a:t>
            </a:r>
            <a:r>
              <a:rPr lang="en-US" sz="2000" dirty="0">
                <a:solidFill>
                  <a:prstClr val="black"/>
                </a:solidFill>
              </a:rPr>
              <a:t> </a:t>
            </a:r>
            <a:r>
              <a:rPr lang="en-US" sz="2000" dirty="0" smtClean="0">
                <a:solidFill>
                  <a:prstClr val="black"/>
                </a:solidFill>
              </a:rPr>
              <a:t>and can be numeric or strings </a:t>
            </a:r>
          </a:p>
          <a:p>
            <a:pPr lvl="1"/>
            <a:r>
              <a:rPr lang="en-US" sz="2000" dirty="0" smtClean="0">
                <a:solidFill>
                  <a:prstClr val="black"/>
                </a:solidFill>
              </a:rPr>
              <a:t>Column and row labels can be lists, creating a hierarchical structure</a:t>
            </a:r>
            <a:endParaRPr lang="en-US" sz="2400" dirty="0"/>
          </a:p>
        </p:txBody>
      </p:sp>
    </p:spTree>
    <p:extLst>
      <p:ext uri="{BB962C8B-B14F-4D97-AF65-F5344CB8AC3E}">
        <p14:creationId xmlns:p14="http://schemas.microsoft.com/office/powerpoint/2010/main" val="132481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and accessing a </a:t>
            </a:r>
            <a:r>
              <a:rPr lang="en-US" dirty="0" err="1" smtClean="0"/>
              <a:t>DataFrame</a:t>
            </a:r>
            <a:endParaRPr lang="en-US" dirty="0"/>
          </a:p>
        </p:txBody>
      </p:sp>
      <p:sp>
        <p:nvSpPr>
          <p:cNvPr id="11" name="Content Placeholder 10"/>
          <p:cNvSpPr>
            <a:spLocks noGrp="1"/>
          </p:cNvSpPr>
          <p:nvPr>
            <p:ph idx="1"/>
          </p:nvPr>
        </p:nvSpPr>
        <p:spPr>
          <a:xfrm>
            <a:off x="6210795" y="1825624"/>
            <a:ext cx="5676405" cy="4530725"/>
          </a:xfrm>
        </p:spPr>
        <p:txBody>
          <a:bodyPr>
            <a:normAutofit fontScale="92500"/>
          </a:bodyPr>
          <a:lstStyle/>
          <a:p>
            <a:r>
              <a:rPr lang="en-US" sz="2400" dirty="0" smtClean="0"/>
              <a:t>Pandas implements </a:t>
            </a:r>
            <a:r>
              <a:rPr lang="en-US" sz="2000" dirty="0" smtClean="0">
                <a:solidFill>
                  <a:schemeClr val="accent6">
                    <a:lumMod val="75000"/>
                  </a:schemeClr>
                </a:solidFill>
                <a:latin typeface="Consolas" charset="0"/>
                <a:ea typeface="Consolas" charset="0"/>
                <a:cs typeface="Consolas" charset="0"/>
              </a:rPr>
              <a:t>Series</a:t>
            </a:r>
            <a:r>
              <a:rPr lang="en-US" sz="2000" dirty="0" smtClean="0">
                <a:solidFill>
                  <a:schemeClr val="accent6">
                    <a:lumMod val="75000"/>
                  </a:schemeClr>
                </a:solidFill>
              </a:rPr>
              <a:t> </a:t>
            </a:r>
            <a:r>
              <a:rPr lang="en-US" sz="2400" dirty="0" smtClean="0"/>
              <a:t>and </a:t>
            </a:r>
            <a:r>
              <a:rPr lang="en-US" sz="2000" dirty="0" err="1" smtClean="0">
                <a:solidFill>
                  <a:schemeClr val="accent6">
                    <a:lumMod val="75000"/>
                  </a:schemeClr>
                </a:solidFill>
                <a:latin typeface="Consolas" charset="0"/>
                <a:ea typeface="Consolas" charset="0"/>
                <a:cs typeface="Consolas" charset="0"/>
              </a:rPr>
              <a:t>DataFrames</a:t>
            </a:r>
            <a:r>
              <a:rPr lang="en-US" sz="2000" dirty="0" smtClean="0">
                <a:solidFill>
                  <a:schemeClr val="accent6">
                    <a:lumMod val="75000"/>
                  </a:schemeClr>
                </a:solidFill>
              </a:rPr>
              <a:t> </a:t>
            </a:r>
            <a:r>
              <a:rPr lang="en-US" sz="2400" dirty="0" smtClean="0"/>
              <a:t>to add lots of efficiency and functionality on top of basic lists and dictionaries.</a:t>
            </a:r>
          </a:p>
          <a:p>
            <a:r>
              <a:rPr lang="en-US" sz="2400" dirty="0" smtClean="0"/>
              <a:t>Think of a </a:t>
            </a:r>
            <a:r>
              <a:rPr lang="en-US" sz="2000" dirty="0" err="1" smtClean="0">
                <a:solidFill>
                  <a:schemeClr val="accent6">
                    <a:lumMod val="75000"/>
                  </a:schemeClr>
                </a:solidFill>
                <a:latin typeface="Consolas" charset="0"/>
                <a:ea typeface="Consolas" charset="0"/>
                <a:cs typeface="Consolas" charset="0"/>
              </a:rPr>
              <a:t>DataFrame</a:t>
            </a:r>
            <a:r>
              <a:rPr lang="en-US" sz="2400" dirty="0" smtClean="0">
                <a:solidFill>
                  <a:schemeClr val="accent6">
                    <a:lumMod val="75000"/>
                  </a:schemeClr>
                </a:solidFill>
              </a:rPr>
              <a:t> </a:t>
            </a:r>
            <a:r>
              <a:rPr lang="en-US" sz="2400" dirty="0" smtClean="0"/>
              <a:t>as a spreadsheet and a </a:t>
            </a:r>
            <a:r>
              <a:rPr lang="en-US" sz="2000" dirty="0">
                <a:solidFill>
                  <a:schemeClr val="accent6">
                    <a:lumMod val="75000"/>
                  </a:schemeClr>
                </a:solidFill>
                <a:latin typeface="Consolas" charset="0"/>
                <a:ea typeface="Consolas" charset="0"/>
                <a:cs typeface="Consolas" charset="0"/>
              </a:rPr>
              <a:t>Series</a:t>
            </a:r>
            <a:r>
              <a:rPr lang="en-US" sz="2400" dirty="0" smtClean="0"/>
              <a:t> as one column.</a:t>
            </a:r>
          </a:p>
          <a:p>
            <a:r>
              <a:rPr lang="en-US" sz="2400" dirty="0" smtClean="0"/>
              <a:t>Indexing a </a:t>
            </a:r>
            <a:r>
              <a:rPr lang="en-US" sz="2000" dirty="0" err="1">
                <a:solidFill>
                  <a:schemeClr val="accent6">
                    <a:lumMod val="75000"/>
                  </a:schemeClr>
                </a:solidFill>
                <a:latin typeface="Consolas" charset="0"/>
                <a:ea typeface="Consolas" charset="0"/>
                <a:cs typeface="Consolas" charset="0"/>
              </a:rPr>
              <a:t>DataFrame</a:t>
            </a:r>
            <a:r>
              <a:rPr lang="en-US" sz="2000" dirty="0">
                <a:solidFill>
                  <a:schemeClr val="accent6">
                    <a:lumMod val="75000"/>
                  </a:schemeClr>
                </a:solidFill>
              </a:rPr>
              <a:t> </a:t>
            </a:r>
            <a:r>
              <a:rPr lang="en-US" sz="2400" dirty="0" smtClean="0"/>
              <a:t>using a column name returns all the values in that column allowing you to do convenient set operations.</a:t>
            </a:r>
          </a:p>
          <a:p>
            <a:r>
              <a:rPr lang="en-US" sz="2100" dirty="0" err="1" smtClean="0">
                <a:solidFill>
                  <a:srgbClr val="70AD47">
                    <a:lumMod val="75000"/>
                  </a:srgbClr>
                </a:solidFill>
                <a:latin typeface="Consolas" charset="0"/>
                <a:ea typeface="Consolas" charset="0"/>
                <a:cs typeface="Consolas" charset="0"/>
              </a:rPr>
              <a:t>DataFrames</a:t>
            </a:r>
            <a:r>
              <a:rPr lang="en-US" sz="2400" dirty="0" smtClean="0">
                <a:solidFill>
                  <a:prstClr val="black"/>
                </a:solidFill>
              </a:rPr>
              <a:t> are compatible with </a:t>
            </a:r>
            <a:r>
              <a:rPr lang="en-US" sz="2400" dirty="0" err="1" smtClean="0">
                <a:solidFill>
                  <a:prstClr val="black"/>
                </a:solidFill>
              </a:rPr>
              <a:t>NumPy</a:t>
            </a:r>
            <a:r>
              <a:rPr lang="en-US" sz="2400" dirty="0" smtClean="0">
                <a:solidFill>
                  <a:prstClr val="black"/>
                </a:solidFill>
              </a:rPr>
              <a:t> arrays, so calculations can be run in parallel.</a:t>
            </a:r>
            <a:endParaRPr lang="en-US" sz="2400" dirty="0" smtClean="0"/>
          </a:p>
          <a:p>
            <a:r>
              <a:rPr lang="en-US" sz="2400" dirty="0" smtClean="0"/>
              <a:t>Indexing a </a:t>
            </a:r>
            <a:r>
              <a:rPr lang="en-US" sz="2100" dirty="0" err="1">
                <a:solidFill>
                  <a:srgbClr val="70AD47">
                    <a:lumMod val="75000"/>
                  </a:srgbClr>
                </a:solidFill>
                <a:latin typeface="Consolas" charset="0"/>
                <a:ea typeface="Consolas" charset="0"/>
                <a:cs typeface="Consolas" charset="0"/>
              </a:rPr>
              <a:t>DataFrame</a:t>
            </a:r>
            <a:r>
              <a:rPr lang="en-US" sz="2100" dirty="0">
                <a:solidFill>
                  <a:srgbClr val="70AD47">
                    <a:lumMod val="75000"/>
                  </a:srgbClr>
                </a:solidFill>
              </a:rPr>
              <a:t> </a:t>
            </a:r>
            <a:r>
              <a:rPr lang="en-US" sz="2400" dirty="0" smtClean="0"/>
              <a:t>using the </a:t>
            </a:r>
            <a:r>
              <a:rPr lang="en-US" sz="2000" dirty="0" err="1" smtClean="0">
                <a:solidFill>
                  <a:schemeClr val="accent6">
                    <a:lumMod val="75000"/>
                  </a:schemeClr>
                </a:solidFill>
                <a:latin typeface="Consolas" charset="0"/>
                <a:ea typeface="Consolas" charset="0"/>
                <a:cs typeface="Consolas" charset="0"/>
              </a:rPr>
              <a:t>loc</a:t>
            </a:r>
            <a:r>
              <a:rPr lang="en-US" sz="2000" dirty="0" smtClean="0">
                <a:solidFill>
                  <a:schemeClr val="accent6">
                    <a:lumMod val="75000"/>
                  </a:schemeClr>
                </a:solidFill>
                <a:latin typeface="Consolas" charset="0"/>
                <a:ea typeface="Consolas" charset="0"/>
                <a:cs typeface="Consolas" charset="0"/>
              </a:rPr>
              <a:t>() </a:t>
            </a:r>
            <a:r>
              <a:rPr lang="en-US" sz="2400" dirty="0" smtClean="0"/>
              <a:t>function returns one row, but row-by-row access is usually less efficient.</a:t>
            </a:r>
          </a:p>
          <a:p>
            <a:endParaRPr lang="en-US" sz="2400" dirty="0"/>
          </a:p>
        </p:txBody>
      </p:sp>
      <p:sp>
        <p:nvSpPr>
          <p:cNvPr id="4" name="Slide Number Placeholder 3"/>
          <p:cNvSpPr>
            <a:spLocks noGrp="1"/>
          </p:cNvSpPr>
          <p:nvPr>
            <p:ph type="sldNum" sz="quarter" idx="12"/>
          </p:nvPr>
        </p:nvSpPr>
        <p:spPr/>
        <p:txBody>
          <a:bodyPr/>
          <a:lstStyle/>
          <a:p>
            <a:fld id="{721E7CEC-74A5-0048-9106-4C537A0603F6}" type="slidenum">
              <a:rPr lang="en-US" smtClean="0"/>
              <a:t>26</a:t>
            </a:fld>
            <a:endParaRPr lang="en-US"/>
          </a:p>
        </p:txBody>
      </p:sp>
      <p:sp>
        <p:nvSpPr>
          <p:cNvPr id="12" name="Text Placeholder 11"/>
          <p:cNvSpPr>
            <a:spLocks noGrp="1"/>
          </p:cNvSpPr>
          <p:nvPr>
            <p:ph type="body" sz="quarter" idx="13"/>
          </p:nvPr>
        </p:nvSpPr>
        <p:spPr/>
        <p:txBody>
          <a:bodyPr anchor="ctr">
            <a:normAutofit lnSpcReduction="10000"/>
          </a:bodyPr>
          <a:lstStyle/>
          <a:p>
            <a:r>
              <a:rPr lang="en-US" dirty="0"/>
              <a:t>PYTHON BASICS: </a:t>
            </a:r>
            <a:r>
              <a:rPr lang="en-US" dirty="0" err="1"/>
              <a:t>DataFrame</a:t>
            </a:r>
            <a:endParaRPr lang="en-US" dirty="0"/>
          </a:p>
        </p:txBody>
      </p:sp>
      <p:sp>
        <p:nvSpPr>
          <p:cNvPr id="16" name="Rectangle 15"/>
          <p:cNvSpPr/>
          <p:nvPr/>
        </p:nvSpPr>
        <p:spPr>
          <a:xfrm>
            <a:off x="3048000" y="2828836"/>
            <a:ext cx="6096000" cy="1200329"/>
          </a:xfrm>
          <a:prstGeom prst="rect">
            <a:avLst/>
          </a:prstGeom>
        </p:spPr>
        <p:txBody>
          <a:bodyPr>
            <a:spAutoFit/>
          </a:bodyPr>
          <a:lstStyle/>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latin typeface="Courier" charset="0"/>
            </a:endParaRPr>
          </a:p>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effectLst/>
              <a:latin typeface="Courier" charset="0"/>
            </a:endParaRPr>
          </a:p>
        </p:txBody>
      </p:sp>
      <p:sp>
        <p:nvSpPr>
          <p:cNvPr id="19" name="Rectangle 18"/>
          <p:cNvSpPr/>
          <p:nvPr/>
        </p:nvSpPr>
        <p:spPr>
          <a:xfrm>
            <a:off x="3048000" y="2828836"/>
            <a:ext cx="6096000" cy="1200329"/>
          </a:xfrm>
          <a:prstGeom prst="rect">
            <a:avLst/>
          </a:prstGeom>
        </p:spPr>
        <p:txBody>
          <a:bodyPr>
            <a:spAutoFit/>
          </a:bodyPr>
          <a:lstStyle/>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latin typeface="Courier" charset="0"/>
            </a:endParaRPr>
          </a:p>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effectLst/>
              <a:latin typeface="Courier" charset="0"/>
            </a:endParaRPr>
          </a:p>
        </p:txBody>
      </p:sp>
      <p:grpSp>
        <p:nvGrpSpPr>
          <p:cNvPr id="8" name="Group 7"/>
          <p:cNvGrpSpPr/>
          <p:nvPr/>
        </p:nvGrpSpPr>
        <p:grpSpPr>
          <a:xfrm>
            <a:off x="334537" y="5197650"/>
            <a:ext cx="5377494" cy="1338202"/>
            <a:chOff x="334537" y="5133853"/>
            <a:chExt cx="5377494" cy="1338202"/>
          </a:xfrm>
        </p:grpSpPr>
        <p:sp>
          <p:nvSpPr>
            <p:cNvPr id="7" name="Rectangle 6"/>
            <p:cNvSpPr/>
            <p:nvPr/>
          </p:nvSpPr>
          <p:spPr>
            <a:xfrm>
              <a:off x="334537" y="5133853"/>
              <a:ext cx="5377494" cy="369332"/>
            </a:xfrm>
            <a:prstGeom prst="rect">
              <a:avLst/>
            </a:prstGeom>
            <a:solidFill>
              <a:schemeClr val="bg1">
                <a:lumMod val="95000"/>
              </a:schemeClr>
            </a:solidFill>
            <a:ln>
              <a:solidFill>
                <a:srgbClr val="585858"/>
              </a:solidFill>
            </a:ln>
          </p:spPr>
          <p:txBody>
            <a:bodyPr wrap="square">
              <a:spAutoFit/>
            </a:bodyPr>
            <a:lstStyle/>
            <a:p>
              <a:r>
                <a:rPr lang="mr-IN" smtClean="0">
                  <a:solidFill>
                    <a:srgbClr val="000000"/>
                  </a:solidFill>
                  <a:latin typeface="Courier" charset="0"/>
                  <a:ea typeface="Courier" charset="0"/>
                  <a:cs typeface="Courier" charset="0"/>
                </a:rPr>
                <a:t>df</a:t>
              </a:r>
              <a:r>
                <a:rPr lang="mr-IN" smtClean="0">
                  <a:solidFill>
                    <a:srgbClr val="666666"/>
                  </a:solidFill>
                  <a:latin typeface="Courier" charset="0"/>
                  <a:ea typeface="Courier" charset="0"/>
                  <a:cs typeface="Courier" charset="0"/>
                </a:rPr>
                <a:t>.</a:t>
              </a:r>
              <a:r>
                <a:rPr lang="mr-IN" smtClean="0">
                  <a:solidFill>
                    <a:srgbClr val="000000"/>
                  </a:solidFill>
                  <a:latin typeface="Courier" charset="0"/>
                  <a:ea typeface="Courier" charset="0"/>
                  <a:cs typeface="Courier" charset="0"/>
                </a:rPr>
                <a:t>loc</a:t>
              </a:r>
              <a:r>
                <a:rPr lang="mr-IN" dirty="0" smtClean="0">
                  <a:solidFill>
                    <a:srgbClr val="000000"/>
                  </a:solidFill>
                  <a:latin typeface="Courier" charset="0"/>
                  <a:ea typeface="Courier" charset="0"/>
                  <a:cs typeface="Courier" charset="0"/>
                </a:rPr>
                <a:t>[</a:t>
              </a:r>
              <a:r>
                <a:rPr lang="mr-IN" dirty="0" smtClean="0">
                  <a:solidFill>
                    <a:srgbClr val="40A070"/>
                  </a:solidFill>
                  <a:latin typeface="Courier" charset="0"/>
                  <a:ea typeface="Courier" charset="0"/>
                  <a:cs typeface="Courier" charset="0"/>
                </a:rPr>
                <a:t>0</a:t>
              </a:r>
              <a:r>
                <a:rPr lang="mr-IN" dirty="0">
                  <a:solidFill>
                    <a:srgbClr val="000000"/>
                  </a:solidFill>
                  <a:latin typeface="Courier" charset="0"/>
                  <a:ea typeface="Courier" charset="0"/>
                  <a:cs typeface="Courier" charset="0"/>
                </a:rPr>
                <a:t>]</a:t>
              </a:r>
              <a:endParaRPr lang="mr-IN" dirty="0">
                <a:solidFill>
                  <a:srgbClr val="000000"/>
                </a:solidFill>
                <a:effectLst/>
                <a:latin typeface="Courier" charset="0"/>
                <a:ea typeface="Courier" charset="0"/>
                <a:cs typeface="Courier" charset="0"/>
              </a:endParaRPr>
            </a:p>
          </p:txBody>
        </p:sp>
        <p:sp>
          <p:nvSpPr>
            <p:cNvPr id="21" name="Rectangle 20"/>
            <p:cNvSpPr/>
            <p:nvPr/>
          </p:nvSpPr>
          <p:spPr>
            <a:xfrm>
              <a:off x="334537" y="5503185"/>
              <a:ext cx="5377494" cy="968870"/>
            </a:xfrm>
            <a:prstGeom prst="rect">
              <a:avLst/>
            </a:prstGeom>
            <a:noFill/>
            <a:ln>
              <a:solidFill>
                <a:srgbClr val="585858"/>
              </a:solidFill>
            </a:ln>
          </p:spPr>
          <p:txBody>
            <a:bodyPr wrap="square" anchor="ctr">
              <a:noAutofit/>
            </a:bodyPr>
            <a:lstStyle/>
            <a:p>
              <a:r>
                <a:rPr lang="en-US" sz="1400" dirty="0">
                  <a:latin typeface="Consolas" charset="0"/>
                  <a:ea typeface="Consolas" charset="0"/>
                  <a:cs typeface="Consolas" charset="0"/>
                </a:rPr>
                <a:t>First    Paul </a:t>
              </a:r>
            </a:p>
            <a:p>
              <a:r>
                <a:rPr lang="en-US" sz="1400" dirty="0">
                  <a:latin typeface="Consolas" charset="0"/>
                  <a:ea typeface="Consolas" charset="0"/>
                  <a:cs typeface="Consolas" charset="0"/>
                </a:rPr>
                <a:t>middle  </a:t>
              </a:r>
              <a:r>
                <a:rPr lang="en-US" sz="1400" dirty="0" err="1">
                  <a:latin typeface="Consolas" charset="0"/>
                  <a:ea typeface="Consolas" charset="0"/>
                  <a:cs typeface="Consolas" charset="0"/>
                </a:rPr>
                <a:t>Emre</a:t>
              </a:r>
              <a:r>
                <a:rPr lang="en-US" sz="1400" dirty="0">
                  <a:latin typeface="Consolas" charset="0"/>
                  <a:ea typeface="Consolas" charset="0"/>
                  <a:cs typeface="Consolas" charset="0"/>
                </a:rPr>
                <a:t> </a:t>
              </a:r>
            </a:p>
            <a:p>
              <a:r>
                <a:rPr lang="en-US" sz="1400" dirty="0">
                  <a:latin typeface="Consolas" charset="0"/>
                  <a:ea typeface="Consolas" charset="0"/>
                  <a:cs typeface="Consolas" charset="0"/>
                </a:rPr>
                <a:t>last    Boal </a:t>
              </a:r>
            </a:p>
            <a:p>
              <a:r>
                <a:rPr lang="en-US" sz="1400" dirty="0">
                  <a:latin typeface="Consolas" charset="0"/>
                  <a:ea typeface="Consolas" charset="0"/>
                  <a:cs typeface="Consolas" charset="0"/>
                </a:rPr>
                <a:t>Name: 0, </a:t>
              </a:r>
              <a:r>
                <a:rPr lang="en-US" sz="1400" dirty="0" err="1">
                  <a:latin typeface="Consolas" charset="0"/>
                  <a:ea typeface="Consolas" charset="0"/>
                  <a:cs typeface="Consolas" charset="0"/>
                </a:rPr>
                <a:t>dtype</a:t>
              </a:r>
              <a:r>
                <a:rPr lang="en-US" sz="1400" dirty="0">
                  <a:latin typeface="Consolas" charset="0"/>
                  <a:ea typeface="Consolas" charset="0"/>
                  <a:cs typeface="Consolas" charset="0"/>
                </a:rPr>
                <a:t>: object</a:t>
              </a:r>
            </a:p>
          </p:txBody>
        </p:sp>
      </p:grpSp>
      <p:grpSp>
        <p:nvGrpSpPr>
          <p:cNvPr id="6" name="Group 5"/>
          <p:cNvGrpSpPr/>
          <p:nvPr/>
        </p:nvGrpSpPr>
        <p:grpSpPr>
          <a:xfrm>
            <a:off x="334537" y="1825625"/>
            <a:ext cx="5377494" cy="3136012"/>
            <a:chOff x="334537" y="1825625"/>
            <a:chExt cx="5377494" cy="3136012"/>
          </a:xfrm>
        </p:grpSpPr>
        <p:sp>
          <p:nvSpPr>
            <p:cNvPr id="3" name="Rectangle 2"/>
            <p:cNvSpPr/>
            <p:nvPr/>
          </p:nvSpPr>
          <p:spPr>
            <a:xfrm>
              <a:off x="334537" y="1825625"/>
              <a:ext cx="5377494" cy="2031325"/>
            </a:xfrm>
            <a:prstGeom prst="rect">
              <a:avLst/>
            </a:prstGeom>
            <a:solidFill>
              <a:schemeClr val="bg1">
                <a:lumMod val="95000"/>
              </a:schemeClr>
            </a:solidFill>
            <a:ln>
              <a:solidFill>
                <a:srgbClr val="585858"/>
              </a:solidFill>
            </a:ln>
          </p:spPr>
          <p:txBody>
            <a:bodyPr wrap="square">
              <a:spAutoFit/>
            </a:bodyPr>
            <a:lstStyle/>
            <a:p>
              <a:r>
                <a:rPr lang="en-US" b="1" dirty="0" smtClean="0">
                  <a:solidFill>
                    <a:srgbClr val="007020"/>
                  </a:solidFill>
                  <a:latin typeface="Courier" charset="0"/>
                </a:rPr>
                <a:t>import</a:t>
              </a:r>
              <a:r>
                <a:rPr lang="en-US" dirty="0" smtClean="0">
                  <a:solidFill>
                    <a:srgbClr val="000000"/>
                  </a:solidFill>
                  <a:latin typeface="Courier" charset="0"/>
                </a:rPr>
                <a:t> </a:t>
              </a:r>
              <a:r>
                <a:rPr lang="en-US" b="1" dirty="0">
                  <a:solidFill>
                    <a:srgbClr val="0E84B5"/>
                  </a:solidFill>
                  <a:latin typeface="Courier" charset="0"/>
                </a:rPr>
                <a:t>pandas</a:t>
              </a:r>
              <a:r>
                <a:rPr lang="en-US" dirty="0">
                  <a:solidFill>
                    <a:srgbClr val="000000"/>
                  </a:solidFill>
                  <a:latin typeface="Courier" charset="0"/>
                </a:rPr>
                <a:t> </a:t>
              </a:r>
              <a:r>
                <a:rPr lang="en-US" b="1" dirty="0">
                  <a:solidFill>
                    <a:srgbClr val="007020"/>
                  </a:solidFill>
                  <a:latin typeface="Courier" charset="0"/>
                </a:rPr>
                <a:t>as</a:t>
              </a:r>
              <a:r>
                <a:rPr lang="en-US" dirty="0">
                  <a:solidFill>
                    <a:srgbClr val="000000"/>
                  </a:solidFill>
                  <a:latin typeface="Courier" charset="0"/>
                </a:rPr>
                <a:t> </a:t>
              </a:r>
              <a:r>
                <a:rPr lang="en-US" b="1" dirty="0" err="1">
                  <a:solidFill>
                    <a:srgbClr val="0E84B5"/>
                  </a:solidFill>
                  <a:latin typeface="Courier" charset="0"/>
                </a:rPr>
                <a:t>pd</a:t>
              </a:r>
              <a:endParaRPr lang="en-US" dirty="0">
                <a:solidFill>
                  <a:srgbClr val="007020"/>
                </a:solidFill>
                <a:latin typeface="Courier" charset="0"/>
              </a:endParaRPr>
            </a:p>
            <a:p>
              <a:endParaRPr lang="en-US" dirty="0">
                <a:solidFill>
                  <a:srgbClr val="000000"/>
                </a:solidFill>
                <a:latin typeface="Courier" charset="0"/>
              </a:endParaRPr>
            </a:p>
            <a:p>
              <a:r>
                <a:rPr lang="en-US" dirty="0" err="1">
                  <a:solidFill>
                    <a:srgbClr val="000000"/>
                  </a:solidFill>
                  <a:latin typeface="Courier" charset="0"/>
                </a:rPr>
                <a:t>df</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pd</a:t>
              </a:r>
              <a:r>
                <a:rPr lang="en-US" dirty="0" err="1">
                  <a:solidFill>
                    <a:srgbClr val="666666"/>
                  </a:solidFill>
                  <a:latin typeface="Courier" charset="0"/>
                </a:rPr>
                <a:t>.</a:t>
              </a:r>
              <a:r>
                <a:rPr lang="en-US" dirty="0" err="1">
                  <a:solidFill>
                    <a:srgbClr val="000000"/>
                  </a:solidFill>
                  <a:latin typeface="Courier" charset="0"/>
                </a:rPr>
                <a:t>DataFrame</a:t>
              </a:r>
              <a:r>
                <a:rPr lang="en-US" dirty="0">
                  <a:solidFill>
                    <a:srgbClr val="000000"/>
                  </a:solidFill>
                  <a:latin typeface="Courier" charset="0"/>
                </a:rPr>
                <a:t>()</a:t>
              </a:r>
            </a:p>
            <a:p>
              <a:r>
                <a:rPr lang="en-US" dirty="0" err="1">
                  <a:solidFill>
                    <a:srgbClr val="000000"/>
                  </a:solidFill>
                  <a:latin typeface="Courier" charset="0"/>
                </a:rPr>
                <a:t>df</a:t>
              </a:r>
              <a:r>
                <a:rPr lang="en-US" dirty="0">
                  <a:solidFill>
                    <a:srgbClr val="000000"/>
                  </a:solidFill>
                  <a:latin typeface="Courier" charset="0"/>
                </a:rPr>
                <a:t>[</a:t>
              </a:r>
              <a:r>
                <a:rPr lang="en-US" dirty="0">
                  <a:solidFill>
                    <a:srgbClr val="4070A0"/>
                  </a:solidFill>
                  <a:latin typeface="Courier" charset="0"/>
                </a:rPr>
                <a:t>'first'</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'Paul'</a:t>
              </a:r>
              <a:r>
                <a:rPr lang="en-US" dirty="0">
                  <a:solidFill>
                    <a:srgbClr val="000000"/>
                  </a:solidFill>
                  <a:latin typeface="Courier" charset="0"/>
                </a:rPr>
                <a:t>, </a:t>
              </a:r>
              <a:r>
                <a:rPr lang="en-US" dirty="0">
                  <a:solidFill>
                    <a:srgbClr val="4070A0"/>
                  </a:solidFill>
                  <a:latin typeface="Courier" charset="0"/>
                </a:rPr>
                <a:t>'Adelaide'</a:t>
              </a:r>
              <a:r>
                <a:rPr lang="en-US" dirty="0">
                  <a:solidFill>
                    <a:srgbClr val="000000"/>
                  </a:solidFill>
                  <a:latin typeface="Courier" charset="0"/>
                </a:rPr>
                <a:t>]</a:t>
              </a:r>
              <a:endParaRPr lang="en-US" dirty="0">
                <a:solidFill>
                  <a:srgbClr val="4070A0"/>
                </a:solidFill>
                <a:latin typeface="Courier" charset="0"/>
              </a:endParaRPr>
            </a:p>
            <a:p>
              <a:r>
                <a:rPr lang="en-US" dirty="0" err="1">
                  <a:solidFill>
                    <a:srgbClr val="000000"/>
                  </a:solidFill>
                  <a:latin typeface="Courier" charset="0"/>
                </a:rPr>
                <a:t>df</a:t>
              </a:r>
              <a:r>
                <a:rPr lang="en-US" dirty="0">
                  <a:solidFill>
                    <a:srgbClr val="000000"/>
                  </a:solidFill>
                  <a:latin typeface="Courier" charset="0"/>
                </a:rPr>
                <a:t>[</a:t>
              </a:r>
              <a:r>
                <a:rPr lang="en-US" dirty="0">
                  <a:solidFill>
                    <a:srgbClr val="4070A0"/>
                  </a:solidFill>
                  <a:latin typeface="Courier" charset="0"/>
                </a:rPr>
                <a:t>'middle'</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a:t>
              </a:r>
              <a:r>
                <a:rPr lang="en-US" dirty="0" err="1">
                  <a:solidFill>
                    <a:srgbClr val="4070A0"/>
                  </a:solidFill>
                  <a:latin typeface="Courier" charset="0"/>
                </a:rPr>
                <a:t>Emre</a:t>
              </a:r>
              <a:r>
                <a:rPr lang="en-US" dirty="0">
                  <a:solidFill>
                    <a:srgbClr val="4070A0"/>
                  </a:solidFill>
                  <a:latin typeface="Courier" charset="0"/>
                </a:rPr>
                <a:t>'</a:t>
              </a:r>
              <a:r>
                <a:rPr lang="en-US" dirty="0">
                  <a:solidFill>
                    <a:srgbClr val="000000"/>
                  </a:solidFill>
                  <a:latin typeface="Courier" charset="0"/>
                </a:rPr>
                <a:t>, </a:t>
              </a:r>
              <a:r>
                <a:rPr lang="en-US" dirty="0">
                  <a:solidFill>
                    <a:srgbClr val="4070A0"/>
                  </a:solidFill>
                  <a:latin typeface="Courier" charset="0"/>
                </a:rPr>
                <a:t>'Lynn'</a:t>
              </a:r>
              <a:r>
                <a:rPr lang="en-US" dirty="0">
                  <a:solidFill>
                    <a:srgbClr val="000000"/>
                  </a:solidFill>
                  <a:latin typeface="Courier" charset="0"/>
                </a:rPr>
                <a:t>]</a:t>
              </a:r>
              <a:endParaRPr lang="en-US" dirty="0">
                <a:solidFill>
                  <a:srgbClr val="4070A0"/>
                </a:solidFill>
                <a:latin typeface="Courier" charset="0"/>
              </a:endParaRPr>
            </a:p>
            <a:p>
              <a:r>
                <a:rPr lang="en-US" dirty="0" err="1">
                  <a:solidFill>
                    <a:srgbClr val="000000"/>
                  </a:solidFill>
                  <a:latin typeface="Courier" charset="0"/>
                </a:rPr>
                <a:t>df</a:t>
              </a:r>
              <a:r>
                <a:rPr lang="en-US" dirty="0">
                  <a:solidFill>
                    <a:srgbClr val="000000"/>
                  </a:solidFill>
                  <a:latin typeface="Courier" charset="0"/>
                </a:rPr>
                <a:t>[</a:t>
              </a:r>
              <a:r>
                <a:rPr lang="en-US" dirty="0">
                  <a:solidFill>
                    <a:srgbClr val="4070A0"/>
                  </a:solidFill>
                  <a:latin typeface="Courier" charset="0"/>
                </a:rPr>
                <a:t>'last'</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a:t>
              </a:r>
              <a:r>
                <a:rPr lang="en-US" dirty="0" err="1">
                  <a:solidFill>
                    <a:srgbClr val="4070A0"/>
                  </a:solidFill>
                  <a:latin typeface="Courier" charset="0"/>
                </a:rPr>
                <a:t>Boal'</a:t>
              </a:r>
              <a:r>
                <a:rPr lang="en-US" dirty="0" err="1">
                  <a:solidFill>
                    <a:srgbClr val="000000"/>
                  </a:solidFill>
                  <a:latin typeface="Courier" charset="0"/>
                </a:rPr>
                <a:t>,</a:t>
              </a:r>
              <a:r>
                <a:rPr lang="en-US" dirty="0" err="1">
                  <a:solidFill>
                    <a:srgbClr val="4070A0"/>
                  </a:solidFill>
                  <a:latin typeface="Courier" charset="0"/>
                </a:rPr>
                <a:t>'Lester</a:t>
              </a:r>
              <a:r>
                <a:rPr lang="en-US" dirty="0">
                  <a:solidFill>
                    <a:srgbClr val="4070A0"/>
                  </a:solidFill>
                  <a:latin typeface="Courier" charset="0"/>
                </a:rPr>
                <a:t>'</a:t>
              </a:r>
              <a:r>
                <a:rPr lang="en-US" dirty="0">
                  <a:solidFill>
                    <a:srgbClr val="000000"/>
                  </a:solidFill>
                  <a:latin typeface="Courier" charset="0"/>
                </a:rPr>
                <a:t>]</a:t>
              </a:r>
              <a:endParaRPr lang="en-US" dirty="0">
                <a:solidFill>
                  <a:srgbClr val="4070A0"/>
                </a:solidFill>
                <a:latin typeface="Courier" charset="0"/>
              </a:endParaRPr>
            </a:p>
            <a:p>
              <a:r>
                <a:rPr lang="en-US" dirty="0" err="1">
                  <a:solidFill>
                    <a:srgbClr val="000000"/>
                  </a:solidFill>
                  <a:latin typeface="Courier" charset="0"/>
                </a:rPr>
                <a:t>df</a:t>
              </a:r>
              <a:endParaRPr lang="en-US" dirty="0">
                <a:solidFill>
                  <a:srgbClr val="000000"/>
                </a:solidFill>
                <a:effectLst/>
                <a:latin typeface="Courier" charset="0"/>
              </a:endParaRPr>
            </a:p>
          </p:txBody>
        </p:sp>
        <p:pic>
          <p:nvPicPr>
            <p:cNvPr id="5" name="Picture 4"/>
            <p:cNvPicPr>
              <a:picLocks noChangeAspect="1"/>
            </p:cNvPicPr>
            <p:nvPr/>
          </p:nvPicPr>
          <p:blipFill>
            <a:blip r:embed="rId2"/>
            <a:stretch>
              <a:fillRect/>
            </a:stretch>
          </p:blipFill>
          <p:spPr>
            <a:xfrm>
              <a:off x="345170" y="3906823"/>
              <a:ext cx="2194907" cy="1034904"/>
            </a:xfrm>
            <a:prstGeom prst="rect">
              <a:avLst/>
            </a:prstGeom>
          </p:spPr>
        </p:pic>
        <p:sp>
          <p:nvSpPr>
            <p:cNvPr id="13" name="Rectangle 12"/>
            <p:cNvSpPr/>
            <p:nvPr/>
          </p:nvSpPr>
          <p:spPr>
            <a:xfrm>
              <a:off x="334537" y="3854580"/>
              <a:ext cx="5377494" cy="1107057"/>
            </a:xfrm>
            <a:prstGeom prst="rect">
              <a:avLst/>
            </a:prstGeom>
            <a:noFill/>
            <a:ln>
              <a:solidFill>
                <a:srgbClr val="585858"/>
              </a:solidFill>
            </a:ln>
          </p:spPr>
          <p:txBody>
            <a:bodyPr wrap="square" anchor="ctr">
              <a:noAutofit/>
            </a:bodyPr>
            <a:lstStyle/>
            <a:p>
              <a:endParaRPr lang="en-US" sz="1400" dirty="0">
                <a:latin typeface="Consolas" charset="0"/>
                <a:ea typeface="Consolas" charset="0"/>
                <a:cs typeface="Consolas" charset="0"/>
              </a:endParaRPr>
            </a:p>
          </p:txBody>
        </p:sp>
      </p:grpSp>
    </p:spTree>
    <p:extLst>
      <p:ext uri="{BB962C8B-B14F-4D97-AF65-F5344CB8AC3E}">
        <p14:creationId xmlns:p14="http://schemas.microsoft.com/office/powerpoint/2010/main" val="170668146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 operations on a </a:t>
            </a:r>
            <a:r>
              <a:rPr lang="en-US" dirty="0" err="1" smtClean="0"/>
              <a:t>DataFrame</a:t>
            </a:r>
            <a:endParaRPr lang="en-US" dirty="0"/>
          </a:p>
        </p:txBody>
      </p:sp>
      <p:sp>
        <p:nvSpPr>
          <p:cNvPr id="11" name="Content Placeholder 10"/>
          <p:cNvSpPr>
            <a:spLocks noGrp="1"/>
          </p:cNvSpPr>
          <p:nvPr>
            <p:ph idx="1"/>
          </p:nvPr>
        </p:nvSpPr>
        <p:spPr>
          <a:xfrm>
            <a:off x="7038753" y="1825624"/>
            <a:ext cx="4848447" cy="4530725"/>
          </a:xfrm>
        </p:spPr>
        <p:txBody>
          <a:bodyPr>
            <a:normAutofit/>
          </a:bodyPr>
          <a:lstStyle/>
          <a:p>
            <a:r>
              <a:rPr lang="en-US" sz="2400" dirty="0" smtClean="0"/>
              <a:t>Doing set operations with </a:t>
            </a:r>
            <a:r>
              <a:rPr lang="en-US" sz="2400" dirty="0" err="1" smtClean="0"/>
              <a:t>DataFrames</a:t>
            </a:r>
            <a:r>
              <a:rPr lang="en-US" sz="2400" dirty="0" smtClean="0"/>
              <a:t> should feel natural to anyone who has worked with SQL before.</a:t>
            </a:r>
          </a:p>
          <a:p>
            <a:r>
              <a:rPr lang="en-US" sz="2400" dirty="0" smtClean="0"/>
              <a:t>It might be awkward for developers coming from an application background.</a:t>
            </a:r>
          </a:p>
          <a:p>
            <a:r>
              <a:rPr lang="en-US" sz="2400" dirty="0" smtClean="0"/>
              <a:t>If you come from an object-oriented application background, just look at this like operating on a collection of objects all at once.</a:t>
            </a:r>
            <a:endParaRPr lang="en-US" sz="2400" dirty="0"/>
          </a:p>
        </p:txBody>
      </p:sp>
      <p:sp>
        <p:nvSpPr>
          <p:cNvPr id="4" name="Slide Number Placeholder 3"/>
          <p:cNvSpPr>
            <a:spLocks noGrp="1"/>
          </p:cNvSpPr>
          <p:nvPr>
            <p:ph type="sldNum" sz="quarter" idx="12"/>
          </p:nvPr>
        </p:nvSpPr>
        <p:spPr/>
        <p:txBody>
          <a:bodyPr/>
          <a:lstStyle/>
          <a:p>
            <a:fld id="{721E7CEC-74A5-0048-9106-4C537A0603F6}" type="slidenum">
              <a:rPr lang="en-US" smtClean="0"/>
              <a:t>27</a:t>
            </a:fld>
            <a:endParaRPr lang="en-US"/>
          </a:p>
        </p:txBody>
      </p:sp>
      <p:sp>
        <p:nvSpPr>
          <p:cNvPr id="12" name="Text Placeholder 11"/>
          <p:cNvSpPr>
            <a:spLocks noGrp="1"/>
          </p:cNvSpPr>
          <p:nvPr>
            <p:ph type="body" sz="quarter" idx="13"/>
          </p:nvPr>
        </p:nvSpPr>
        <p:spPr/>
        <p:txBody>
          <a:bodyPr anchor="ctr">
            <a:normAutofit lnSpcReduction="10000"/>
          </a:bodyPr>
          <a:lstStyle/>
          <a:p>
            <a:r>
              <a:rPr lang="en-US" dirty="0"/>
              <a:t>PYTHON BASICS: </a:t>
            </a:r>
            <a:r>
              <a:rPr lang="en-US" dirty="0" err="1"/>
              <a:t>DataFrame</a:t>
            </a:r>
            <a:endParaRPr lang="en-US" dirty="0"/>
          </a:p>
        </p:txBody>
      </p:sp>
      <p:sp>
        <p:nvSpPr>
          <p:cNvPr id="16" name="Rectangle 15"/>
          <p:cNvSpPr/>
          <p:nvPr/>
        </p:nvSpPr>
        <p:spPr>
          <a:xfrm>
            <a:off x="3048000" y="2828836"/>
            <a:ext cx="6096000" cy="1200329"/>
          </a:xfrm>
          <a:prstGeom prst="rect">
            <a:avLst/>
          </a:prstGeom>
        </p:spPr>
        <p:txBody>
          <a:bodyPr>
            <a:spAutoFit/>
          </a:bodyPr>
          <a:lstStyle/>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latin typeface="Courier" charset="0"/>
            </a:endParaRPr>
          </a:p>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effectLst/>
              <a:latin typeface="Courier" charset="0"/>
            </a:endParaRPr>
          </a:p>
        </p:txBody>
      </p:sp>
      <p:sp>
        <p:nvSpPr>
          <p:cNvPr id="19" name="Rectangle 18"/>
          <p:cNvSpPr/>
          <p:nvPr/>
        </p:nvSpPr>
        <p:spPr>
          <a:xfrm>
            <a:off x="3048000" y="2828836"/>
            <a:ext cx="6096000" cy="1200329"/>
          </a:xfrm>
          <a:prstGeom prst="rect">
            <a:avLst/>
          </a:prstGeom>
        </p:spPr>
        <p:txBody>
          <a:bodyPr>
            <a:spAutoFit/>
          </a:bodyPr>
          <a:lstStyle/>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latin typeface="Courier" charset="0"/>
            </a:endParaRPr>
          </a:p>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effectLst/>
              <a:latin typeface="Courier" charset="0"/>
            </a:endParaRPr>
          </a:p>
        </p:txBody>
      </p:sp>
      <p:grpSp>
        <p:nvGrpSpPr>
          <p:cNvPr id="6" name="Group 5"/>
          <p:cNvGrpSpPr/>
          <p:nvPr/>
        </p:nvGrpSpPr>
        <p:grpSpPr>
          <a:xfrm>
            <a:off x="334537" y="1825625"/>
            <a:ext cx="6502198" cy="1003211"/>
            <a:chOff x="334537" y="1825625"/>
            <a:chExt cx="5377494" cy="1003211"/>
          </a:xfrm>
        </p:grpSpPr>
        <p:sp>
          <p:nvSpPr>
            <p:cNvPr id="3" name="Rectangle 2"/>
            <p:cNvSpPr/>
            <p:nvPr/>
          </p:nvSpPr>
          <p:spPr>
            <a:xfrm>
              <a:off x="334537" y="1825625"/>
              <a:ext cx="5377494" cy="369332"/>
            </a:xfrm>
            <a:prstGeom prst="rect">
              <a:avLst/>
            </a:prstGeom>
            <a:solidFill>
              <a:schemeClr val="bg1">
                <a:lumMod val="95000"/>
              </a:schemeClr>
            </a:solidFill>
            <a:ln>
              <a:solidFill>
                <a:srgbClr val="585858"/>
              </a:solidFill>
            </a:ln>
          </p:spPr>
          <p:txBody>
            <a:bodyPr wrap="square">
              <a:spAutoFit/>
            </a:bodyPr>
            <a:lstStyle/>
            <a:p>
              <a:r>
                <a:rPr lang="en-US" dirty="0" err="1" smtClean="0">
                  <a:solidFill>
                    <a:srgbClr val="000000"/>
                  </a:solidFill>
                  <a:latin typeface="Courier" charset="0"/>
                </a:rPr>
                <a:t>df</a:t>
              </a:r>
              <a:r>
                <a:rPr lang="en-US" dirty="0" smtClean="0">
                  <a:solidFill>
                    <a:srgbClr val="000000"/>
                  </a:solidFill>
                  <a:latin typeface="Courier" charset="0"/>
                </a:rPr>
                <a:t>[</a:t>
              </a:r>
              <a:r>
                <a:rPr lang="en-US" dirty="0" smtClean="0">
                  <a:solidFill>
                    <a:srgbClr val="4070A0"/>
                  </a:solidFill>
                  <a:latin typeface="Courier" charset="0"/>
                </a:rPr>
                <a:t>'last'</a:t>
              </a:r>
              <a:r>
                <a:rPr lang="en-US" dirty="0" smtClean="0">
                  <a:solidFill>
                    <a:srgbClr val="000000"/>
                  </a:solidFill>
                  <a:latin typeface="Courier" charset="0"/>
                </a:rPr>
                <a:t>] </a:t>
              </a:r>
              <a:r>
                <a:rPr lang="en-US" dirty="0" smtClean="0">
                  <a:solidFill>
                    <a:srgbClr val="666666"/>
                  </a:solidFill>
                  <a:latin typeface="Courier" charset="0"/>
                </a:rPr>
                <a:t>+ ', ' + </a:t>
              </a:r>
              <a:r>
                <a:rPr lang="en-US" dirty="0" err="1">
                  <a:solidFill>
                    <a:srgbClr val="000000"/>
                  </a:solidFill>
                  <a:latin typeface="Courier" charset="0"/>
                </a:rPr>
                <a:t>df</a:t>
              </a:r>
              <a:r>
                <a:rPr lang="en-US" dirty="0" smtClean="0">
                  <a:solidFill>
                    <a:srgbClr val="000000"/>
                  </a:solidFill>
                  <a:latin typeface="Courier" charset="0"/>
                </a:rPr>
                <a:t>[</a:t>
              </a:r>
              <a:r>
                <a:rPr lang="en-US" dirty="0" smtClean="0">
                  <a:solidFill>
                    <a:srgbClr val="4070A0"/>
                  </a:solidFill>
                  <a:latin typeface="Courier" charset="0"/>
                </a:rPr>
                <a:t>'first'</a:t>
              </a:r>
              <a:r>
                <a:rPr lang="en-US" dirty="0" smtClean="0">
                  <a:solidFill>
                    <a:srgbClr val="000000"/>
                  </a:solidFill>
                  <a:latin typeface="Courier" charset="0"/>
                </a:rPr>
                <a:t>]</a:t>
              </a:r>
              <a:endParaRPr lang="en-US" dirty="0" smtClean="0">
                <a:solidFill>
                  <a:srgbClr val="4070A0"/>
                </a:solidFill>
                <a:latin typeface="Courier" charset="0"/>
              </a:endParaRPr>
            </a:p>
          </p:txBody>
        </p:sp>
        <p:sp>
          <p:nvSpPr>
            <p:cNvPr id="13" name="Rectangle 12"/>
            <p:cNvSpPr/>
            <p:nvPr/>
          </p:nvSpPr>
          <p:spPr>
            <a:xfrm>
              <a:off x="334537" y="2194957"/>
              <a:ext cx="5377494" cy="633879"/>
            </a:xfrm>
            <a:prstGeom prst="rect">
              <a:avLst/>
            </a:prstGeom>
            <a:noFill/>
            <a:ln>
              <a:solidFill>
                <a:srgbClr val="585858"/>
              </a:solidFill>
            </a:ln>
          </p:spPr>
          <p:txBody>
            <a:bodyPr wrap="square" anchor="ctr">
              <a:noAutofit/>
            </a:bodyPr>
            <a:lstStyle/>
            <a:p>
              <a:r>
                <a:rPr lang="en-US" sz="1400" dirty="0" smtClean="0">
                  <a:latin typeface="Consolas" charset="0"/>
                  <a:ea typeface="Consolas" charset="0"/>
                  <a:cs typeface="Consolas" charset="0"/>
                </a:rPr>
                <a:t>0         Boal, Paul</a:t>
              </a:r>
            </a:p>
            <a:p>
              <a:r>
                <a:rPr lang="en-US" sz="1400" dirty="0" smtClean="0">
                  <a:latin typeface="Consolas" charset="0"/>
                  <a:ea typeface="Consolas" charset="0"/>
                  <a:cs typeface="Consolas" charset="0"/>
                </a:rPr>
                <a:t>1   Lester, Adelaide</a:t>
              </a:r>
              <a:endParaRPr lang="en-US" sz="1400" dirty="0">
                <a:latin typeface="Consolas" charset="0"/>
                <a:ea typeface="Consolas" charset="0"/>
                <a:cs typeface="Consolas" charset="0"/>
              </a:endParaRPr>
            </a:p>
          </p:txBody>
        </p:sp>
      </p:grpSp>
      <p:grpSp>
        <p:nvGrpSpPr>
          <p:cNvPr id="15" name="Group 14"/>
          <p:cNvGrpSpPr/>
          <p:nvPr/>
        </p:nvGrpSpPr>
        <p:grpSpPr>
          <a:xfrm>
            <a:off x="334537" y="3025954"/>
            <a:ext cx="6502198" cy="1854390"/>
            <a:chOff x="334537" y="3025954"/>
            <a:chExt cx="6502198" cy="1854390"/>
          </a:xfrm>
        </p:grpSpPr>
        <p:sp>
          <p:nvSpPr>
            <p:cNvPr id="23" name="Rectangle 22"/>
            <p:cNvSpPr/>
            <p:nvPr/>
          </p:nvSpPr>
          <p:spPr>
            <a:xfrm>
              <a:off x="334537" y="3025954"/>
              <a:ext cx="6502198" cy="646331"/>
            </a:xfrm>
            <a:prstGeom prst="rect">
              <a:avLst/>
            </a:prstGeom>
            <a:solidFill>
              <a:schemeClr val="bg1">
                <a:lumMod val="95000"/>
              </a:schemeClr>
            </a:solidFill>
            <a:ln>
              <a:solidFill>
                <a:srgbClr val="585858"/>
              </a:solidFill>
            </a:ln>
          </p:spPr>
          <p:txBody>
            <a:bodyPr wrap="square">
              <a:spAutoFit/>
            </a:bodyPr>
            <a:lstStyle/>
            <a:p>
              <a:r>
                <a:rPr lang="en-US" dirty="0" err="1">
                  <a:solidFill>
                    <a:srgbClr val="000000"/>
                  </a:solidFill>
                  <a:latin typeface="Courier" charset="0"/>
                </a:rPr>
                <a:t>df</a:t>
              </a:r>
              <a:r>
                <a:rPr lang="en-US" dirty="0" smtClean="0">
                  <a:solidFill>
                    <a:srgbClr val="000000"/>
                  </a:solidFill>
                  <a:latin typeface="Courier" charset="0"/>
                </a:rPr>
                <a:t>[</a:t>
              </a:r>
              <a:r>
                <a:rPr lang="en-US" dirty="0" smtClean="0">
                  <a:solidFill>
                    <a:srgbClr val="4070A0"/>
                  </a:solidFill>
                  <a:latin typeface="Courier" charset="0"/>
                </a:rPr>
                <a:t>'full'</a:t>
              </a:r>
              <a:r>
                <a:rPr lang="en-US" dirty="0" smtClean="0">
                  <a:solidFill>
                    <a:srgbClr val="000000"/>
                  </a:solidFill>
                  <a:latin typeface="Courier" charset="0"/>
                </a:rPr>
                <a:t>] = </a:t>
              </a:r>
              <a:r>
                <a:rPr lang="en-US" dirty="0" err="1" smtClean="0">
                  <a:solidFill>
                    <a:srgbClr val="000000"/>
                  </a:solidFill>
                  <a:latin typeface="Courier" charset="0"/>
                </a:rPr>
                <a:t>df</a:t>
              </a:r>
              <a:r>
                <a:rPr lang="en-US" dirty="0" smtClean="0">
                  <a:solidFill>
                    <a:srgbClr val="000000"/>
                  </a:solidFill>
                  <a:latin typeface="Courier" charset="0"/>
                </a:rPr>
                <a:t>[</a:t>
              </a:r>
              <a:r>
                <a:rPr lang="en-US" dirty="0" smtClean="0">
                  <a:solidFill>
                    <a:srgbClr val="4070A0"/>
                  </a:solidFill>
                  <a:latin typeface="Courier" charset="0"/>
                </a:rPr>
                <a:t>'last'</a:t>
              </a:r>
              <a:r>
                <a:rPr lang="en-US" dirty="0" smtClean="0">
                  <a:solidFill>
                    <a:srgbClr val="000000"/>
                  </a:solidFill>
                  <a:latin typeface="Courier" charset="0"/>
                </a:rPr>
                <a:t>] </a:t>
              </a:r>
              <a:r>
                <a:rPr lang="en-US" dirty="0" smtClean="0">
                  <a:solidFill>
                    <a:srgbClr val="666666"/>
                  </a:solidFill>
                  <a:latin typeface="Courier" charset="0"/>
                </a:rPr>
                <a:t>+ ', ' + </a:t>
              </a:r>
              <a:r>
                <a:rPr lang="en-US" dirty="0" err="1">
                  <a:solidFill>
                    <a:srgbClr val="000000"/>
                  </a:solidFill>
                  <a:latin typeface="Courier" charset="0"/>
                </a:rPr>
                <a:t>df</a:t>
              </a:r>
              <a:r>
                <a:rPr lang="en-US" dirty="0" smtClean="0">
                  <a:solidFill>
                    <a:srgbClr val="000000"/>
                  </a:solidFill>
                  <a:latin typeface="Courier" charset="0"/>
                </a:rPr>
                <a:t>[</a:t>
              </a:r>
              <a:r>
                <a:rPr lang="en-US" dirty="0" smtClean="0">
                  <a:solidFill>
                    <a:srgbClr val="4070A0"/>
                  </a:solidFill>
                  <a:latin typeface="Courier" charset="0"/>
                </a:rPr>
                <a:t>'first'</a:t>
              </a:r>
              <a:r>
                <a:rPr lang="en-US" dirty="0" smtClean="0">
                  <a:solidFill>
                    <a:srgbClr val="000000"/>
                  </a:solidFill>
                  <a:latin typeface="Courier" charset="0"/>
                </a:rPr>
                <a:t>]</a:t>
              </a:r>
            </a:p>
            <a:p>
              <a:r>
                <a:rPr lang="en-US" dirty="0" err="1" smtClean="0">
                  <a:solidFill>
                    <a:srgbClr val="000000"/>
                  </a:solidFill>
                  <a:latin typeface="Courier" charset="0"/>
                </a:rPr>
                <a:t>df</a:t>
              </a:r>
              <a:endParaRPr lang="en-US" dirty="0" smtClean="0">
                <a:solidFill>
                  <a:srgbClr val="4070A0"/>
                </a:solidFill>
                <a:latin typeface="Courier" charset="0"/>
              </a:endParaRPr>
            </a:p>
          </p:txBody>
        </p:sp>
        <p:sp>
          <p:nvSpPr>
            <p:cNvPr id="24" name="Rectangle 23"/>
            <p:cNvSpPr/>
            <p:nvPr/>
          </p:nvSpPr>
          <p:spPr>
            <a:xfrm>
              <a:off x="334537" y="3672285"/>
              <a:ext cx="6502198" cy="1208059"/>
            </a:xfrm>
            <a:prstGeom prst="rect">
              <a:avLst/>
            </a:prstGeom>
            <a:noFill/>
            <a:ln>
              <a:solidFill>
                <a:srgbClr val="585858"/>
              </a:solidFill>
            </a:ln>
          </p:spPr>
          <p:txBody>
            <a:bodyPr wrap="square" anchor="ctr">
              <a:noAutofit/>
            </a:bodyPr>
            <a:lstStyle/>
            <a:p>
              <a:endParaRPr lang="en-US" sz="1400" dirty="0">
                <a:latin typeface="Consolas" charset="0"/>
                <a:ea typeface="Consolas" charset="0"/>
                <a:cs typeface="Consolas" charset="0"/>
              </a:endParaRPr>
            </a:p>
          </p:txBody>
        </p:sp>
      </p:grpSp>
      <p:pic>
        <p:nvPicPr>
          <p:cNvPr id="10" name="Picture 9"/>
          <p:cNvPicPr>
            <a:picLocks noChangeAspect="1"/>
          </p:cNvPicPr>
          <p:nvPr/>
        </p:nvPicPr>
        <p:blipFill>
          <a:blip r:embed="rId2"/>
          <a:stretch>
            <a:fillRect/>
          </a:stretch>
        </p:blipFill>
        <p:spPr>
          <a:xfrm>
            <a:off x="384791" y="3738914"/>
            <a:ext cx="3531487" cy="1074800"/>
          </a:xfrm>
          <a:prstGeom prst="rect">
            <a:avLst/>
          </a:prstGeom>
        </p:spPr>
      </p:pic>
    </p:spTree>
    <p:extLst>
      <p:ext uri="{BB962C8B-B14F-4D97-AF65-F5344CB8AC3E}">
        <p14:creationId xmlns:p14="http://schemas.microsoft.com/office/powerpoint/2010/main" val="193117096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Working with </a:t>
            </a:r>
            <a:r>
              <a:rPr lang="en-US" dirty="0" err="1" smtClean="0"/>
              <a:t>DataFrames</a:t>
            </a:r>
            <a:endParaRPr lang="en-US" dirty="0"/>
          </a:p>
        </p:txBody>
      </p:sp>
      <p:sp>
        <p:nvSpPr>
          <p:cNvPr id="6" name="Content Placeholder 5"/>
          <p:cNvSpPr>
            <a:spLocks noGrp="1"/>
          </p:cNvSpPr>
          <p:nvPr>
            <p:ph idx="1"/>
          </p:nvPr>
        </p:nvSpPr>
        <p:spPr/>
        <p:txBody>
          <a:bodyPr/>
          <a:lstStyle/>
          <a:p>
            <a:pPr marL="514350" indent="-514350">
              <a:buFont typeface="+mj-lt"/>
              <a:buAutoNum type="arabicPeriod"/>
            </a:pPr>
            <a:r>
              <a:rPr lang="en-US" dirty="0" smtClean="0"/>
              <a:t>Start with the 2-dimensional list below</a:t>
            </a:r>
          </a:p>
          <a:p>
            <a:pPr marL="514350" indent="-514350">
              <a:buFont typeface="+mj-lt"/>
              <a:buAutoNum type="arabicPeriod"/>
            </a:pPr>
            <a:r>
              <a:rPr lang="en-US" dirty="0" smtClean="0"/>
              <a:t>Convert this to a </a:t>
            </a:r>
            <a:r>
              <a:rPr lang="en-US" dirty="0" err="1" smtClean="0"/>
              <a:t>DataFrame</a:t>
            </a:r>
            <a:endParaRPr lang="en-US" dirty="0" smtClean="0"/>
          </a:p>
          <a:p>
            <a:pPr marL="514350" indent="-514350">
              <a:buFont typeface="+mj-lt"/>
              <a:buAutoNum type="arabicPeriod"/>
            </a:pPr>
            <a:r>
              <a:rPr lang="en-US" dirty="0" smtClean="0"/>
              <a:t>Label the columns “street”, “city”, “state”</a:t>
            </a:r>
          </a:p>
          <a:p>
            <a:pPr marL="514350" indent="-514350">
              <a:buFont typeface="+mj-lt"/>
              <a:buAutoNum type="arabicPeriod"/>
            </a:pPr>
            <a:r>
              <a:rPr lang="en-US" dirty="0" smtClean="0"/>
              <a:t>Add a new series called “label” that is formatted as you would expect</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28</a:t>
            </a:fld>
            <a:endParaRPr lang="en-US"/>
          </a:p>
        </p:txBody>
      </p:sp>
      <p:sp>
        <p:nvSpPr>
          <p:cNvPr id="7" name="Text Placeholder 6"/>
          <p:cNvSpPr>
            <a:spLocks noGrp="1"/>
          </p:cNvSpPr>
          <p:nvPr>
            <p:ph type="body" sz="quarter" idx="13"/>
          </p:nvPr>
        </p:nvSpPr>
        <p:spPr/>
        <p:txBody>
          <a:bodyPr/>
          <a:lstStyle/>
          <a:p>
            <a:r>
              <a:rPr lang="en-US" dirty="0" smtClean="0"/>
              <a:t>EXERCISE 3: </a:t>
            </a:r>
            <a:r>
              <a:rPr lang="en-US" dirty="0" err="1" smtClean="0"/>
              <a:t>DataFrame</a:t>
            </a:r>
            <a:endParaRPr lang="en-US" dirty="0"/>
          </a:p>
        </p:txBody>
      </p:sp>
      <p:sp>
        <p:nvSpPr>
          <p:cNvPr id="2" name="Rectangle 1"/>
          <p:cNvSpPr/>
          <p:nvPr/>
        </p:nvSpPr>
        <p:spPr>
          <a:xfrm>
            <a:off x="414670" y="4879022"/>
            <a:ext cx="6698512" cy="1477328"/>
          </a:xfrm>
          <a:prstGeom prst="rect">
            <a:avLst/>
          </a:prstGeom>
          <a:solidFill>
            <a:schemeClr val="bg1">
              <a:lumMod val="95000"/>
            </a:schemeClr>
          </a:solidFill>
          <a:ln>
            <a:solidFill>
              <a:srgbClr val="585858"/>
            </a:solidFill>
          </a:ln>
        </p:spPr>
        <p:txBody>
          <a:bodyPr wrap="square">
            <a:spAutoFit/>
          </a:bodyPr>
          <a:lstStyle/>
          <a:p>
            <a:r>
              <a:rPr lang="nl-NL" smtClean="0">
                <a:solidFill>
                  <a:srgbClr val="000000"/>
                </a:solidFill>
                <a:latin typeface="Courier" charset="0"/>
              </a:rPr>
              <a:t>addresses</a:t>
            </a:r>
            <a:r>
              <a:rPr lang="nl-NL" dirty="0" smtClean="0">
                <a:solidFill>
                  <a:srgbClr val="000000"/>
                </a:solidFill>
                <a:latin typeface="Courier" charset="0"/>
              </a:rPr>
              <a:t> </a:t>
            </a:r>
            <a:r>
              <a:rPr lang="nl-NL" dirty="0">
                <a:solidFill>
                  <a:srgbClr val="666666"/>
                </a:solidFill>
                <a:latin typeface="Courier" charset="0"/>
              </a:rPr>
              <a:t>=</a:t>
            </a:r>
            <a:r>
              <a:rPr lang="nl-NL" dirty="0">
                <a:solidFill>
                  <a:srgbClr val="000000"/>
                </a:solidFill>
                <a:latin typeface="Courier" charset="0"/>
              </a:rPr>
              <a:t> [</a:t>
            </a:r>
          </a:p>
          <a:p>
            <a:r>
              <a:rPr lang="nl-NL" dirty="0">
                <a:solidFill>
                  <a:srgbClr val="000000"/>
                </a:solidFill>
                <a:latin typeface="Courier" charset="0"/>
              </a:rPr>
              <a:t>    [</a:t>
            </a:r>
            <a:r>
              <a:rPr lang="nl-NL" dirty="0">
                <a:solidFill>
                  <a:srgbClr val="4070A0"/>
                </a:solidFill>
                <a:latin typeface="Courier" charset="0"/>
              </a:rPr>
              <a:t>'1 </a:t>
            </a:r>
            <a:r>
              <a:rPr lang="nl-NL" dirty="0" err="1">
                <a:solidFill>
                  <a:srgbClr val="4070A0"/>
                </a:solidFill>
                <a:latin typeface="Courier" charset="0"/>
              </a:rPr>
              <a:t>CityPace</a:t>
            </a:r>
            <a:r>
              <a:rPr lang="nl-NL" dirty="0">
                <a:solidFill>
                  <a:srgbClr val="4070A0"/>
                </a:solidFill>
                <a:latin typeface="Courier" charset="0"/>
              </a:rPr>
              <a:t> Drive'</a:t>
            </a:r>
            <a:r>
              <a:rPr lang="nl-NL" dirty="0">
                <a:solidFill>
                  <a:srgbClr val="000000"/>
                </a:solidFill>
                <a:latin typeface="Courier" charset="0"/>
              </a:rPr>
              <a:t>, </a:t>
            </a:r>
            <a:r>
              <a:rPr lang="nl-NL" dirty="0">
                <a:solidFill>
                  <a:srgbClr val="4070A0"/>
                </a:solidFill>
                <a:latin typeface="Courier" charset="0"/>
              </a:rPr>
              <a:t>'</a:t>
            </a:r>
            <a:r>
              <a:rPr lang="nl-NL" dirty="0" err="1">
                <a:solidFill>
                  <a:srgbClr val="4070A0"/>
                </a:solidFill>
                <a:latin typeface="Courier" charset="0"/>
              </a:rPr>
              <a:t>Creve</a:t>
            </a:r>
            <a:r>
              <a:rPr lang="nl-NL" dirty="0">
                <a:solidFill>
                  <a:srgbClr val="4070A0"/>
                </a:solidFill>
                <a:latin typeface="Courier" charset="0"/>
              </a:rPr>
              <a:t> Coeur'</a:t>
            </a:r>
            <a:r>
              <a:rPr lang="nl-NL" dirty="0">
                <a:solidFill>
                  <a:srgbClr val="000000"/>
                </a:solidFill>
                <a:latin typeface="Courier" charset="0"/>
              </a:rPr>
              <a:t>, </a:t>
            </a:r>
            <a:r>
              <a:rPr lang="nl-NL" dirty="0">
                <a:solidFill>
                  <a:srgbClr val="4070A0"/>
                </a:solidFill>
                <a:latin typeface="Courier" charset="0"/>
              </a:rPr>
              <a:t>'MO'</a:t>
            </a:r>
            <a:r>
              <a:rPr lang="nl-NL" dirty="0">
                <a:solidFill>
                  <a:srgbClr val="000000"/>
                </a:solidFill>
                <a:latin typeface="Courier" charset="0"/>
              </a:rPr>
              <a:t>],</a:t>
            </a:r>
            <a:endParaRPr lang="nl-NL" dirty="0">
              <a:solidFill>
                <a:srgbClr val="4070A0"/>
              </a:solidFill>
              <a:latin typeface="Courier" charset="0"/>
            </a:endParaRPr>
          </a:p>
          <a:p>
            <a:r>
              <a:rPr lang="nl-NL" dirty="0">
                <a:solidFill>
                  <a:srgbClr val="000000"/>
                </a:solidFill>
                <a:latin typeface="Courier" charset="0"/>
              </a:rPr>
              <a:t>    [</a:t>
            </a:r>
            <a:r>
              <a:rPr lang="nl-NL" dirty="0">
                <a:solidFill>
                  <a:srgbClr val="4070A0"/>
                </a:solidFill>
                <a:latin typeface="Courier" charset="0"/>
              </a:rPr>
              <a:t>'350 </a:t>
            </a:r>
            <a:r>
              <a:rPr lang="nl-NL" dirty="0" err="1">
                <a:solidFill>
                  <a:srgbClr val="4070A0"/>
                </a:solidFill>
                <a:latin typeface="Courier" charset="0"/>
              </a:rPr>
              <a:t>Fifth</a:t>
            </a:r>
            <a:r>
              <a:rPr lang="nl-NL" dirty="0">
                <a:solidFill>
                  <a:srgbClr val="4070A0"/>
                </a:solidFill>
                <a:latin typeface="Courier" charset="0"/>
              </a:rPr>
              <a:t> Avenue'</a:t>
            </a:r>
            <a:r>
              <a:rPr lang="nl-NL" dirty="0">
                <a:solidFill>
                  <a:srgbClr val="000000"/>
                </a:solidFill>
                <a:latin typeface="Courier" charset="0"/>
              </a:rPr>
              <a:t>, </a:t>
            </a:r>
            <a:r>
              <a:rPr lang="nl-NL" dirty="0">
                <a:solidFill>
                  <a:srgbClr val="4070A0"/>
                </a:solidFill>
                <a:latin typeface="Courier" charset="0"/>
              </a:rPr>
              <a:t>'New York'</a:t>
            </a:r>
            <a:r>
              <a:rPr lang="nl-NL" dirty="0">
                <a:solidFill>
                  <a:srgbClr val="000000"/>
                </a:solidFill>
                <a:latin typeface="Courier" charset="0"/>
              </a:rPr>
              <a:t>, </a:t>
            </a:r>
            <a:r>
              <a:rPr lang="nl-NL" dirty="0">
                <a:solidFill>
                  <a:srgbClr val="4070A0"/>
                </a:solidFill>
                <a:latin typeface="Courier" charset="0"/>
              </a:rPr>
              <a:t>'NY'</a:t>
            </a:r>
            <a:r>
              <a:rPr lang="nl-NL" dirty="0">
                <a:solidFill>
                  <a:srgbClr val="000000"/>
                </a:solidFill>
                <a:latin typeface="Courier" charset="0"/>
              </a:rPr>
              <a:t>],</a:t>
            </a:r>
            <a:endParaRPr lang="nl-NL" dirty="0">
              <a:solidFill>
                <a:srgbClr val="4070A0"/>
              </a:solidFill>
              <a:latin typeface="Courier" charset="0"/>
            </a:endParaRPr>
          </a:p>
          <a:p>
            <a:r>
              <a:rPr lang="nl-NL" dirty="0">
                <a:solidFill>
                  <a:srgbClr val="000000"/>
                </a:solidFill>
                <a:latin typeface="Courier" charset="0"/>
              </a:rPr>
              <a:t>    [</a:t>
            </a:r>
            <a:r>
              <a:rPr lang="nl-NL" dirty="0">
                <a:solidFill>
                  <a:srgbClr val="4070A0"/>
                </a:solidFill>
                <a:latin typeface="Courier" charset="0"/>
              </a:rPr>
              <a:t>'221 B Baker St'</a:t>
            </a:r>
            <a:r>
              <a:rPr lang="nl-NL" dirty="0">
                <a:solidFill>
                  <a:srgbClr val="000000"/>
                </a:solidFill>
                <a:latin typeface="Courier" charset="0"/>
              </a:rPr>
              <a:t>, </a:t>
            </a:r>
            <a:r>
              <a:rPr lang="nl-NL" dirty="0">
                <a:solidFill>
                  <a:srgbClr val="4070A0"/>
                </a:solidFill>
                <a:latin typeface="Courier" charset="0"/>
              </a:rPr>
              <a:t>'London'</a:t>
            </a:r>
            <a:r>
              <a:rPr lang="nl-NL" dirty="0">
                <a:solidFill>
                  <a:srgbClr val="000000"/>
                </a:solidFill>
                <a:latin typeface="Courier" charset="0"/>
              </a:rPr>
              <a:t>, </a:t>
            </a:r>
            <a:r>
              <a:rPr lang="nl-NL" dirty="0">
                <a:solidFill>
                  <a:srgbClr val="4070A0"/>
                </a:solidFill>
                <a:latin typeface="Courier" charset="0"/>
              </a:rPr>
              <a:t>'England'</a:t>
            </a:r>
            <a:r>
              <a:rPr lang="nl-NL" dirty="0">
                <a:solidFill>
                  <a:srgbClr val="000000"/>
                </a:solidFill>
                <a:latin typeface="Courier" charset="0"/>
              </a:rPr>
              <a:t>]</a:t>
            </a:r>
            <a:endParaRPr lang="nl-NL" dirty="0">
              <a:solidFill>
                <a:srgbClr val="4070A0"/>
              </a:solidFill>
              <a:latin typeface="Courier" charset="0"/>
            </a:endParaRPr>
          </a:p>
          <a:p>
            <a:r>
              <a:rPr lang="nl-NL" dirty="0">
                <a:solidFill>
                  <a:srgbClr val="000000"/>
                </a:solidFill>
                <a:latin typeface="Courier" charset="0"/>
              </a:rPr>
              <a:t>]</a:t>
            </a:r>
            <a:endParaRPr lang="nl-NL" dirty="0">
              <a:solidFill>
                <a:srgbClr val="000000"/>
              </a:solidFill>
              <a:effectLst/>
              <a:latin typeface="Courier" charset="0"/>
            </a:endParaRPr>
          </a:p>
        </p:txBody>
      </p:sp>
    </p:spTree>
    <p:extLst>
      <p:ext uri="{BB962C8B-B14F-4D97-AF65-F5344CB8AC3E}">
        <p14:creationId xmlns:p14="http://schemas.microsoft.com/office/powerpoint/2010/main" val="97605071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Working with </a:t>
            </a:r>
            <a:r>
              <a:rPr lang="en-US" dirty="0" err="1" smtClean="0"/>
              <a:t>DataFrames</a:t>
            </a:r>
            <a:endParaRPr lang="en-US" dirty="0"/>
          </a:p>
        </p:txBody>
      </p:sp>
      <p:sp>
        <p:nvSpPr>
          <p:cNvPr id="2" name="Content Placeholder 1"/>
          <p:cNvSpPr>
            <a:spLocks noGrp="1"/>
          </p:cNvSpPr>
          <p:nvPr>
            <p:ph idx="1"/>
          </p:nvPr>
        </p:nvSpPr>
        <p:spPr/>
        <p:txBody>
          <a:bodyPr/>
          <a:lstStyle/>
          <a:p>
            <a:endParaRPr lang="en-US"/>
          </a:p>
        </p:txBody>
      </p:sp>
      <p:sp>
        <p:nvSpPr>
          <p:cNvPr id="4" name="Slide Number Placeholder 3"/>
          <p:cNvSpPr>
            <a:spLocks noGrp="1"/>
          </p:cNvSpPr>
          <p:nvPr>
            <p:ph type="sldNum" sz="quarter" idx="12"/>
          </p:nvPr>
        </p:nvSpPr>
        <p:spPr/>
        <p:txBody>
          <a:bodyPr/>
          <a:lstStyle/>
          <a:p>
            <a:fld id="{721E7CEC-74A5-0048-9106-4C537A0603F6}" type="slidenum">
              <a:rPr lang="en-US" smtClean="0"/>
              <a:t>29</a:t>
            </a:fld>
            <a:endParaRPr lang="en-US"/>
          </a:p>
        </p:txBody>
      </p:sp>
      <p:sp>
        <p:nvSpPr>
          <p:cNvPr id="7" name="Text Placeholder 6"/>
          <p:cNvSpPr>
            <a:spLocks noGrp="1"/>
          </p:cNvSpPr>
          <p:nvPr>
            <p:ph type="body" sz="quarter" idx="13"/>
          </p:nvPr>
        </p:nvSpPr>
        <p:spPr/>
        <p:txBody>
          <a:bodyPr/>
          <a:lstStyle/>
          <a:p>
            <a:r>
              <a:rPr lang="en-US" dirty="0" smtClean="0"/>
              <a:t>EXERCISE 3 - Solution</a:t>
            </a:r>
            <a:endParaRPr lang="en-US" dirty="0"/>
          </a:p>
        </p:txBody>
      </p:sp>
      <p:grpSp>
        <p:nvGrpSpPr>
          <p:cNvPr id="11" name="Group 10"/>
          <p:cNvGrpSpPr/>
          <p:nvPr/>
        </p:nvGrpSpPr>
        <p:grpSpPr>
          <a:xfrm>
            <a:off x="334537" y="1921163"/>
            <a:ext cx="8679712" cy="4075600"/>
            <a:chOff x="334537" y="1921163"/>
            <a:chExt cx="8679712" cy="4075600"/>
          </a:xfrm>
        </p:grpSpPr>
        <p:sp>
          <p:nvSpPr>
            <p:cNvPr id="3" name="Rectangle 2"/>
            <p:cNvSpPr/>
            <p:nvPr/>
          </p:nvSpPr>
          <p:spPr>
            <a:xfrm>
              <a:off x="334537" y="1921163"/>
              <a:ext cx="8679712" cy="2554545"/>
            </a:xfrm>
            <a:prstGeom prst="rect">
              <a:avLst/>
            </a:prstGeom>
            <a:solidFill>
              <a:schemeClr val="bg1">
                <a:lumMod val="95000"/>
              </a:schemeClr>
            </a:solidFill>
            <a:ln>
              <a:solidFill>
                <a:srgbClr val="585858"/>
              </a:solidFill>
            </a:ln>
          </p:spPr>
          <p:txBody>
            <a:bodyPr wrap="square">
              <a:spAutoFit/>
            </a:bodyPr>
            <a:lstStyle/>
            <a:p>
              <a:r>
                <a:rPr lang="en-US" sz="1600" dirty="0" smtClean="0">
                  <a:solidFill>
                    <a:srgbClr val="000000"/>
                  </a:solidFill>
                  <a:latin typeface="Courier" charset="0"/>
                </a:rPr>
                <a:t>addresses </a:t>
              </a:r>
              <a:r>
                <a:rPr lang="en-US" sz="1600" dirty="0">
                  <a:solidFill>
                    <a:srgbClr val="666666"/>
                  </a:solidFill>
                  <a:latin typeface="Courier" charset="0"/>
                </a:rPr>
                <a:t>=</a:t>
              </a:r>
              <a:r>
                <a:rPr lang="en-US" sz="1600" dirty="0">
                  <a:solidFill>
                    <a:srgbClr val="000000"/>
                  </a:solidFill>
                  <a:latin typeface="Courier" charset="0"/>
                </a:rPr>
                <a:t> [</a:t>
              </a:r>
            </a:p>
            <a:p>
              <a:r>
                <a:rPr lang="en-US" sz="1600" dirty="0">
                  <a:solidFill>
                    <a:srgbClr val="000000"/>
                  </a:solidFill>
                  <a:latin typeface="Courier" charset="0"/>
                </a:rPr>
                <a:t>    [</a:t>
              </a:r>
              <a:r>
                <a:rPr lang="en-US" sz="1600" dirty="0">
                  <a:solidFill>
                    <a:srgbClr val="4070A0"/>
                  </a:solidFill>
                  <a:latin typeface="Courier" charset="0"/>
                </a:rPr>
                <a:t>'1 </a:t>
              </a:r>
              <a:r>
                <a:rPr lang="en-US" sz="1600" dirty="0" err="1">
                  <a:solidFill>
                    <a:srgbClr val="4070A0"/>
                  </a:solidFill>
                  <a:latin typeface="Courier" charset="0"/>
                </a:rPr>
                <a:t>CityPace</a:t>
              </a:r>
              <a:r>
                <a:rPr lang="en-US" sz="1600" dirty="0">
                  <a:solidFill>
                    <a:srgbClr val="4070A0"/>
                  </a:solidFill>
                  <a:latin typeface="Courier" charset="0"/>
                </a:rPr>
                <a:t> Drive'</a:t>
              </a:r>
              <a:r>
                <a:rPr lang="en-US" sz="1600" dirty="0">
                  <a:solidFill>
                    <a:srgbClr val="000000"/>
                  </a:solidFill>
                  <a:latin typeface="Courier" charset="0"/>
                </a:rPr>
                <a:t>, </a:t>
              </a:r>
              <a:r>
                <a:rPr lang="en-US" sz="1600" dirty="0">
                  <a:solidFill>
                    <a:srgbClr val="4070A0"/>
                  </a:solidFill>
                  <a:latin typeface="Courier" charset="0"/>
                </a:rPr>
                <a:t>'Creve Coeur'</a:t>
              </a:r>
              <a:r>
                <a:rPr lang="en-US" sz="1600" dirty="0">
                  <a:solidFill>
                    <a:srgbClr val="000000"/>
                  </a:solidFill>
                  <a:latin typeface="Courier" charset="0"/>
                </a:rPr>
                <a:t>, </a:t>
              </a:r>
              <a:r>
                <a:rPr lang="en-US" sz="1600" dirty="0">
                  <a:solidFill>
                    <a:srgbClr val="4070A0"/>
                  </a:solidFill>
                  <a:latin typeface="Courier" charset="0"/>
                </a:rPr>
                <a:t>'MO'</a:t>
              </a:r>
              <a:r>
                <a:rPr lang="en-US" sz="1600" dirty="0">
                  <a:solidFill>
                    <a:srgbClr val="000000"/>
                  </a:solidFill>
                  <a:latin typeface="Courier" charset="0"/>
                </a:rPr>
                <a:t>],</a:t>
              </a:r>
              <a:endParaRPr lang="en-US" sz="1600" dirty="0">
                <a:solidFill>
                  <a:srgbClr val="4070A0"/>
                </a:solidFill>
                <a:latin typeface="Courier" charset="0"/>
              </a:endParaRPr>
            </a:p>
            <a:p>
              <a:r>
                <a:rPr lang="en-US" sz="1600" dirty="0">
                  <a:solidFill>
                    <a:srgbClr val="000000"/>
                  </a:solidFill>
                  <a:latin typeface="Courier" charset="0"/>
                </a:rPr>
                <a:t>    [</a:t>
              </a:r>
              <a:r>
                <a:rPr lang="en-US" sz="1600" dirty="0">
                  <a:solidFill>
                    <a:srgbClr val="4070A0"/>
                  </a:solidFill>
                  <a:latin typeface="Courier" charset="0"/>
                </a:rPr>
                <a:t>'350 Fifth Avenue'</a:t>
              </a:r>
              <a:r>
                <a:rPr lang="en-US" sz="1600" dirty="0">
                  <a:solidFill>
                    <a:srgbClr val="000000"/>
                  </a:solidFill>
                  <a:latin typeface="Courier" charset="0"/>
                </a:rPr>
                <a:t>, </a:t>
              </a:r>
              <a:r>
                <a:rPr lang="en-US" sz="1600" dirty="0">
                  <a:solidFill>
                    <a:srgbClr val="4070A0"/>
                  </a:solidFill>
                  <a:latin typeface="Courier" charset="0"/>
                </a:rPr>
                <a:t>'New York'</a:t>
              </a:r>
              <a:r>
                <a:rPr lang="en-US" sz="1600" dirty="0">
                  <a:solidFill>
                    <a:srgbClr val="000000"/>
                  </a:solidFill>
                  <a:latin typeface="Courier" charset="0"/>
                </a:rPr>
                <a:t>, </a:t>
              </a:r>
              <a:r>
                <a:rPr lang="en-US" sz="1600" dirty="0">
                  <a:solidFill>
                    <a:srgbClr val="4070A0"/>
                  </a:solidFill>
                  <a:latin typeface="Courier" charset="0"/>
                </a:rPr>
                <a:t>'NY'</a:t>
              </a:r>
              <a:r>
                <a:rPr lang="en-US" sz="1600" dirty="0">
                  <a:solidFill>
                    <a:srgbClr val="000000"/>
                  </a:solidFill>
                  <a:latin typeface="Courier" charset="0"/>
                </a:rPr>
                <a:t>],</a:t>
              </a:r>
              <a:endParaRPr lang="en-US" sz="1600" dirty="0">
                <a:solidFill>
                  <a:srgbClr val="4070A0"/>
                </a:solidFill>
                <a:latin typeface="Courier" charset="0"/>
              </a:endParaRPr>
            </a:p>
            <a:p>
              <a:r>
                <a:rPr lang="en-US" sz="1600" dirty="0">
                  <a:solidFill>
                    <a:srgbClr val="000000"/>
                  </a:solidFill>
                  <a:latin typeface="Courier" charset="0"/>
                </a:rPr>
                <a:t>    [</a:t>
              </a:r>
              <a:r>
                <a:rPr lang="en-US" sz="1600" dirty="0">
                  <a:solidFill>
                    <a:srgbClr val="4070A0"/>
                  </a:solidFill>
                  <a:latin typeface="Courier" charset="0"/>
                </a:rPr>
                <a:t>'221 B Baker St'</a:t>
              </a:r>
              <a:r>
                <a:rPr lang="en-US" sz="1600" dirty="0">
                  <a:solidFill>
                    <a:srgbClr val="000000"/>
                  </a:solidFill>
                  <a:latin typeface="Courier" charset="0"/>
                </a:rPr>
                <a:t>, </a:t>
              </a:r>
              <a:r>
                <a:rPr lang="en-US" sz="1600" dirty="0">
                  <a:solidFill>
                    <a:srgbClr val="4070A0"/>
                  </a:solidFill>
                  <a:latin typeface="Courier" charset="0"/>
                </a:rPr>
                <a:t>'London'</a:t>
              </a:r>
              <a:r>
                <a:rPr lang="en-US" sz="1600" dirty="0">
                  <a:solidFill>
                    <a:srgbClr val="000000"/>
                  </a:solidFill>
                  <a:latin typeface="Courier" charset="0"/>
                </a:rPr>
                <a:t>, </a:t>
              </a:r>
              <a:r>
                <a:rPr lang="en-US" sz="1600" dirty="0">
                  <a:solidFill>
                    <a:srgbClr val="4070A0"/>
                  </a:solidFill>
                  <a:latin typeface="Courier" charset="0"/>
                </a:rPr>
                <a:t>'England'</a:t>
              </a:r>
              <a:r>
                <a:rPr lang="en-US" sz="1600" dirty="0">
                  <a:solidFill>
                    <a:srgbClr val="000000"/>
                  </a:solidFill>
                  <a:latin typeface="Courier" charset="0"/>
                </a:rPr>
                <a:t>]</a:t>
              </a:r>
              <a:endParaRPr lang="en-US" sz="1600" dirty="0">
                <a:solidFill>
                  <a:srgbClr val="4070A0"/>
                </a:solidFill>
                <a:latin typeface="Courier" charset="0"/>
              </a:endParaRPr>
            </a:p>
            <a:p>
              <a:r>
                <a:rPr lang="en-US" sz="1600" dirty="0">
                  <a:solidFill>
                    <a:srgbClr val="000000"/>
                  </a:solidFill>
                  <a:latin typeface="Courier" charset="0"/>
                </a:rPr>
                <a:t>]</a:t>
              </a:r>
            </a:p>
            <a:p>
              <a:r>
                <a:rPr lang="en-US" sz="1600" dirty="0">
                  <a:solidFill>
                    <a:srgbClr val="000000"/>
                  </a:solidFill>
                  <a:latin typeface="Courier" charset="0"/>
                </a:rPr>
                <a:t/>
              </a:r>
              <a:br>
                <a:rPr lang="en-US" sz="1600" dirty="0">
                  <a:solidFill>
                    <a:srgbClr val="000000"/>
                  </a:solidFill>
                  <a:latin typeface="Courier" charset="0"/>
                </a:rPr>
              </a:br>
              <a:r>
                <a:rPr lang="en-US" sz="1600" dirty="0" err="1" smtClean="0">
                  <a:solidFill>
                    <a:srgbClr val="000000"/>
                  </a:solidFill>
                  <a:latin typeface="Courier" charset="0"/>
                </a:rPr>
                <a:t>df</a:t>
              </a:r>
              <a:r>
                <a:rPr lang="en-US" sz="1600" dirty="0" smtClean="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err="1">
                  <a:solidFill>
                    <a:srgbClr val="000000"/>
                  </a:solidFill>
                  <a:latin typeface="Courier" charset="0"/>
                </a:rPr>
                <a:t>pd</a:t>
              </a:r>
              <a:r>
                <a:rPr lang="en-US" sz="1600" dirty="0" err="1">
                  <a:solidFill>
                    <a:srgbClr val="666666"/>
                  </a:solidFill>
                  <a:latin typeface="Courier" charset="0"/>
                </a:rPr>
                <a:t>.</a:t>
              </a:r>
              <a:r>
                <a:rPr lang="en-US" sz="1600" dirty="0" err="1">
                  <a:solidFill>
                    <a:srgbClr val="000000"/>
                  </a:solidFill>
                  <a:latin typeface="Courier" charset="0"/>
                </a:rPr>
                <a:t>DataFrame</a:t>
              </a:r>
              <a:r>
                <a:rPr lang="en-US" sz="1600" dirty="0">
                  <a:solidFill>
                    <a:srgbClr val="000000"/>
                  </a:solidFill>
                  <a:latin typeface="Courier" charset="0"/>
                </a:rPr>
                <a:t>(addresses)</a:t>
              </a:r>
            </a:p>
            <a:p>
              <a:r>
                <a:rPr lang="en-US" sz="1600" dirty="0" err="1">
                  <a:solidFill>
                    <a:srgbClr val="000000"/>
                  </a:solidFill>
                  <a:latin typeface="Courier" charset="0"/>
                </a:rPr>
                <a:t>df</a:t>
              </a:r>
              <a:r>
                <a:rPr lang="en-US" sz="1600" dirty="0" err="1">
                  <a:solidFill>
                    <a:srgbClr val="666666"/>
                  </a:solidFill>
                  <a:latin typeface="Courier" charset="0"/>
                </a:rPr>
                <a:t>.</a:t>
              </a:r>
              <a:r>
                <a:rPr lang="en-US" sz="1600" dirty="0" err="1">
                  <a:solidFill>
                    <a:srgbClr val="000000"/>
                  </a:solidFill>
                  <a:latin typeface="Courier" charset="0"/>
                </a:rPr>
                <a:t>columns</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a:solidFill>
                    <a:srgbClr val="4070A0"/>
                  </a:solidFill>
                  <a:latin typeface="Courier" charset="0"/>
                </a:rPr>
                <a:t>'</a:t>
              </a:r>
              <a:r>
                <a:rPr lang="en-US" sz="1600" dirty="0" err="1">
                  <a:solidFill>
                    <a:srgbClr val="4070A0"/>
                  </a:solidFill>
                  <a:latin typeface="Courier" charset="0"/>
                </a:rPr>
                <a:t>street'</a:t>
              </a:r>
              <a:r>
                <a:rPr lang="en-US" sz="1600" dirty="0" err="1">
                  <a:solidFill>
                    <a:srgbClr val="000000"/>
                  </a:solidFill>
                  <a:latin typeface="Courier" charset="0"/>
                </a:rPr>
                <a:t>,</a:t>
              </a:r>
              <a:r>
                <a:rPr lang="en-US" sz="1600" dirty="0" err="1">
                  <a:solidFill>
                    <a:srgbClr val="4070A0"/>
                  </a:solidFill>
                  <a:latin typeface="Courier" charset="0"/>
                </a:rPr>
                <a:t>'city'</a:t>
              </a:r>
              <a:r>
                <a:rPr lang="en-US" sz="1600" dirty="0" err="1">
                  <a:solidFill>
                    <a:srgbClr val="000000"/>
                  </a:solidFill>
                  <a:latin typeface="Courier" charset="0"/>
                </a:rPr>
                <a:t>,</a:t>
              </a:r>
              <a:r>
                <a:rPr lang="en-US" sz="1600" dirty="0" err="1">
                  <a:solidFill>
                    <a:srgbClr val="4070A0"/>
                  </a:solidFill>
                  <a:latin typeface="Courier" charset="0"/>
                </a:rPr>
                <a:t>'state</a:t>
              </a:r>
              <a:r>
                <a:rPr lang="en-US" sz="1600" dirty="0">
                  <a:solidFill>
                    <a:srgbClr val="4070A0"/>
                  </a:solidFill>
                  <a:latin typeface="Courier" charset="0"/>
                </a:rPr>
                <a:t>'</a:t>
              </a:r>
              <a:r>
                <a:rPr lang="en-US" sz="1600" dirty="0">
                  <a:solidFill>
                    <a:srgbClr val="000000"/>
                  </a:solidFill>
                  <a:latin typeface="Courier" charset="0"/>
                </a:rPr>
                <a:t>]</a:t>
              </a:r>
              <a:endParaRPr lang="en-US" sz="1600" dirty="0">
                <a:solidFill>
                  <a:srgbClr val="4070A0"/>
                </a:solidFill>
                <a:latin typeface="Courier" charset="0"/>
              </a:endParaRPr>
            </a:p>
            <a:p>
              <a:r>
                <a:rPr lang="en-US" sz="1600" dirty="0" err="1">
                  <a:solidFill>
                    <a:srgbClr val="000000"/>
                  </a:solidFill>
                  <a:latin typeface="Courier" charset="0"/>
                </a:rPr>
                <a:t>df</a:t>
              </a:r>
              <a:r>
                <a:rPr lang="en-US" sz="1600" dirty="0">
                  <a:solidFill>
                    <a:srgbClr val="000000"/>
                  </a:solidFill>
                  <a:latin typeface="Courier" charset="0"/>
                </a:rPr>
                <a:t>[</a:t>
              </a:r>
              <a:r>
                <a:rPr lang="en-US" sz="1600" dirty="0">
                  <a:solidFill>
                    <a:srgbClr val="4070A0"/>
                  </a:solidFill>
                  <a:latin typeface="Courier" charset="0"/>
                </a:rPr>
                <a:t>'label'</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err="1">
                  <a:solidFill>
                    <a:srgbClr val="000000"/>
                  </a:solidFill>
                  <a:latin typeface="Courier" charset="0"/>
                </a:rPr>
                <a:t>df</a:t>
              </a:r>
              <a:r>
                <a:rPr lang="en-US" sz="1600" dirty="0">
                  <a:solidFill>
                    <a:srgbClr val="000000"/>
                  </a:solidFill>
                  <a:latin typeface="Courier" charset="0"/>
                </a:rPr>
                <a:t>[</a:t>
              </a:r>
              <a:r>
                <a:rPr lang="en-US" sz="1600" dirty="0">
                  <a:solidFill>
                    <a:srgbClr val="4070A0"/>
                  </a:solidFill>
                  <a:latin typeface="Courier" charset="0"/>
                </a:rPr>
                <a:t>'street'</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a:solidFill>
                    <a:srgbClr val="4070A0"/>
                  </a:solidFill>
                  <a:latin typeface="Courier" charset="0"/>
                </a:rPr>
                <a:t>', '</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err="1">
                  <a:solidFill>
                    <a:srgbClr val="000000"/>
                  </a:solidFill>
                  <a:latin typeface="Courier" charset="0"/>
                </a:rPr>
                <a:t>df</a:t>
              </a:r>
              <a:r>
                <a:rPr lang="en-US" sz="1600" dirty="0">
                  <a:solidFill>
                    <a:srgbClr val="000000"/>
                  </a:solidFill>
                  <a:latin typeface="Courier" charset="0"/>
                </a:rPr>
                <a:t>[</a:t>
              </a:r>
              <a:r>
                <a:rPr lang="en-US" sz="1600" dirty="0">
                  <a:solidFill>
                    <a:srgbClr val="4070A0"/>
                  </a:solidFill>
                  <a:latin typeface="Courier" charset="0"/>
                </a:rPr>
                <a:t>'city'</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a:solidFill>
                    <a:srgbClr val="4070A0"/>
                  </a:solidFill>
                  <a:latin typeface="Courier" charset="0"/>
                </a:rPr>
                <a:t>', '</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err="1">
                  <a:solidFill>
                    <a:srgbClr val="000000"/>
                  </a:solidFill>
                  <a:latin typeface="Courier" charset="0"/>
                </a:rPr>
                <a:t>df</a:t>
              </a:r>
              <a:r>
                <a:rPr lang="en-US" sz="1600" dirty="0">
                  <a:solidFill>
                    <a:srgbClr val="000000"/>
                  </a:solidFill>
                  <a:latin typeface="Courier" charset="0"/>
                </a:rPr>
                <a:t>[</a:t>
              </a:r>
              <a:r>
                <a:rPr lang="en-US" sz="1600" dirty="0">
                  <a:solidFill>
                    <a:srgbClr val="4070A0"/>
                  </a:solidFill>
                  <a:latin typeface="Courier" charset="0"/>
                </a:rPr>
                <a:t>'state'</a:t>
              </a:r>
              <a:r>
                <a:rPr lang="en-US" sz="1600" dirty="0">
                  <a:solidFill>
                    <a:srgbClr val="000000"/>
                  </a:solidFill>
                  <a:latin typeface="Courier" charset="0"/>
                </a:rPr>
                <a:t>]</a:t>
              </a:r>
              <a:endParaRPr lang="en-US" sz="1600" dirty="0">
                <a:solidFill>
                  <a:srgbClr val="4070A0"/>
                </a:solidFill>
                <a:latin typeface="Courier" charset="0"/>
              </a:endParaRPr>
            </a:p>
            <a:p>
              <a:r>
                <a:rPr lang="en-US" sz="1600" dirty="0" err="1">
                  <a:solidFill>
                    <a:srgbClr val="000000"/>
                  </a:solidFill>
                  <a:latin typeface="Courier" charset="0"/>
                </a:rPr>
                <a:t>df</a:t>
              </a:r>
              <a:endParaRPr lang="en-US" sz="1600" dirty="0">
                <a:solidFill>
                  <a:srgbClr val="000000"/>
                </a:solidFill>
                <a:effectLst/>
                <a:latin typeface="Courier" charset="0"/>
              </a:endParaRPr>
            </a:p>
          </p:txBody>
        </p:sp>
        <p:sp>
          <p:nvSpPr>
            <p:cNvPr id="9" name="Rectangle 8"/>
            <p:cNvSpPr/>
            <p:nvPr/>
          </p:nvSpPr>
          <p:spPr>
            <a:xfrm>
              <a:off x="334537" y="4475708"/>
              <a:ext cx="8679712" cy="1521055"/>
            </a:xfrm>
            <a:prstGeom prst="rect">
              <a:avLst/>
            </a:prstGeom>
            <a:noFill/>
            <a:ln>
              <a:solidFill>
                <a:srgbClr val="585858"/>
              </a:solidFill>
            </a:ln>
          </p:spPr>
          <p:txBody>
            <a:bodyPr wrap="square" anchor="ctr">
              <a:noAutofit/>
            </a:bodyPr>
            <a:lstStyle/>
            <a:p>
              <a:endParaRPr lang="en-US" sz="1400" dirty="0">
                <a:latin typeface="Consolas" charset="0"/>
                <a:ea typeface="Consolas" charset="0"/>
                <a:cs typeface="Consolas" charset="0"/>
              </a:endParaRPr>
            </a:p>
          </p:txBody>
        </p:sp>
        <p:pic>
          <p:nvPicPr>
            <p:cNvPr id="10" name="Picture 9"/>
            <p:cNvPicPr>
              <a:picLocks noChangeAspect="1"/>
            </p:cNvPicPr>
            <p:nvPr/>
          </p:nvPicPr>
          <p:blipFill>
            <a:blip r:embed="rId2"/>
            <a:stretch>
              <a:fillRect/>
            </a:stretch>
          </p:blipFill>
          <p:spPr>
            <a:xfrm>
              <a:off x="378885" y="4591493"/>
              <a:ext cx="5731983" cy="1330441"/>
            </a:xfrm>
            <a:prstGeom prst="rect">
              <a:avLst/>
            </a:prstGeom>
          </p:spPr>
        </p:pic>
      </p:grpSp>
    </p:spTree>
    <p:extLst>
      <p:ext uri="{BB962C8B-B14F-4D97-AF65-F5344CB8AC3E}">
        <p14:creationId xmlns:p14="http://schemas.microsoft.com/office/powerpoint/2010/main" val="4848752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Me</a:t>
            </a:r>
            <a:endParaRPr lang="en-US" dirty="0"/>
          </a:p>
        </p:txBody>
      </p:sp>
      <p:sp>
        <p:nvSpPr>
          <p:cNvPr id="3" name="Content Placeholder 2"/>
          <p:cNvSpPr>
            <a:spLocks noGrp="1"/>
          </p:cNvSpPr>
          <p:nvPr>
            <p:ph idx="1"/>
          </p:nvPr>
        </p:nvSpPr>
        <p:spPr>
          <a:xfrm>
            <a:off x="334537" y="1825624"/>
            <a:ext cx="6991173" cy="4530725"/>
          </a:xfrm>
        </p:spPr>
        <p:txBody>
          <a:bodyPr anchor="t">
            <a:normAutofit lnSpcReduction="10000"/>
          </a:bodyPr>
          <a:lstStyle/>
          <a:p>
            <a:pPr>
              <a:buFont typeface="Wingdings" charset="2"/>
              <a:buChar char="Ø"/>
            </a:pPr>
            <a:r>
              <a:rPr lang="en-US" dirty="0" smtClean="0"/>
              <a:t>Paul Boal</a:t>
            </a:r>
            <a:br>
              <a:rPr lang="en-US" dirty="0" smtClean="0"/>
            </a:br>
            <a:r>
              <a:rPr lang="en-US" sz="2400" dirty="0" smtClean="0"/>
              <a:t>@paulboal</a:t>
            </a:r>
          </a:p>
          <a:p>
            <a:endParaRPr lang="en-US" dirty="0" smtClean="0"/>
          </a:p>
          <a:p>
            <a:endParaRPr lang="en-US" dirty="0" smtClean="0"/>
          </a:p>
          <a:p>
            <a:r>
              <a:rPr lang="en-US" dirty="0" smtClean="0"/>
              <a:t>Healthcare data and analytics solutions</a:t>
            </a:r>
          </a:p>
          <a:p>
            <a:r>
              <a:rPr lang="en-US" dirty="0" smtClean="0"/>
              <a:t>Big data, IoT, and advanced analytics</a:t>
            </a:r>
          </a:p>
          <a:p>
            <a:r>
              <a:rPr lang="en-US" dirty="0"/>
              <a:t>Data strategy and data </a:t>
            </a:r>
            <a:r>
              <a:rPr lang="en-US" dirty="0" smtClean="0"/>
              <a:t>governance</a:t>
            </a:r>
          </a:p>
          <a:p>
            <a:r>
              <a:rPr lang="en-US" dirty="0" smtClean="0"/>
              <a:t>Drive change through data insights</a:t>
            </a:r>
          </a:p>
          <a:p>
            <a:endParaRPr lang="en-US" dirty="0" smtClean="0"/>
          </a:p>
          <a:p>
            <a:r>
              <a:rPr lang="en-US" dirty="0" smtClean="0"/>
              <a:t>Husband and father of three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3</a:t>
            </a:fld>
            <a:endParaRPr lang="en-US"/>
          </a:p>
        </p:txBody>
      </p:sp>
      <p:sp>
        <p:nvSpPr>
          <p:cNvPr id="7" name="Rectangle 6"/>
          <p:cNvSpPr/>
          <p:nvPr/>
        </p:nvSpPr>
        <p:spPr>
          <a:xfrm>
            <a:off x="2905211" y="1825625"/>
            <a:ext cx="4935505" cy="1506154"/>
          </a:xfrm>
          <a:prstGeom prst="rect">
            <a:avLst/>
          </a:prstGeom>
        </p:spPr>
        <p:txBody>
          <a:bodyPr vert="horz" lIns="91440" tIns="45720" rIns="91440" bIns="45720" rtlCol="0" anchor="t">
            <a:normAutofit/>
          </a:bodyPr>
          <a:lstStyle/>
          <a:p>
            <a:pPr marL="457200" indent="-457200">
              <a:lnSpc>
                <a:spcPct val="90000"/>
              </a:lnSpc>
              <a:spcBef>
                <a:spcPts val="1000"/>
              </a:spcBef>
              <a:buFont typeface="Wingdings" charset="2"/>
              <a:buChar char="Ø"/>
            </a:pPr>
            <a:r>
              <a:rPr lang="en-US" sz="2800" dirty="0">
                <a:latin typeface="+mj-lt"/>
              </a:rPr>
              <a:t>VP Delivery</a:t>
            </a:r>
            <a:br>
              <a:rPr lang="en-US" sz="2800" dirty="0">
                <a:latin typeface="+mj-lt"/>
              </a:rPr>
            </a:br>
            <a:r>
              <a:rPr lang="en-US" sz="2400" dirty="0">
                <a:latin typeface="+mj-lt"/>
              </a:rPr>
              <a:t>http://</a:t>
            </a:r>
            <a:r>
              <a:rPr lang="en-US" sz="2400" dirty="0" err="1">
                <a:latin typeface="+mj-lt"/>
              </a:rPr>
              <a:t>amitechsolutions.com</a:t>
            </a:r>
            <a:r>
              <a:rPr lang="en-US" sz="2400" dirty="0">
                <a:latin typeface="+mj-lt"/>
              </a:rPr>
              <a:t/>
            </a:r>
            <a:br>
              <a:rPr lang="en-US" sz="2400" dirty="0">
                <a:latin typeface="+mj-lt"/>
              </a:rPr>
            </a:br>
            <a:r>
              <a:rPr lang="en-US" sz="2400" dirty="0">
                <a:latin typeface="+mj-lt"/>
              </a:rPr>
              <a:t>@</a:t>
            </a:r>
            <a:r>
              <a:rPr lang="en-US" sz="2400" dirty="0" err="1">
                <a:latin typeface="+mj-lt"/>
              </a:rPr>
              <a:t>AmitechSolution</a:t>
            </a:r>
            <a:endParaRPr lang="en-US" sz="2400" dirty="0">
              <a:latin typeface="+mj-lt"/>
            </a:endParaRPr>
          </a:p>
        </p:txBody>
      </p:sp>
      <p:grpSp>
        <p:nvGrpSpPr>
          <p:cNvPr id="19" name="Group 18"/>
          <p:cNvGrpSpPr/>
          <p:nvPr/>
        </p:nvGrpSpPr>
        <p:grpSpPr>
          <a:xfrm>
            <a:off x="7158999" y="1559505"/>
            <a:ext cx="4608961" cy="4651000"/>
            <a:chOff x="7235395" y="1559505"/>
            <a:chExt cx="4608961" cy="4651000"/>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635560" y="1559505"/>
              <a:ext cx="3808631" cy="3808631"/>
            </a:xfrm>
            <a:prstGeom prst="ellipse">
              <a:avLst/>
            </a:prstGeom>
            <a:ln>
              <a:solidFill>
                <a:srgbClr val="585858"/>
              </a:solidFill>
            </a:ln>
          </p:spPr>
        </p:pic>
        <p:grpSp>
          <p:nvGrpSpPr>
            <p:cNvPr id="18" name="Group 17"/>
            <p:cNvGrpSpPr/>
            <p:nvPr/>
          </p:nvGrpSpPr>
          <p:grpSpPr>
            <a:xfrm>
              <a:off x="7235395" y="4687099"/>
              <a:ext cx="4608961" cy="1523406"/>
              <a:chOff x="7061407" y="4687099"/>
              <a:chExt cx="4608961" cy="1523406"/>
            </a:xfrm>
          </p:grpSpPr>
          <p:pic>
            <p:nvPicPr>
              <p:cNvPr id="8" name="Picture 7"/>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779127" y="5427248"/>
                <a:ext cx="2981053" cy="783257"/>
              </a:xfrm>
              <a:prstGeom prst="rect">
                <a:avLst/>
              </a:prstGeom>
            </p:spPr>
          </p:pic>
          <p:pic>
            <p:nvPicPr>
              <p:cNvPr id="9" name="Picture 8"/>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7061407" y="4687099"/>
                <a:ext cx="582328" cy="681037"/>
              </a:xfrm>
              <a:prstGeom prst="rect">
                <a:avLst/>
              </a:prstGeom>
            </p:spPr>
          </p:pic>
          <p:pic>
            <p:nvPicPr>
              <p:cNvPr id="10" name="Picture 9"/>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10895572" y="4687099"/>
                <a:ext cx="774796" cy="676656"/>
              </a:xfrm>
              <a:prstGeom prst="rect">
                <a:avLst/>
              </a:prstGeom>
            </p:spPr>
          </p:pic>
        </p:grpSp>
      </p:grpSp>
      <p:grpSp>
        <p:nvGrpSpPr>
          <p:cNvPr id="17" name="Group 16"/>
          <p:cNvGrpSpPr/>
          <p:nvPr/>
        </p:nvGrpSpPr>
        <p:grpSpPr>
          <a:xfrm>
            <a:off x="4776787" y="5739351"/>
            <a:ext cx="1338800" cy="471155"/>
            <a:chOff x="4781835" y="5670533"/>
            <a:chExt cx="1679708" cy="591129"/>
          </a:xfrm>
        </p:grpSpPr>
        <p:pic>
          <p:nvPicPr>
            <p:cNvPr id="12" name="Picture 11"/>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4781835" y="5670533"/>
              <a:ext cx="591129" cy="591129"/>
            </a:xfrm>
            <a:prstGeom prst="rect">
              <a:avLst/>
            </a:prstGeom>
          </p:spPr>
        </p:pic>
        <p:pic>
          <p:nvPicPr>
            <p:cNvPr id="13" name="Picture 12"/>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5125970" y="5673082"/>
              <a:ext cx="588579" cy="588579"/>
            </a:xfrm>
            <a:prstGeom prst="rect">
              <a:avLst/>
            </a:prstGeom>
          </p:spPr>
        </p:pic>
        <p:pic>
          <p:nvPicPr>
            <p:cNvPr id="14" name="Picture 13"/>
            <p:cNvPicPr>
              <a:picLocks noChangeAspect="1"/>
            </p:cNvPicPr>
            <p:nvPr/>
          </p:nvPicPr>
          <p:blipFill rotWithShape="1">
            <a:blip r:embed="rId7" cstate="print">
              <a:extLst>
                <a:ext uri="{28A0092B-C50C-407E-A947-70E740481C1C}">
                  <a14:useLocalDpi xmlns:a14="http://schemas.microsoft.com/office/drawing/2010/main"/>
                </a:ext>
              </a:extLst>
            </a:blip>
            <a:srcRect/>
            <a:stretch/>
          </p:blipFill>
          <p:spPr>
            <a:xfrm>
              <a:off x="5508275" y="5760853"/>
              <a:ext cx="550408" cy="500808"/>
            </a:xfrm>
            <a:prstGeom prst="rect">
              <a:avLst/>
            </a:prstGeom>
          </p:spPr>
        </p:pic>
        <p:pic>
          <p:nvPicPr>
            <p:cNvPr id="15" name="Picture 14"/>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5907392" y="5863725"/>
              <a:ext cx="385237" cy="385237"/>
            </a:xfrm>
            <a:prstGeom prst="rect">
              <a:avLst/>
            </a:prstGeom>
          </p:spPr>
        </p:pic>
        <p:pic>
          <p:nvPicPr>
            <p:cNvPr id="16" name="Picture 15"/>
            <p:cNvPicPr>
              <a:picLocks noChangeAspect="1"/>
            </p:cNvPicPr>
            <p:nvPr/>
          </p:nvPicPr>
          <p:blipFill>
            <a:blip r:embed="rId9" cstate="print">
              <a:extLst>
                <a:ext uri="{28A0092B-C50C-407E-A947-70E740481C1C}">
                  <a14:useLocalDpi xmlns:a14="http://schemas.microsoft.com/office/drawing/2010/main"/>
                </a:ext>
              </a:extLst>
            </a:blip>
            <a:stretch>
              <a:fillRect/>
            </a:stretch>
          </p:blipFill>
          <p:spPr>
            <a:xfrm>
              <a:off x="6267176" y="5905249"/>
              <a:ext cx="194367" cy="343711"/>
            </a:xfrm>
            <a:prstGeom prst="rect">
              <a:avLst/>
            </a:prstGeom>
          </p:spPr>
        </p:pic>
      </p:grpSp>
    </p:spTree>
    <p:extLst>
      <p:ext uri="{BB962C8B-B14F-4D97-AF65-F5344CB8AC3E}">
        <p14:creationId xmlns:p14="http://schemas.microsoft.com/office/powerpoint/2010/main" val="20435606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Making</a:t>
            </a:r>
            <a:r>
              <a:rPr lang="en-US" baseline="0" dirty="0" smtClean="0"/>
              <a:t> Data Readable: Code to Descriptions Maps</a:t>
            </a:r>
            <a:endParaRPr lang="en-US" dirty="0"/>
          </a:p>
        </p:txBody>
      </p:sp>
      <p:sp>
        <p:nvSpPr>
          <p:cNvPr id="3" name="Content Placeholder 2"/>
          <p:cNvSpPr>
            <a:spLocks noGrp="1"/>
          </p:cNvSpPr>
          <p:nvPr>
            <p:ph idx="1"/>
          </p:nvPr>
        </p:nvSpPr>
        <p:spPr>
          <a:xfrm>
            <a:off x="334537" y="3558033"/>
            <a:ext cx="11552663" cy="1401330"/>
          </a:xfrm>
        </p:spPr>
        <p:txBody>
          <a:bodyPr/>
          <a:lstStyle/>
          <a:p>
            <a:r>
              <a:rPr lang="en-US" dirty="0" smtClean="0"/>
              <a:t>Use a dictionary to represent the relationship between ZIP code and metropolitan area.</a:t>
            </a:r>
          </a:p>
          <a:p>
            <a:r>
              <a:rPr lang="en-US" dirty="0" smtClean="0"/>
              <a:t>Map the existing ZIP code field into a city name and store that.</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30</a:t>
            </a:fld>
            <a:endParaRPr lang="en-US"/>
          </a:p>
        </p:txBody>
      </p:sp>
      <p:sp>
        <p:nvSpPr>
          <p:cNvPr id="6" name="TextBox 5"/>
          <p:cNvSpPr txBox="1"/>
          <p:nvPr/>
        </p:nvSpPr>
        <p:spPr>
          <a:xfrm>
            <a:off x="8496300" y="297570"/>
            <a:ext cx="3695700" cy="369332"/>
          </a:xfrm>
          <a:prstGeom prst="rect">
            <a:avLst/>
          </a:prstGeom>
          <a:solidFill>
            <a:srgbClr val="E7CA49"/>
          </a:solidFill>
        </p:spPr>
        <p:txBody>
          <a:bodyPr wrap="square" rtlCol="0">
            <a:spAutoFit/>
          </a:bodyPr>
          <a:lstStyle/>
          <a:p>
            <a:pPr algn="r"/>
            <a:r>
              <a:rPr lang="en-US" smtClean="0">
                <a:solidFill>
                  <a:schemeClr val="tx1">
                    <a:lumMod val="75000"/>
                    <a:lumOff val="25000"/>
                  </a:schemeClr>
                </a:solidFill>
              </a:rPr>
              <a:t>1.2 Format the data</a:t>
            </a:r>
            <a:endParaRPr lang="en-US" dirty="0">
              <a:solidFill>
                <a:schemeClr val="tx1">
                  <a:lumMod val="75000"/>
                  <a:lumOff val="25000"/>
                </a:schemeClr>
              </a:solidFill>
            </a:endParaRPr>
          </a:p>
        </p:txBody>
      </p:sp>
      <p:sp>
        <p:nvSpPr>
          <p:cNvPr id="5" name="Rectangle 4"/>
          <p:cNvSpPr/>
          <p:nvPr/>
        </p:nvSpPr>
        <p:spPr>
          <a:xfrm>
            <a:off x="334537" y="1733458"/>
            <a:ext cx="11552663" cy="1354217"/>
          </a:xfrm>
          <a:prstGeom prst="rect">
            <a:avLst/>
          </a:prstGeom>
          <a:solidFill>
            <a:schemeClr val="bg1">
              <a:lumMod val="95000"/>
            </a:schemeClr>
          </a:solidFill>
          <a:ln>
            <a:solidFill>
              <a:srgbClr val="585858"/>
            </a:solidFill>
          </a:ln>
        </p:spPr>
        <p:txBody>
          <a:bodyPr wrap="square">
            <a:spAutoFit/>
          </a:bodyPr>
          <a:lstStyle/>
          <a:p>
            <a:r>
              <a:rPr lang="is-IS" sz="1600" dirty="0">
                <a:solidFill>
                  <a:srgbClr val="000000"/>
                </a:solidFill>
                <a:latin typeface="Courier" charset="0"/>
              </a:rPr>
              <a:t>df[</a:t>
            </a:r>
            <a:r>
              <a:rPr lang="is-IS" sz="1600" dirty="0">
                <a:solidFill>
                  <a:srgbClr val="4070A0"/>
                </a:solidFill>
                <a:latin typeface="Courier" charset="0"/>
              </a:rPr>
              <a:t>'city'</a:t>
            </a:r>
            <a:r>
              <a:rPr lang="is-IS" sz="1600" dirty="0">
                <a:solidFill>
                  <a:srgbClr val="000000"/>
                </a:solidFill>
                <a:latin typeface="Courier" charset="0"/>
              </a:rPr>
              <a:t>] </a:t>
            </a:r>
            <a:r>
              <a:rPr lang="is-IS" sz="1600" dirty="0">
                <a:solidFill>
                  <a:srgbClr val="666666"/>
                </a:solidFill>
                <a:latin typeface="Courier" charset="0"/>
              </a:rPr>
              <a:t>=</a:t>
            </a:r>
            <a:r>
              <a:rPr lang="is-IS" sz="1600" dirty="0">
                <a:solidFill>
                  <a:srgbClr val="000000"/>
                </a:solidFill>
                <a:latin typeface="Courier" charset="0"/>
              </a:rPr>
              <a:t> </a:t>
            </a:r>
            <a:r>
              <a:rPr lang="is-IS" sz="1600" dirty="0" smtClean="0">
                <a:solidFill>
                  <a:srgbClr val="000000"/>
                </a:solidFill>
                <a:latin typeface="Courier" charset="0"/>
              </a:rPr>
              <a:t>df</a:t>
            </a:r>
            <a:r>
              <a:rPr lang="is-IS" sz="1600" dirty="0" smtClean="0">
                <a:solidFill>
                  <a:srgbClr val="666666"/>
                </a:solidFill>
                <a:latin typeface="Courier" charset="0"/>
              </a:rPr>
              <a:t>[</a:t>
            </a:r>
            <a:r>
              <a:rPr lang="is-IS" sz="1600" dirty="0" smtClean="0">
                <a:solidFill>
                  <a:srgbClr val="4070A0"/>
                </a:solidFill>
                <a:latin typeface="Courier" charset="0"/>
              </a:rPr>
              <a:t>’zip'</a:t>
            </a:r>
            <a:r>
              <a:rPr lang="is-IS" sz="1600" dirty="0" smtClean="0">
                <a:solidFill>
                  <a:srgbClr val="000000"/>
                </a:solidFill>
                <a:latin typeface="Courier" charset="0"/>
              </a:rPr>
              <a:t>]</a:t>
            </a:r>
            <a:r>
              <a:rPr lang="is-IS" sz="1600" dirty="0" smtClean="0">
                <a:solidFill>
                  <a:srgbClr val="666666"/>
                </a:solidFill>
                <a:latin typeface="Courier" charset="0"/>
              </a:rPr>
              <a:t>.</a:t>
            </a:r>
            <a:r>
              <a:rPr lang="is-IS" sz="1600" dirty="0" smtClean="0">
                <a:solidFill>
                  <a:srgbClr val="000000"/>
                </a:solidFill>
                <a:latin typeface="Courier" charset="0"/>
              </a:rPr>
              <a:t>map</a:t>
            </a:r>
            <a:r>
              <a:rPr lang="is-IS" sz="1600" dirty="0">
                <a:solidFill>
                  <a:srgbClr val="000000"/>
                </a:solidFill>
                <a:latin typeface="Courier" charset="0"/>
              </a:rPr>
              <a:t>({</a:t>
            </a:r>
            <a:r>
              <a:rPr lang="is-IS" sz="1600" dirty="0">
                <a:solidFill>
                  <a:srgbClr val="4070A0"/>
                </a:solidFill>
                <a:latin typeface="Courier" charset="0"/>
              </a:rPr>
              <a:t>'10001'</a:t>
            </a:r>
            <a:r>
              <a:rPr lang="is-IS" sz="1600" dirty="0">
                <a:solidFill>
                  <a:srgbClr val="000000"/>
                </a:solidFill>
                <a:latin typeface="Courier" charset="0"/>
              </a:rPr>
              <a:t>:</a:t>
            </a:r>
            <a:r>
              <a:rPr lang="is-IS" sz="1600" dirty="0">
                <a:solidFill>
                  <a:srgbClr val="4070A0"/>
                </a:solidFill>
                <a:latin typeface="Courier" charset="0"/>
              </a:rPr>
              <a:t>'New York'</a:t>
            </a:r>
            <a:r>
              <a:rPr lang="is-IS" sz="1600" dirty="0">
                <a:solidFill>
                  <a:srgbClr val="000000"/>
                </a:solidFill>
                <a:latin typeface="Courier" charset="0"/>
              </a:rPr>
              <a:t>, </a:t>
            </a:r>
            <a:endParaRPr lang="is-IS" sz="1600" dirty="0">
              <a:solidFill>
                <a:srgbClr val="4070A0"/>
              </a:solidFill>
              <a:latin typeface="Courier" charset="0"/>
            </a:endParaRPr>
          </a:p>
          <a:p>
            <a:r>
              <a:rPr lang="is-IS" sz="1600" dirty="0">
                <a:solidFill>
                  <a:srgbClr val="000000"/>
                </a:solidFill>
                <a:latin typeface="Courier" charset="0"/>
              </a:rPr>
              <a:t>                         </a:t>
            </a:r>
            <a:r>
              <a:rPr lang="is-IS" sz="1600" dirty="0" smtClean="0">
                <a:solidFill>
                  <a:srgbClr val="000000"/>
                </a:solidFill>
                <a:latin typeface="Courier" charset="0"/>
              </a:rPr>
              <a:t>   </a:t>
            </a:r>
            <a:r>
              <a:rPr lang="is-IS" sz="1600" dirty="0" smtClean="0">
                <a:solidFill>
                  <a:srgbClr val="4070A0"/>
                </a:solidFill>
                <a:latin typeface="Courier" charset="0"/>
              </a:rPr>
              <a:t>'94016</a:t>
            </a:r>
            <a:r>
              <a:rPr lang="is-IS" sz="1600" dirty="0">
                <a:solidFill>
                  <a:srgbClr val="4070A0"/>
                </a:solidFill>
                <a:latin typeface="Courier" charset="0"/>
              </a:rPr>
              <a:t>'</a:t>
            </a:r>
            <a:r>
              <a:rPr lang="is-IS" sz="1600" dirty="0">
                <a:solidFill>
                  <a:srgbClr val="000000"/>
                </a:solidFill>
                <a:latin typeface="Courier" charset="0"/>
              </a:rPr>
              <a:t>:</a:t>
            </a:r>
            <a:r>
              <a:rPr lang="is-IS" sz="1600" dirty="0">
                <a:solidFill>
                  <a:srgbClr val="4070A0"/>
                </a:solidFill>
                <a:latin typeface="Courier" charset="0"/>
              </a:rPr>
              <a:t>'San Francisco'</a:t>
            </a:r>
            <a:r>
              <a:rPr lang="is-IS" sz="1600" dirty="0">
                <a:solidFill>
                  <a:srgbClr val="000000"/>
                </a:solidFill>
                <a:latin typeface="Courier" charset="0"/>
              </a:rPr>
              <a:t>, </a:t>
            </a:r>
          </a:p>
          <a:p>
            <a:r>
              <a:rPr lang="is-IS" sz="1600" dirty="0">
                <a:solidFill>
                  <a:srgbClr val="000000"/>
                </a:solidFill>
                <a:latin typeface="Courier" charset="0"/>
              </a:rPr>
              <a:t>                        </a:t>
            </a:r>
            <a:r>
              <a:rPr lang="is-IS" sz="1600" dirty="0" smtClean="0">
                <a:solidFill>
                  <a:srgbClr val="000000"/>
                </a:solidFill>
                <a:latin typeface="Courier" charset="0"/>
              </a:rPr>
              <a:t>    </a:t>
            </a:r>
            <a:r>
              <a:rPr lang="is-IS" sz="1600" dirty="0">
                <a:solidFill>
                  <a:srgbClr val="4070A0"/>
                </a:solidFill>
                <a:latin typeface="Courier" charset="0"/>
              </a:rPr>
              <a:t>'33018'</a:t>
            </a:r>
            <a:r>
              <a:rPr lang="is-IS" sz="1600" dirty="0">
                <a:solidFill>
                  <a:srgbClr val="000000"/>
                </a:solidFill>
                <a:latin typeface="Courier" charset="0"/>
              </a:rPr>
              <a:t>:</a:t>
            </a:r>
            <a:r>
              <a:rPr lang="is-IS" sz="1600" dirty="0">
                <a:solidFill>
                  <a:srgbClr val="4070A0"/>
                </a:solidFill>
                <a:latin typeface="Courier" charset="0"/>
              </a:rPr>
              <a:t>'Miami'</a:t>
            </a:r>
            <a:r>
              <a:rPr lang="is-IS" sz="1600" dirty="0">
                <a:solidFill>
                  <a:srgbClr val="000000"/>
                </a:solidFill>
                <a:latin typeface="Courier" charset="0"/>
              </a:rPr>
              <a:t>, </a:t>
            </a:r>
          </a:p>
          <a:p>
            <a:r>
              <a:rPr lang="is-IS" sz="1600" dirty="0">
                <a:solidFill>
                  <a:srgbClr val="000000"/>
                </a:solidFill>
                <a:latin typeface="Courier" charset="0"/>
              </a:rPr>
              <a:t>                         </a:t>
            </a:r>
            <a:r>
              <a:rPr lang="is-IS" sz="1600" dirty="0" smtClean="0">
                <a:solidFill>
                  <a:srgbClr val="000000"/>
                </a:solidFill>
                <a:latin typeface="Courier" charset="0"/>
              </a:rPr>
              <a:t>   </a:t>
            </a:r>
            <a:r>
              <a:rPr lang="is-IS" sz="1600" dirty="0" smtClean="0">
                <a:solidFill>
                  <a:srgbClr val="4070A0"/>
                </a:solidFill>
                <a:latin typeface="Courier" charset="0"/>
              </a:rPr>
              <a:t>'75001</a:t>
            </a:r>
            <a:r>
              <a:rPr lang="is-IS" sz="1600" dirty="0">
                <a:solidFill>
                  <a:srgbClr val="4070A0"/>
                </a:solidFill>
                <a:latin typeface="Courier" charset="0"/>
              </a:rPr>
              <a:t>'</a:t>
            </a:r>
            <a:r>
              <a:rPr lang="is-IS" sz="1600" dirty="0">
                <a:solidFill>
                  <a:srgbClr val="000000"/>
                </a:solidFill>
                <a:latin typeface="Courier" charset="0"/>
              </a:rPr>
              <a:t>:</a:t>
            </a:r>
            <a:r>
              <a:rPr lang="is-IS" sz="1600" dirty="0">
                <a:solidFill>
                  <a:srgbClr val="4070A0"/>
                </a:solidFill>
                <a:latin typeface="Courier" charset="0"/>
              </a:rPr>
              <a:t>'Dallas</a:t>
            </a:r>
            <a:r>
              <a:rPr lang="is-IS" sz="1600" dirty="0" smtClean="0">
                <a:solidFill>
                  <a:srgbClr val="4070A0"/>
                </a:solidFill>
                <a:latin typeface="Courier" charset="0"/>
              </a:rPr>
              <a:t>'</a:t>
            </a:r>
            <a:r>
              <a:rPr lang="is-IS" sz="1600" dirty="0" smtClean="0">
                <a:solidFill>
                  <a:srgbClr val="000000"/>
                </a:solidFill>
                <a:latin typeface="Courier" charset="0"/>
              </a:rPr>
              <a:t>})</a:t>
            </a:r>
          </a:p>
          <a:p>
            <a:r>
              <a:rPr lang="is-IS" sz="1600" dirty="0" smtClean="0">
                <a:solidFill>
                  <a:srgbClr val="000000"/>
                </a:solidFill>
                <a:latin typeface="Courier" charset="0"/>
              </a:rPr>
              <a:t>df.head()</a:t>
            </a:r>
            <a:endParaRPr lang="is-IS" sz="1600" dirty="0">
              <a:solidFill>
                <a:srgbClr val="000000"/>
              </a:solidFill>
              <a:latin typeface="Courier" charset="0"/>
            </a:endParaRPr>
          </a:p>
        </p:txBody>
      </p:sp>
      <p:pic>
        <p:nvPicPr>
          <p:cNvPr id="7" name="Picture 6"/>
          <p:cNvPicPr>
            <a:picLocks noChangeAspect="1"/>
          </p:cNvPicPr>
          <p:nvPr/>
        </p:nvPicPr>
        <p:blipFill>
          <a:blip r:embed="rId2"/>
          <a:stretch>
            <a:fillRect/>
          </a:stretch>
        </p:blipFill>
        <p:spPr>
          <a:xfrm>
            <a:off x="334538" y="5048296"/>
            <a:ext cx="8564914" cy="1662546"/>
          </a:xfrm>
          <a:prstGeom prst="rect">
            <a:avLst/>
          </a:prstGeom>
        </p:spPr>
      </p:pic>
      <p:sp>
        <p:nvSpPr>
          <p:cNvPr id="8" name="TextBox 7"/>
          <p:cNvSpPr txBox="1"/>
          <p:nvPr/>
        </p:nvSpPr>
        <p:spPr>
          <a:xfrm>
            <a:off x="334537" y="3087675"/>
            <a:ext cx="5659864" cy="276999"/>
          </a:xfrm>
          <a:prstGeom prst="rect">
            <a:avLst/>
          </a:prstGeom>
          <a:noFill/>
          <a:ln>
            <a:noFill/>
          </a:ln>
        </p:spPr>
        <p:txBody>
          <a:bodyPr wrap="square" rtlCol="0">
            <a:spAutoFit/>
          </a:bodyPr>
          <a:lstStyle/>
          <a:p>
            <a:r>
              <a:rPr lang="en-US" sz="1200" dirty="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78161790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Dictionaries</a:t>
            </a:r>
            <a:endParaRPr lang="en-US" dirty="0"/>
          </a:p>
        </p:txBody>
      </p:sp>
      <p:sp>
        <p:nvSpPr>
          <p:cNvPr id="11" name="Content Placeholder 10"/>
          <p:cNvSpPr>
            <a:spLocks noGrp="1"/>
          </p:cNvSpPr>
          <p:nvPr>
            <p:ph idx="1"/>
          </p:nvPr>
        </p:nvSpPr>
        <p:spPr>
          <a:xfrm>
            <a:off x="5213269" y="1825625"/>
            <a:ext cx="6673932" cy="4351338"/>
          </a:xfrm>
        </p:spPr>
        <p:txBody>
          <a:bodyPr>
            <a:normAutofit/>
          </a:bodyPr>
          <a:lstStyle/>
          <a:p>
            <a:r>
              <a:rPr lang="en-US" sz="2400" dirty="0" smtClean="0"/>
              <a:t>A dictionary is a map between names and values, where the values can be any complex data type including another dictionary, a list, or a scalar value.</a:t>
            </a:r>
          </a:p>
          <a:p>
            <a:r>
              <a:rPr lang="en-US" sz="2400" dirty="0" smtClean="0"/>
              <a:t>Dictionaries can be accessed by using the bracket similar similar to list indexing.</a:t>
            </a:r>
          </a:p>
          <a:p>
            <a:r>
              <a:rPr lang="en-US" sz="2400" dirty="0" smtClean="0"/>
              <a:t>Dictionaries can easily be used for looking up information against a code or value list that maps to something definition.</a:t>
            </a:r>
            <a:endParaRPr lang="en-US" sz="2400" dirty="0"/>
          </a:p>
        </p:txBody>
      </p:sp>
      <p:sp>
        <p:nvSpPr>
          <p:cNvPr id="4" name="Slide Number Placeholder 3"/>
          <p:cNvSpPr>
            <a:spLocks noGrp="1"/>
          </p:cNvSpPr>
          <p:nvPr>
            <p:ph type="sldNum" sz="quarter" idx="12"/>
          </p:nvPr>
        </p:nvSpPr>
        <p:spPr/>
        <p:txBody>
          <a:bodyPr/>
          <a:lstStyle/>
          <a:p>
            <a:fld id="{721E7CEC-74A5-0048-9106-4C537A0603F6}" type="slidenum">
              <a:rPr lang="en-US" smtClean="0"/>
              <a:t>31</a:t>
            </a:fld>
            <a:endParaRPr lang="en-US"/>
          </a:p>
        </p:txBody>
      </p:sp>
      <p:sp>
        <p:nvSpPr>
          <p:cNvPr id="12" name="Text Placeholder 11"/>
          <p:cNvSpPr>
            <a:spLocks noGrp="1"/>
          </p:cNvSpPr>
          <p:nvPr>
            <p:ph type="body" sz="quarter" idx="13"/>
          </p:nvPr>
        </p:nvSpPr>
        <p:spPr/>
        <p:txBody>
          <a:bodyPr anchor="ctr">
            <a:normAutofit lnSpcReduction="10000"/>
          </a:bodyPr>
          <a:lstStyle/>
          <a:p>
            <a:r>
              <a:rPr lang="en-US" dirty="0" smtClean="0"/>
              <a:t>PYTHON BASICS: Dictionaries</a:t>
            </a:r>
            <a:endParaRPr lang="en-US" dirty="0"/>
          </a:p>
        </p:txBody>
      </p:sp>
      <p:sp>
        <p:nvSpPr>
          <p:cNvPr id="16" name="Rectangle 15"/>
          <p:cNvSpPr/>
          <p:nvPr/>
        </p:nvSpPr>
        <p:spPr>
          <a:xfrm>
            <a:off x="3048000" y="2828836"/>
            <a:ext cx="6096000" cy="1200329"/>
          </a:xfrm>
          <a:prstGeom prst="rect">
            <a:avLst/>
          </a:prstGeom>
        </p:spPr>
        <p:txBody>
          <a:bodyPr>
            <a:spAutoFit/>
          </a:bodyPr>
          <a:lstStyle/>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latin typeface="Courier" charset="0"/>
            </a:endParaRPr>
          </a:p>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effectLst/>
              <a:latin typeface="Courier" charset="0"/>
            </a:endParaRPr>
          </a:p>
        </p:txBody>
      </p:sp>
      <p:sp>
        <p:nvSpPr>
          <p:cNvPr id="19" name="Rectangle 18"/>
          <p:cNvSpPr/>
          <p:nvPr/>
        </p:nvSpPr>
        <p:spPr>
          <a:xfrm>
            <a:off x="3048000" y="2828836"/>
            <a:ext cx="6096000" cy="1200329"/>
          </a:xfrm>
          <a:prstGeom prst="rect">
            <a:avLst/>
          </a:prstGeom>
        </p:spPr>
        <p:txBody>
          <a:bodyPr>
            <a:spAutoFit/>
          </a:bodyPr>
          <a:lstStyle/>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latin typeface="Courier" charset="0"/>
            </a:endParaRPr>
          </a:p>
          <a:p>
            <a:r>
              <a:rPr lang="en-US" dirty="0">
                <a:solidFill>
                  <a:srgbClr val="000000"/>
                </a:solidFill>
                <a:latin typeface="Courier" charset="0"/>
              </a:rPr>
              <a:t/>
            </a:r>
            <a:br>
              <a:rPr lang="en-US" dirty="0">
                <a:solidFill>
                  <a:srgbClr val="000000"/>
                </a:solidFill>
                <a:latin typeface="Courier" charset="0"/>
              </a:rPr>
            </a:br>
            <a:endParaRPr lang="en-US" dirty="0">
              <a:solidFill>
                <a:srgbClr val="000000"/>
              </a:solidFill>
              <a:effectLst/>
              <a:latin typeface="Courier" charset="0"/>
            </a:endParaRPr>
          </a:p>
        </p:txBody>
      </p:sp>
      <p:sp>
        <p:nvSpPr>
          <p:cNvPr id="3" name="Rectangle 2"/>
          <p:cNvSpPr/>
          <p:nvPr/>
        </p:nvSpPr>
        <p:spPr>
          <a:xfrm>
            <a:off x="334537" y="3233587"/>
            <a:ext cx="4546221" cy="1477328"/>
          </a:xfrm>
          <a:prstGeom prst="rect">
            <a:avLst/>
          </a:prstGeom>
          <a:solidFill>
            <a:schemeClr val="bg1">
              <a:lumMod val="95000"/>
            </a:schemeClr>
          </a:solidFill>
          <a:ln>
            <a:solidFill>
              <a:srgbClr val="585858"/>
            </a:solidFill>
          </a:ln>
        </p:spPr>
        <p:txBody>
          <a:bodyPr wrap="square">
            <a:spAutoFit/>
          </a:bodyPr>
          <a:lstStyle/>
          <a:p>
            <a:r>
              <a:rPr lang="nl-NL" dirty="0" smtClean="0">
                <a:solidFill>
                  <a:srgbClr val="000000"/>
                </a:solidFill>
                <a:latin typeface="Courier" charset="0"/>
              </a:rPr>
              <a:t>me </a:t>
            </a:r>
            <a:r>
              <a:rPr lang="nl-NL" dirty="0">
                <a:solidFill>
                  <a:srgbClr val="666666"/>
                </a:solidFill>
                <a:latin typeface="Courier" charset="0"/>
              </a:rPr>
              <a:t>=</a:t>
            </a:r>
            <a:r>
              <a:rPr lang="nl-NL" dirty="0">
                <a:solidFill>
                  <a:srgbClr val="000000"/>
                </a:solidFill>
                <a:latin typeface="Courier" charset="0"/>
              </a:rPr>
              <a:t> {</a:t>
            </a:r>
          </a:p>
          <a:p>
            <a:r>
              <a:rPr lang="nl-NL" dirty="0">
                <a:solidFill>
                  <a:srgbClr val="000000"/>
                </a:solidFill>
                <a:latin typeface="Courier" charset="0"/>
              </a:rPr>
              <a:t>    </a:t>
            </a:r>
            <a:r>
              <a:rPr lang="nl-NL" dirty="0" smtClean="0">
                <a:solidFill>
                  <a:srgbClr val="4070A0"/>
                </a:solidFill>
                <a:latin typeface="Courier" charset="0"/>
              </a:rPr>
              <a:t>'last'  </a:t>
            </a:r>
            <a:r>
              <a:rPr lang="nl-NL" dirty="0" smtClean="0">
                <a:solidFill>
                  <a:srgbClr val="000000"/>
                </a:solidFill>
                <a:latin typeface="Courier" charset="0"/>
              </a:rPr>
              <a:t>: </a:t>
            </a:r>
            <a:r>
              <a:rPr lang="nl-NL" dirty="0">
                <a:solidFill>
                  <a:srgbClr val="4070A0"/>
                </a:solidFill>
                <a:latin typeface="Courier" charset="0"/>
              </a:rPr>
              <a:t>'Boal'</a:t>
            </a:r>
            <a:r>
              <a:rPr lang="nl-NL" dirty="0">
                <a:solidFill>
                  <a:srgbClr val="000000"/>
                </a:solidFill>
                <a:latin typeface="Courier" charset="0"/>
              </a:rPr>
              <a:t>,</a:t>
            </a:r>
            <a:endParaRPr lang="nl-NL" dirty="0">
              <a:solidFill>
                <a:srgbClr val="4070A0"/>
              </a:solidFill>
              <a:latin typeface="Courier" charset="0"/>
            </a:endParaRPr>
          </a:p>
          <a:p>
            <a:r>
              <a:rPr lang="nl-NL" dirty="0">
                <a:solidFill>
                  <a:srgbClr val="000000"/>
                </a:solidFill>
                <a:latin typeface="Courier" charset="0"/>
              </a:rPr>
              <a:t>    </a:t>
            </a:r>
            <a:r>
              <a:rPr lang="nl-NL" dirty="0">
                <a:solidFill>
                  <a:srgbClr val="4070A0"/>
                </a:solidFill>
                <a:latin typeface="Courier" charset="0"/>
              </a:rPr>
              <a:t>'</a:t>
            </a:r>
            <a:r>
              <a:rPr lang="nl-NL" dirty="0" err="1">
                <a:solidFill>
                  <a:srgbClr val="4070A0"/>
                </a:solidFill>
                <a:latin typeface="Courier" charset="0"/>
              </a:rPr>
              <a:t>middle</a:t>
            </a:r>
            <a:r>
              <a:rPr lang="nl-NL" dirty="0">
                <a:solidFill>
                  <a:srgbClr val="4070A0"/>
                </a:solidFill>
                <a:latin typeface="Courier" charset="0"/>
              </a:rPr>
              <a:t>'</a:t>
            </a:r>
            <a:r>
              <a:rPr lang="nl-NL" dirty="0">
                <a:solidFill>
                  <a:srgbClr val="000000"/>
                </a:solidFill>
                <a:latin typeface="Courier" charset="0"/>
              </a:rPr>
              <a:t>: </a:t>
            </a:r>
            <a:r>
              <a:rPr lang="nl-NL" dirty="0">
                <a:solidFill>
                  <a:srgbClr val="4070A0"/>
                </a:solidFill>
                <a:latin typeface="Courier" charset="0"/>
              </a:rPr>
              <a:t>'</a:t>
            </a:r>
            <a:r>
              <a:rPr lang="nl-NL" dirty="0" err="1">
                <a:solidFill>
                  <a:srgbClr val="4070A0"/>
                </a:solidFill>
                <a:latin typeface="Courier" charset="0"/>
              </a:rPr>
              <a:t>Emre</a:t>
            </a:r>
            <a:r>
              <a:rPr lang="nl-NL" dirty="0">
                <a:solidFill>
                  <a:srgbClr val="4070A0"/>
                </a:solidFill>
                <a:latin typeface="Courier" charset="0"/>
              </a:rPr>
              <a:t>'</a:t>
            </a:r>
            <a:r>
              <a:rPr lang="nl-NL" dirty="0">
                <a:solidFill>
                  <a:srgbClr val="000000"/>
                </a:solidFill>
                <a:latin typeface="Courier" charset="0"/>
              </a:rPr>
              <a:t>,</a:t>
            </a:r>
            <a:endParaRPr lang="nl-NL" dirty="0">
              <a:solidFill>
                <a:srgbClr val="4070A0"/>
              </a:solidFill>
              <a:latin typeface="Courier" charset="0"/>
            </a:endParaRPr>
          </a:p>
          <a:p>
            <a:r>
              <a:rPr lang="nl-NL" dirty="0">
                <a:solidFill>
                  <a:srgbClr val="000000"/>
                </a:solidFill>
                <a:latin typeface="Courier" charset="0"/>
              </a:rPr>
              <a:t>    </a:t>
            </a:r>
            <a:r>
              <a:rPr lang="nl-NL" dirty="0" smtClean="0">
                <a:solidFill>
                  <a:srgbClr val="4070A0"/>
                </a:solidFill>
                <a:latin typeface="Courier" charset="0"/>
              </a:rPr>
              <a:t>'first' </a:t>
            </a:r>
            <a:r>
              <a:rPr lang="nl-NL" dirty="0" smtClean="0">
                <a:solidFill>
                  <a:srgbClr val="000000"/>
                </a:solidFill>
                <a:latin typeface="Courier" charset="0"/>
              </a:rPr>
              <a:t>: </a:t>
            </a:r>
            <a:r>
              <a:rPr lang="nl-NL" dirty="0">
                <a:solidFill>
                  <a:srgbClr val="4070A0"/>
                </a:solidFill>
                <a:latin typeface="Courier" charset="0"/>
              </a:rPr>
              <a:t>'Paul'</a:t>
            </a:r>
          </a:p>
          <a:p>
            <a:r>
              <a:rPr lang="nl-NL" dirty="0">
                <a:solidFill>
                  <a:srgbClr val="000000"/>
                </a:solidFill>
                <a:latin typeface="Courier" charset="0"/>
              </a:rPr>
              <a:t>}</a:t>
            </a:r>
            <a:endParaRPr lang="nl-NL" dirty="0">
              <a:solidFill>
                <a:srgbClr val="000000"/>
              </a:solidFill>
              <a:effectLst/>
              <a:latin typeface="Courier" charset="0"/>
            </a:endParaRPr>
          </a:p>
        </p:txBody>
      </p:sp>
      <p:grpSp>
        <p:nvGrpSpPr>
          <p:cNvPr id="6" name="Group 5"/>
          <p:cNvGrpSpPr/>
          <p:nvPr/>
        </p:nvGrpSpPr>
        <p:grpSpPr>
          <a:xfrm>
            <a:off x="334537" y="4918548"/>
            <a:ext cx="4546221" cy="835676"/>
            <a:chOff x="334537" y="4918548"/>
            <a:chExt cx="4546221" cy="835676"/>
          </a:xfrm>
        </p:grpSpPr>
        <p:sp>
          <p:nvSpPr>
            <p:cNvPr id="5" name="Rectangle 4"/>
            <p:cNvSpPr/>
            <p:nvPr/>
          </p:nvSpPr>
          <p:spPr>
            <a:xfrm>
              <a:off x="334537" y="4918548"/>
              <a:ext cx="4546221" cy="369332"/>
            </a:xfrm>
            <a:prstGeom prst="rect">
              <a:avLst/>
            </a:prstGeom>
            <a:solidFill>
              <a:schemeClr val="bg1">
                <a:lumMod val="95000"/>
              </a:schemeClr>
            </a:solidFill>
            <a:ln>
              <a:solidFill>
                <a:srgbClr val="585858"/>
              </a:solidFill>
            </a:ln>
          </p:spPr>
          <p:txBody>
            <a:bodyPr wrap="square">
              <a:spAutoFit/>
            </a:bodyPr>
            <a:lstStyle/>
            <a:p>
              <a:r>
                <a:rPr lang="en-US" dirty="0" smtClean="0">
                  <a:solidFill>
                    <a:srgbClr val="000000"/>
                  </a:solidFill>
                  <a:latin typeface="Courier" charset="0"/>
                </a:rPr>
                <a:t>me</a:t>
              </a:r>
              <a:r>
                <a:rPr lang="en-US" dirty="0">
                  <a:solidFill>
                    <a:srgbClr val="000000"/>
                  </a:solidFill>
                  <a:latin typeface="Courier" charset="0"/>
                </a:rPr>
                <a:t>[</a:t>
              </a:r>
              <a:r>
                <a:rPr lang="en-US" dirty="0">
                  <a:solidFill>
                    <a:srgbClr val="4070A0"/>
                  </a:solidFill>
                  <a:latin typeface="Courier" charset="0"/>
                </a:rPr>
                <a:t>'last'</a:t>
              </a:r>
              <a:r>
                <a:rPr lang="en-US" dirty="0">
                  <a:solidFill>
                    <a:srgbClr val="000000"/>
                  </a:solidFill>
                  <a:latin typeface="Courier" charset="0"/>
                </a:rPr>
                <a:t>]</a:t>
              </a:r>
              <a:endParaRPr lang="en-US" dirty="0">
                <a:solidFill>
                  <a:srgbClr val="000000"/>
                </a:solidFill>
                <a:effectLst/>
                <a:latin typeface="Courier" charset="0"/>
              </a:endParaRPr>
            </a:p>
          </p:txBody>
        </p:sp>
        <p:sp>
          <p:nvSpPr>
            <p:cNvPr id="17" name="Rectangle 16"/>
            <p:cNvSpPr/>
            <p:nvPr/>
          </p:nvSpPr>
          <p:spPr>
            <a:xfrm>
              <a:off x="334537" y="5287880"/>
              <a:ext cx="4546221" cy="466344"/>
            </a:xfrm>
            <a:prstGeom prst="rect">
              <a:avLst/>
            </a:prstGeom>
            <a:noFill/>
            <a:ln>
              <a:solidFill>
                <a:srgbClr val="585858"/>
              </a:solidFill>
            </a:ln>
          </p:spPr>
          <p:txBody>
            <a:bodyPr wrap="square" anchor="ctr">
              <a:noAutofit/>
            </a:bodyPr>
            <a:lstStyle/>
            <a:p>
              <a:r>
                <a:rPr lang="en-US" dirty="0" smtClean="0">
                  <a:solidFill>
                    <a:srgbClr val="000000"/>
                  </a:solidFill>
                  <a:latin typeface="Courier" charset="0"/>
                  <a:ea typeface="Courier" charset="0"/>
                  <a:cs typeface="Courier" charset="0"/>
                </a:rPr>
                <a:t>'Boal'</a:t>
              </a:r>
            </a:p>
          </p:txBody>
        </p:sp>
      </p:grpSp>
      <p:sp>
        <p:nvSpPr>
          <p:cNvPr id="21" name="Rectangle 20"/>
          <p:cNvSpPr/>
          <p:nvPr/>
        </p:nvSpPr>
        <p:spPr>
          <a:xfrm>
            <a:off x="334536" y="1825625"/>
            <a:ext cx="4546221" cy="1200329"/>
          </a:xfrm>
          <a:prstGeom prst="rect">
            <a:avLst/>
          </a:prstGeom>
          <a:solidFill>
            <a:schemeClr val="bg1">
              <a:lumMod val="95000"/>
            </a:schemeClr>
          </a:solidFill>
          <a:ln>
            <a:solidFill>
              <a:srgbClr val="585858"/>
            </a:solidFill>
          </a:ln>
        </p:spPr>
        <p:txBody>
          <a:bodyPr wrap="square">
            <a:spAutoFit/>
          </a:bodyPr>
          <a:lstStyle/>
          <a:p>
            <a:r>
              <a:rPr lang="nl-NL" dirty="0" err="1" smtClean="0">
                <a:solidFill>
                  <a:srgbClr val="000000"/>
                </a:solidFill>
                <a:latin typeface="Courier" charset="0"/>
              </a:rPr>
              <a:t>dictionary</a:t>
            </a:r>
            <a:r>
              <a:rPr lang="nl-NL" dirty="0" smtClean="0">
                <a:solidFill>
                  <a:srgbClr val="000000"/>
                </a:solidFill>
                <a:latin typeface="Courier" charset="0"/>
              </a:rPr>
              <a:t> </a:t>
            </a:r>
            <a:r>
              <a:rPr lang="nl-NL" dirty="0">
                <a:solidFill>
                  <a:srgbClr val="666666"/>
                </a:solidFill>
                <a:latin typeface="Courier" charset="0"/>
              </a:rPr>
              <a:t>=</a:t>
            </a:r>
            <a:r>
              <a:rPr lang="nl-NL" dirty="0">
                <a:solidFill>
                  <a:srgbClr val="000000"/>
                </a:solidFill>
                <a:latin typeface="Courier" charset="0"/>
              </a:rPr>
              <a:t> {</a:t>
            </a:r>
          </a:p>
          <a:p>
            <a:r>
              <a:rPr lang="nl-NL" dirty="0">
                <a:solidFill>
                  <a:srgbClr val="000000"/>
                </a:solidFill>
                <a:latin typeface="Courier" charset="0"/>
              </a:rPr>
              <a:t>    </a:t>
            </a:r>
            <a:r>
              <a:rPr lang="nl-NL" dirty="0" smtClean="0">
                <a:solidFill>
                  <a:srgbClr val="4070A0"/>
                </a:solidFill>
                <a:latin typeface="Courier" charset="0"/>
              </a:rPr>
              <a:t>name1  </a:t>
            </a:r>
            <a:r>
              <a:rPr lang="nl-NL" dirty="0" smtClean="0">
                <a:solidFill>
                  <a:srgbClr val="000000"/>
                </a:solidFill>
                <a:latin typeface="Courier" charset="0"/>
              </a:rPr>
              <a:t>: </a:t>
            </a:r>
            <a:r>
              <a:rPr lang="nl-NL" dirty="0" smtClean="0">
                <a:solidFill>
                  <a:srgbClr val="4070A0"/>
                </a:solidFill>
                <a:latin typeface="Courier" charset="0"/>
              </a:rPr>
              <a:t>value1</a:t>
            </a:r>
            <a:r>
              <a:rPr lang="nl-NL" dirty="0" smtClean="0">
                <a:solidFill>
                  <a:srgbClr val="000000"/>
                </a:solidFill>
                <a:latin typeface="Courier" charset="0"/>
              </a:rPr>
              <a:t>,</a:t>
            </a:r>
            <a:endParaRPr lang="nl-NL" dirty="0">
              <a:solidFill>
                <a:srgbClr val="4070A0"/>
              </a:solidFill>
              <a:latin typeface="Courier" charset="0"/>
            </a:endParaRPr>
          </a:p>
          <a:p>
            <a:r>
              <a:rPr lang="nl-NL" dirty="0">
                <a:solidFill>
                  <a:srgbClr val="000000"/>
                </a:solidFill>
                <a:latin typeface="Courier" charset="0"/>
              </a:rPr>
              <a:t>    </a:t>
            </a:r>
            <a:r>
              <a:rPr lang="nl-NL" dirty="0" smtClean="0">
                <a:solidFill>
                  <a:srgbClr val="4070A0"/>
                </a:solidFill>
                <a:latin typeface="Courier" charset="0"/>
              </a:rPr>
              <a:t>name2  </a:t>
            </a:r>
            <a:r>
              <a:rPr lang="nl-NL" dirty="0">
                <a:solidFill>
                  <a:srgbClr val="000000"/>
                </a:solidFill>
                <a:latin typeface="Courier" charset="0"/>
              </a:rPr>
              <a:t>: </a:t>
            </a:r>
            <a:r>
              <a:rPr lang="nl-NL" dirty="0" smtClean="0">
                <a:solidFill>
                  <a:srgbClr val="4070A0"/>
                </a:solidFill>
                <a:latin typeface="Courier" charset="0"/>
              </a:rPr>
              <a:t>value2</a:t>
            </a:r>
            <a:r>
              <a:rPr lang="nl-NL" dirty="0" smtClean="0">
                <a:solidFill>
                  <a:srgbClr val="000000"/>
                </a:solidFill>
                <a:latin typeface="Courier" charset="0"/>
              </a:rPr>
              <a:t>...</a:t>
            </a:r>
            <a:endParaRPr lang="nl-NL" dirty="0">
              <a:solidFill>
                <a:srgbClr val="4070A0"/>
              </a:solidFill>
              <a:latin typeface="Courier" charset="0"/>
            </a:endParaRPr>
          </a:p>
          <a:p>
            <a:r>
              <a:rPr lang="nl-NL" dirty="0" smtClean="0">
                <a:solidFill>
                  <a:srgbClr val="000000"/>
                </a:solidFill>
                <a:latin typeface="Courier" charset="0"/>
              </a:rPr>
              <a:t>}</a:t>
            </a:r>
            <a:endParaRPr lang="nl-NL" dirty="0">
              <a:solidFill>
                <a:srgbClr val="000000"/>
              </a:solidFill>
              <a:effectLst/>
              <a:latin typeface="Courier" charset="0"/>
            </a:endParaRPr>
          </a:p>
        </p:txBody>
      </p:sp>
    </p:spTree>
    <p:extLst>
      <p:ext uri="{BB962C8B-B14F-4D97-AF65-F5344CB8AC3E}">
        <p14:creationId xmlns:p14="http://schemas.microsoft.com/office/powerpoint/2010/main" val="108248456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Working with </a:t>
            </a:r>
            <a:r>
              <a:rPr lang="en-US" dirty="0" err="1" smtClean="0"/>
              <a:t>DataFrames</a:t>
            </a:r>
            <a:endParaRPr lang="en-US" dirty="0"/>
          </a:p>
        </p:txBody>
      </p:sp>
      <p:sp>
        <p:nvSpPr>
          <p:cNvPr id="6" name="Content Placeholder 5"/>
          <p:cNvSpPr>
            <a:spLocks noGrp="1"/>
          </p:cNvSpPr>
          <p:nvPr>
            <p:ph idx="1"/>
          </p:nvPr>
        </p:nvSpPr>
        <p:spPr/>
        <p:txBody>
          <a:bodyPr/>
          <a:lstStyle/>
          <a:p>
            <a:pPr marL="514350" indent="-514350">
              <a:buFont typeface="+mj-lt"/>
              <a:buAutoNum type="arabicPeriod"/>
            </a:pPr>
            <a:r>
              <a:rPr lang="en-US" dirty="0" smtClean="0"/>
              <a:t>Start with the 2-dimensional list below</a:t>
            </a:r>
          </a:p>
          <a:p>
            <a:pPr marL="514350" indent="-514350">
              <a:buFont typeface="+mj-lt"/>
              <a:buAutoNum type="arabicPeriod"/>
            </a:pPr>
            <a:r>
              <a:rPr lang="en-US" dirty="0" smtClean="0"/>
              <a:t>Convert this to a </a:t>
            </a:r>
            <a:r>
              <a:rPr lang="en-US" dirty="0" err="1" smtClean="0"/>
              <a:t>DataFrame</a:t>
            </a:r>
            <a:endParaRPr lang="en-US" dirty="0" smtClean="0"/>
          </a:p>
          <a:p>
            <a:pPr marL="514350" indent="-514350">
              <a:buFont typeface="+mj-lt"/>
              <a:buAutoNum type="arabicPeriod"/>
            </a:pPr>
            <a:r>
              <a:rPr lang="en-US" dirty="0" smtClean="0"/>
              <a:t>Label the columns “street”, “city”, “state”</a:t>
            </a:r>
          </a:p>
          <a:p>
            <a:pPr marL="514350" indent="-514350">
              <a:buFont typeface="+mj-lt"/>
              <a:buAutoNum type="arabicPeriod"/>
            </a:pPr>
            <a:r>
              <a:rPr lang="en-US" dirty="0" smtClean="0"/>
              <a:t>Add a new series called “label” that is formatted as you would expect</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32</a:t>
            </a:fld>
            <a:endParaRPr lang="en-US"/>
          </a:p>
        </p:txBody>
      </p:sp>
      <p:sp>
        <p:nvSpPr>
          <p:cNvPr id="7" name="Text Placeholder 6"/>
          <p:cNvSpPr>
            <a:spLocks noGrp="1"/>
          </p:cNvSpPr>
          <p:nvPr>
            <p:ph type="body" sz="quarter" idx="13"/>
          </p:nvPr>
        </p:nvSpPr>
        <p:spPr/>
        <p:txBody>
          <a:bodyPr/>
          <a:lstStyle/>
          <a:p>
            <a:r>
              <a:rPr lang="en-US" dirty="0" smtClean="0"/>
              <a:t>EXERCISE </a:t>
            </a:r>
            <a:r>
              <a:rPr lang="en-US" dirty="0"/>
              <a:t>4</a:t>
            </a:r>
            <a:r>
              <a:rPr lang="en-US" dirty="0" smtClean="0"/>
              <a:t>: </a:t>
            </a:r>
            <a:r>
              <a:rPr lang="en-US" dirty="0" err="1" smtClean="0"/>
              <a:t>DataFrame</a:t>
            </a:r>
            <a:endParaRPr lang="en-US" dirty="0"/>
          </a:p>
        </p:txBody>
      </p:sp>
      <p:sp>
        <p:nvSpPr>
          <p:cNvPr id="2" name="Rectangle 1"/>
          <p:cNvSpPr/>
          <p:nvPr/>
        </p:nvSpPr>
        <p:spPr>
          <a:xfrm>
            <a:off x="414670" y="4879022"/>
            <a:ext cx="6698512" cy="1477328"/>
          </a:xfrm>
          <a:prstGeom prst="rect">
            <a:avLst/>
          </a:prstGeom>
          <a:solidFill>
            <a:schemeClr val="bg1">
              <a:lumMod val="95000"/>
            </a:schemeClr>
          </a:solidFill>
          <a:ln>
            <a:solidFill>
              <a:srgbClr val="585858"/>
            </a:solidFill>
          </a:ln>
        </p:spPr>
        <p:txBody>
          <a:bodyPr wrap="square">
            <a:spAutoFit/>
          </a:bodyPr>
          <a:lstStyle/>
          <a:p>
            <a:r>
              <a:rPr lang="nl-NL" smtClean="0">
                <a:solidFill>
                  <a:srgbClr val="000000"/>
                </a:solidFill>
                <a:latin typeface="Courier" charset="0"/>
              </a:rPr>
              <a:t>addresses</a:t>
            </a:r>
            <a:r>
              <a:rPr lang="nl-NL" dirty="0" smtClean="0">
                <a:solidFill>
                  <a:srgbClr val="000000"/>
                </a:solidFill>
                <a:latin typeface="Courier" charset="0"/>
              </a:rPr>
              <a:t> </a:t>
            </a:r>
            <a:r>
              <a:rPr lang="nl-NL" dirty="0">
                <a:solidFill>
                  <a:srgbClr val="666666"/>
                </a:solidFill>
                <a:latin typeface="Courier" charset="0"/>
              </a:rPr>
              <a:t>=</a:t>
            </a:r>
            <a:r>
              <a:rPr lang="nl-NL" dirty="0">
                <a:solidFill>
                  <a:srgbClr val="000000"/>
                </a:solidFill>
                <a:latin typeface="Courier" charset="0"/>
              </a:rPr>
              <a:t> [</a:t>
            </a:r>
          </a:p>
          <a:p>
            <a:r>
              <a:rPr lang="nl-NL" dirty="0">
                <a:solidFill>
                  <a:srgbClr val="000000"/>
                </a:solidFill>
                <a:latin typeface="Courier" charset="0"/>
              </a:rPr>
              <a:t>    [</a:t>
            </a:r>
            <a:r>
              <a:rPr lang="nl-NL" dirty="0">
                <a:solidFill>
                  <a:srgbClr val="4070A0"/>
                </a:solidFill>
                <a:latin typeface="Courier" charset="0"/>
              </a:rPr>
              <a:t>'1 </a:t>
            </a:r>
            <a:r>
              <a:rPr lang="nl-NL" dirty="0" err="1">
                <a:solidFill>
                  <a:srgbClr val="4070A0"/>
                </a:solidFill>
                <a:latin typeface="Courier" charset="0"/>
              </a:rPr>
              <a:t>CityPace</a:t>
            </a:r>
            <a:r>
              <a:rPr lang="nl-NL" dirty="0">
                <a:solidFill>
                  <a:srgbClr val="4070A0"/>
                </a:solidFill>
                <a:latin typeface="Courier" charset="0"/>
              </a:rPr>
              <a:t> Drive'</a:t>
            </a:r>
            <a:r>
              <a:rPr lang="nl-NL" dirty="0">
                <a:solidFill>
                  <a:srgbClr val="000000"/>
                </a:solidFill>
                <a:latin typeface="Courier" charset="0"/>
              </a:rPr>
              <a:t>, </a:t>
            </a:r>
            <a:r>
              <a:rPr lang="nl-NL" dirty="0">
                <a:solidFill>
                  <a:srgbClr val="4070A0"/>
                </a:solidFill>
                <a:latin typeface="Courier" charset="0"/>
              </a:rPr>
              <a:t>'</a:t>
            </a:r>
            <a:r>
              <a:rPr lang="nl-NL" dirty="0" err="1">
                <a:solidFill>
                  <a:srgbClr val="4070A0"/>
                </a:solidFill>
                <a:latin typeface="Courier" charset="0"/>
              </a:rPr>
              <a:t>Creve</a:t>
            </a:r>
            <a:r>
              <a:rPr lang="nl-NL" dirty="0">
                <a:solidFill>
                  <a:srgbClr val="4070A0"/>
                </a:solidFill>
                <a:latin typeface="Courier" charset="0"/>
              </a:rPr>
              <a:t> Coeur'</a:t>
            </a:r>
            <a:r>
              <a:rPr lang="nl-NL" dirty="0">
                <a:solidFill>
                  <a:srgbClr val="000000"/>
                </a:solidFill>
                <a:latin typeface="Courier" charset="0"/>
              </a:rPr>
              <a:t>, </a:t>
            </a:r>
            <a:r>
              <a:rPr lang="nl-NL" dirty="0">
                <a:solidFill>
                  <a:srgbClr val="4070A0"/>
                </a:solidFill>
                <a:latin typeface="Courier" charset="0"/>
              </a:rPr>
              <a:t>'MO'</a:t>
            </a:r>
            <a:r>
              <a:rPr lang="nl-NL" dirty="0">
                <a:solidFill>
                  <a:srgbClr val="000000"/>
                </a:solidFill>
                <a:latin typeface="Courier" charset="0"/>
              </a:rPr>
              <a:t>],</a:t>
            </a:r>
            <a:endParaRPr lang="nl-NL" dirty="0">
              <a:solidFill>
                <a:srgbClr val="4070A0"/>
              </a:solidFill>
              <a:latin typeface="Courier" charset="0"/>
            </a:endParaRPr>
          </a:p>
          <a:p>
            <a:r>
              <a:rPr lang="nl-NL" dirty="0">
                <a:solidFill>
                  <a:srgbClr val="000000"/>
                </a:solidFill>
                <a:latin typeface="Courier" charset="0"/>
              </a:rPr>
              <a:t>    [</a:t>
            </a:r>
            <a:r>
              <a:rPr lang="nl-NL" dirty="0">
                <a:solidFill>
                  <a:srgbClr val="4070A0"/>
                </a:solidFill>
                <a:latin typeface="Courier" charset="0"/>
              </a:rPr>
              <a:t>'350 </a:t>
            </a:r>
            <a:r>
              <a:rPr lang="nl-NL" dirty="0" err="1">
                <a:solidFill>
                  <a:srgbClr val="4070A0"/>
                </a:solidFill>
                <a:latin typeface="Courier" charset="0"/>
              </a:rPr>
              <a:t>Fifth</a:t>
            </a:r>
            <a:r>
              <a:rPr lang="nl-NL" dirty="0">
                <a:solidFill>
                  <a:srgbClr val="4070A0"/>
                </a:solidFill>
                <a:latin typeface="Courier" charset="0"/>
              </a:rPr>
              <a:t> Avenue'</a:t>
            </a:r>
            <a:r>
              <a:rPr lang="nl-NL" dirty="0">
                <a:solidFill>
                  <a:srgbClr val="000000"/>
                </a:solidFill>
                <a:latin typeface="Courier" charset="0"/>
              </a:rPr>
              <a:t>, </a:t>
            </a:r>
            <a:r>
              <a:rPr lang="nl-NL" dirty="0">
                <a:solidFill>
                  <a:srgbClr val="4070A0"/>
                </a:solidFill>
                <a:latin typeface="Courier" charset="0"/>
              </a:rPr>
              <a:t>'New York'</a:t>
            </a:r>
            <a:r>
              <a:rPr lang="nl-NL" dirty="0">
                <a:solidFill>
                  <a:srgbClr val="000000"/>
                </a:solidFill>
                <a:latin typeface="Courier" charset="0"/>
              </a:rPr>
              <a:t>, </a:t>
            </a:r>
            <a:r>
              <a:rPr lang="nl-NL" dirty="0">
                <a:solidFill>
                  <a:srgbClr val="4070A0"/>
                </a:solidFill>
                <a:latin typeface="Courier" charset="0"/>
              </a:rPr>
              <a:t>'NY'</a:t>
            </a:r>
            <a:r>
              <a:rPr lang="nl-NL" dirty="0">
                <a:solidFill>
                  <a:srgbClr val="000000"/>
                </a:solidFill>
                <a:latin typeface="Courier" charset="0"/>
              </a:rPr>
              <a:t>],</a:t>
            </a:r>
            <a:endParaRPr lang="nl-NL" dirty="0">
              <a:solidFill>
                <a:srgbClr val="4070A0"/>
              </a:solidFill>
              <a:latin typeface="Courier" charset="0"/>
            </a:endParaRPr>
          </a:p>
          <a:p>
            <a:r>
              <a:rPr lang="nl-NL" dirty="0">
                <a:solidFill>
                  <a:srgbClr val="000000"/>
                </a:solidFill>
                <a:latin typeface="Courier" charset="0"/>
              </a:rPr>
              <a:t>    [</a:t>
            </a:r>
            <a:r>
              <a:rPr lang="nl-NL" dirty="0">
                <a:solidFill>
                  <a:srgbClr val="4070A0"/>
                </a:solidFill>
                <a:latin typeface="Courier" charset="0"/>
              </a:rPr>
              <a:t>'221 B Baker St'</a:t>
            </a:r>
            <a:r>
              <a:rPr lang="nl-NL" dirty="0">
                <a:solidFill>
                  <a:srgbClr val="000000"/>
                </a:solidFill>
                <a:latin typeface="Courier" charset="0"/>
              </a:rPr>
              <a:t>, </a:t>
            </a:r>
            <a:r>
              <a:rPr lang="nl-NL" dirty="0">
                <a:solidFill>
                  <a:srgbClr val="4070A0"/>
                </a:solidFill>
                <a:latin typeface="Courier" charset="0"/>
              </a:rPr>
              <a:t>'London'</a:t>
            </a:r>
            <a:r>
              <a:rPr lang="nl-NL" dirty="0">
                <a:solidFill>
                  <a:srgbClr val="000000"/>
                </a:solidFill>
                <a:latin typeface="Courier" charset="0"/>
              </a:rPr>
              <a:t>, </a:t>
            </a:r>
            <a:r>
              <a:rPr lang="nl-NL" dirty="0">
                <a:solidFill>
                  <a:srgbClr val="4070A0"/>
                </a:solidFill>
                <a:latin typeface="Courier" charset="0"/>
              </a:rPr>
              <a:t>'England'</a:t>
            </a:r>
            <a:r>
              <a:rPr lang="nl-NL" dirty="0">
                <a:solidFill>
                  <a:srgbClr val="000000"/>
                </a:solidFill>
                <a:latin typeface="Courier" charset="0"/>
              </a:rPr>
              <a:t>]</a:t>
            </a:r>
            <a:endParaRPr lang="nl-NL" dirty="0">
              <a:solidFill>
                <a:srgbClr val="4070A0"/>
              </a:solidFill>
              <a:latin typeface="Courier" charset="0"/>
            </a:endParaRPr>
          </a:p>
          <a:p>
            <a:r>
              <a:rPr lang="nl-NL" dirty="0">
                <a:solidFill>
                  <a:srgbClr val="000000"/>
                </a:solidFill>
                <a:latin typeface="Courier" charset="0"/>
              </a:rPr>
              <a:t>]</a:t>
            </a:r>
            <a:endParaRPr lang="nl-NL" dirty="0">
              <a:solidFill>
                <a:srgbClr val="000000"/>
              </a:solidFill>
              <a:effectLst/>
              <a:latin typeface="Courier" charset="0"/>
            </a:endParaRPr>
          </a:p>
        </p:txBody>
      </p:sp>
    </p:spTree>
    <p:extLst>
      <p:ext uri="{BB962C8B-B14F-4D97-AF65-F5344CB8AC3E}">
        <p14:creationId xmlns:p14="http://schemas.microsoft.com/office/powerpoint/2010/main" val="110268287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Working with </a:t>
            </a:r>
            <a:r>
              <a:rPr lang="en-US" dirty="0" err="1" smtClean="0"/>
              <a:t>DataFrames</a:t>
            </a:r>
            <a:endParaRPr lang="en-US" dirty="0"/>
          </a:p>
        </p:txBody>
      </p:sp>
      <p:sp>
        <p:nvSpPr>
          <p:cNvPr id="2" name="Content Placeholder 1"/>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33</a:t>
            </a:fld>
            <a:endParaRPr lang="en-US"/>
          </a:p>
        </p:txBody>
      </p:sp>
      <p:sp>
        <p:nvSpPr>
          <p:cNvPr id="7" name="Text Placeholder 6"/>
          <p:cNvSpPr>
            <a:spLocks noGrp="1"/>
          </p:cNvSpPr>
          <p:nvPr>
            <p:ph type="body" sz="quarter" idx="13"/>
          </p:nvPr>
        </p:nvSpPr>
        <p:spPr/>
        <p:txBody>
          <a:bodyPr/>
          <a:lstStyle/>
          <a:p>
            <a:r>
              <a:rPr lang="en-US" dirty="0" smtClean="0"/>
              <a:t>EXERCISE 4 - Solution</a:t>
            </a:r>
            <a:endParaRPr lang="en-US" dirty="0"/>
          </a:p>
        </p:txBody>
      </p:sp>
      <p:grpSp>
        <p:nvGrpSpPr>
          <p:cNvPr id="11" name="Group 10"/>
          <p:cNvGrpSpPr/>
          <p:nvPr/>
        </p:nvGrpSpPr>
        <p:grpSpPr>
          <a:xfrm>
            <a:off x="334537" y="1921163"/>
            <a:ext cx="8679712" cy="4075600"/>
            <a:chOff x="334537" y="1921163"/>
            <a:chExt cx="8679712" cy="4075600"/>
          </a:xfrm>
        </p:grpSpPr>
        <p:sp>
          <p:nvSpPr>
            <p:cNvPr id="3" name="Rectangle 2"/>
            <p:cNvSpPr/>
            <p:nvPr/>
          </p:nvSpPr>
          <p:spPr>
            <a:xfrm>
              <a:off x="334537" y="1921163"/>
              <a:ext cx="8679712" cy="2554545"/>
            </a:xfrm>
            <a:prstGeom prst="rect">
              <a:avLst/>
            </a:prstGeom>
            <a:solidFill>
              <a:schemeClr val="bg1">
                <a:lumMod val="95000"/>
              </a:schemeClr>
            </a:solidFill>
            <a:ln>
              <a:solidFill>
                <a:srgbClr val="585858"/>
              </a:solidFill>
            </a:ln>
          </p:spPr>
          <p:txBody>
            <a:bodyPr wrap="square">
              <a:spAutoFit/>
            </a:bodyPr>
            <a:lstStyle/>
            <a:p>
              <a:r>
                <a:rPr lang="en-US" sz="1600" dirty="0" smtClean="0">
                  <a:solidFill>
                    <a:srgbClr val="000000"/>
                  </a:solidFill>
                  <a:latin typeface="Courier" charset="0"/>
                </a:rPr>
                <a:t>addresses </a:t>
              </a:r>
              <a:r>
                <a:rPr lang="en-US" sz="1600" dirty="0">
                  <a:solidFill>
                    <a:srgbClr val="666666"/>
                  </a:solidFill>
                  <a:latin typeface="Courier" charset="0"/>
                </a:rPr>
                <a:t>=</a:t>
              </a:r>
              <a:r>
                <a:rPr lang="en-US" sz="1600" dirty="0">
                  <a:solidFill>
                    <a:srgbClr val="000000"/>
                  </a:solidFill>
                  <a:latin typeface="Courier" charset="0"/>
                </a:rPr>
                <a:t> [</a:t>
              </a:r>
            </a:p>
            <a:p>
              <a:r>
                <a:rPr lang="en-US" sz="1600" dirty="0">
                  <a:solidFill>
                    <a:srgbClr val="000000"/>
                  </a:solidFill>
                  <a:latin typeface="Courier" charset="0"/>
                </a:rPr>
                <a:t>    [</a:t>
              </a:r>
              <a:r>
                <a:rPr lang="en-US" sz="1600" dirty="0">
                  <a:solidFill>
                    <a:srgbClr val="4070A0"/>
                  </a:solidFill>
                  <a:latin typeface="Courier" charset="0"/>
                </a:rPr>
                <a:t>'1 </a:t>
              </a:r>
              <a:r>
                <a:rPr lang="en-US" sz="1600" dirty="0" err="1">
                  <a:solidFill>
                    <a:srgbClr val="4070A0"/>
                  </a:solidFill>
                  <a:latin typeface="Courier" charset="0"/>
                </a:rPr>
                <a:t>CityPace</a:t>
              </a:r>
              <a:r>
                <a:rPr lang="en-US" sz="1600" dirty="0">
                  <a:solidFill>
                    <a:srgbClr val="4070A0"/>
                  </a:solidFill>
                  <a:latin typeface="Courier" charset="0"/>
                </a:rPr>
                <a:t> Drive'</a:t>
              </a:r>
              <a:r>
                <a:rPr lang="en-US" sz="1600" dirty="0">
                  <a:solidFill>
                    <a:srgbClr val="000000"/>
                  </a:solidFill>
                  <a:latin typeface="Courier" charset="0"/>
                </a:rPr>
                <a:t>, </a:t>
              </a:r>
              <a:r>
                <a:rPr lang="en-US" sz="1600" dirty="0">
                  <a:solidFill>
                    <a:srgbClr val="4070A0"/>
                  </a:solidFill>
                  <a:latin typeface="Courier" charset="0"/>
                </a:rPr>
                <a:t>'Creve Coeur'</a:t>
              </a:r>
              <a:r>
                <a:rPr lang="en-US" sz="1600" dirty="0">
                  <a:solidFill>
                    <a:srgbClr val="000000"/>
                  </a:solidFill>
                  <a:latin typeface="Courier" charset="0"/>
                </a:rPr>
                <a:t>, </a:t>
              </a:r>
              <a:r>
                <a:rPr lang="en-US" sz="1600" dirty="0">
                  <a:solidFill>
                    <a:srgbClr val="4070A0"/>
                  </a:solidFill>
                  <a:latin typeface="Courier" charset="0"/>
                </a:rPr>
                <a:t>'MO'</a:t>
              </a:r>
              <a:r>
                <a:rPr lang="en-US" sz="1600" dirty="0">
                  <a:solidFill>
                    <a:srgbClr val="000000"/>
                  </a:solidFill>
                  <a:latin typeface="Courier" charset="0"/>
                </a:rPr>
                <a:t>],</a:t>
              </a:r>
              <a:endParaRPr lang="en-US" sz="1600" dirty="0">
                <a:solidFill>
                  <a:srgbClr val="4070A0"/>
                </a:solidFill>
                <a:latin typeface="Courier" charset="0"/>
              </a:endParaRPr>
            </a:p>
            <a:p>
              <a:r>
                <a:rPr lang="en-US" sz="1600" dirty="0">
                  <a:solidFill>
                    <a:srgbClr val="000000"/>
                  </a:solidFill>
                  <a:latin typeface="Courier" charset="0"/>
                </a:rPr>
                <a:t>    [</a:t>
              </a:r>
              <a:r>
                <a:rPr lang="en-US" sz="1600" dirty="0">
                  <a:solidFill>
                    <a:srgbClr val="4070A0"/>
                  </a:solidFill>
                  <a:latin typeface="Courier" charset="0"/>
                </a:rPr>
                <a:t>'350 Fifth Avenue'</a:t>
              </a:r>
              <a:r>
                <a:rPr lang="en-US" sz="1600" dirty="0">
                  <a:solidFill>
                    <a:srgbClr val="000000"/>
                  </a:solidFill>
                  <a:latin typeface="Courier" charset="0"/>
                </a:rPr>
                <a:t>, </a:t>
              </a:r>
              <a:r>
                <a:rPr lang="en-US" sz="1600" dirty="0">
                  <a:solidFill>
                    <a:srgbClr val="4070A0"/>
                  </a:solidFill>
                  <a:latin typeface="Courier" charset="0"/>
                </a:rPr>
                <a:t>'New York'</a:t>
              </a:r>
              <a:r>
                <a:rPr lang="en-US" sz="1600" dirty="0">
                  <a:solidFill>
                    <a:srgbClr val="000000"/>
                  </a:solidFill>
                  <a:latin typeface="Courier" charset="0"/>
                </a:rPr>
                <a:t>, </a:t>
              </a:r>
              <a:r>
                <a:rPr lang="en-US" sz="1600" dirty="0">
                  <a:solidFill>
                    <a:srgbClr val="4070A0"/>
                  </a:solidFill>
                  <a:latin typeface="Courier" charset="0"/>
                </a:rPr>
                <a:t>'NY'</a:t>
              </a:r>
              <a:r>
                <a:rPr lang="en-US" sz="1600" dirty="0">
                  <a:solidFill>
                    <a:srgbClr val="000000"/>
                  </a:solidFill>
                  <a:latin typeface="Courier" charset="0"/>
                </a:rPr>
                <a:t>],</a:t>
              </a:r>
              <a:endParaRPr lang="en-US" sz="1600" dirty="0">
                <a:solidFill>
                  <a:srgbClr val="4070A0"/>
                </a:solidFill>
                <a:latin typeface="Courier" charset="0"/>
              </a:endParaRPr>
            </a:p>
            <a:p>
              <a:r>
                <a:rPr lang="en-US" sz="1600" dirty="0">
                  <a:solidFill>
                    <a:srgbClr val="000000"/>
                  </a:solidFill>
                  <a:latin typeface="Courier" charset="0"/>
                </a:rPr>
                <a:t>    [</a:t>
              </a:r>
              <a:r>
                <a:rPr lang="en-US" sz="1600" dirty="0">
                  <a:solidFill>
                    <a:srgbClr val="4070A0"/>
                  </a:solidFill>
                  <a:latin typeface="Courier" charset="0"/>
                </a:rPr>
                <a:t>'221 B Baker St'</a:t>
              </a:r>
              <a:r>
                <a:rPr lang="en-US" sz="1600" dirty="0">
                  <a:solidFill>
                    <a:srgbClr val="000000"/>
                  </a:solidFill>
                  <a:latin typeface="Courier" charset="0"/>
                </a:rPr>
                <a:t>, </a:t>
              </a:r>
              <a:r>
                <a:rPr lang="en-US" sz="1600" dirty="0">
                  <a:solidFill>
                    <a:srgbClr val="4070A0"/>
                  </a:solidFill>
                  <a:latin typeface="Courier" charset="0"/>
                </a:rPr>
                <a:t>'London'</a:t>
              </a:r>
              <a:r>
                <a:rPr lang="en-US" sz="1600" dirty="0">
                  <a:solidFill>
                    <a:srgbClr val="000000"/>
                  </a:solidFill>
                  <a:latin typeface="Courier" charset="0"/>
                </a:rPr>
                <a:t>, </a:t>
              </a:r>
              <a:r>
                <a:rPr lang="en-US" sz="1600" dirty="0">
                  <a:solidFill>
                    <a:srgbClr val="4070A0"/>
                  </a:solidFill>
                  <a:latin typeface="Courier" charset="0"/>
                </a:rPr>
                <a:t>'England'</a:t>
              </a:r>
              <a:r>
                <a:rPr lang="en-US" sz="1600" dirty="0">
                  <a:solidFill>
                    <a:srgbClr val="000000"/>
                  </a:solidFill>
                  <a:latin typeface="Courier" charset="0"/>
                </a:rPr>
                <a:t>]</a:t>
              </a:r>
              <a:endParaRPr lang="en-US" sz="1600" dirty="0">
                <a:solidFill>
                  <a:srgbClr val="4070A0"/>
                </a:solidFill>
                <a:latin typeface="Courier" charset="0"/>
              </a:endParaRPr>
            </a:p>
            <a:p>
              <a:r>
                <a:rPr lang="en-US" sz="1600" dirty="0">
                  <a:solidFill>
                    <a:srgbClr val="000000"/>
                  </a:solidFill>
                  <a:latin typeface="Courier" charset="0"/>
                </a:rPr>
                <a:t>]</a:t>
              </a:r>
            </a:p>
            <a:p>
              <a:r>
                <a:rPr lang="en-US" sz="1600" dirty="0">
                  <a:solidFill>
                    <a:srgbClr val="000000"/>
                  </a:solidFill>
                  <a:latin typeface="Courier" charset="0"/>
                </a:rPr>
                <a:t/>
              </a:r>
              <a:br>
                <a:rPr lang="en-US" sz="1600" dirty="0">
                  <a:solidFill>
                    <a:srgbClr val="000000"/>
                  </a:solidFill>
                  <a:latin typeface="Courier" charset="0"/>
                </a:rPr>
              </a:br>
              <a:r>
                <a:rPr lang="en-US" sz="1600" dirty="0" err="1" smtClean="0">
                  <a:solidFill>
                    <a:srgbClr val="000000"/>
                  </a:solidFill>
                  <a:latin typeface="Courier" charset="0"/>
                </a:rPr>
                <a:t>df</a:t>
              </a:r>
              <a:r>
                <a:rPr lang="en-US" sz="1600" dirty="0" smtClean="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err="1">
                  <a:solidFill>
                    <a:srgbClr val="000000"/>
                  </a:solidFill>
                  <a:latin typeface="Courier" charset="0"/>
                </a:rPr>
                <a:t>pd</a:t>
              </a:r>
              <a:r>
                <a:rPr lang="en-US" sz="1600" dirty="0" err="1">
                  <a:solidFill>
                    <a:srgbClr val="666666"/>
                  </a:solidFill>
                  <a:latin typeface="Courier" charset="0"/>
                </a:rPr>
                <a:t>.</a:t>
              </a:r>
              <a:r>
                <a:rPr lang="en-US" sz="1600" dirty="0" err="1">
                  <a:solidFill>
                    <a:srgbClr val="000000"/>
                  </a:solidFill>
                  <a:latin typeface="Courier" charset="0"/>
                </a:rPr>
                <a:t>DataFrame</a:t>
              </a:r>
              <a:r>
                <a:rPr lang="en-US" sz="1600" dirty="0">
                  <a:solidFill>
                    <a:srgbClr val="000000"/>
                  </a:solidFill>
                  <a:latin typeface="Courier" charset="0"/>
                </a:rPr>
                <a:t>(addresses)</a:t>
              </a:r>
            </a:p>
            <a:p>
              <a:r>
                <a:rPr lang="en-US" sz="1600" dirty="0" err="1">
                  <a:solidFill>
                    <a:srgbClr val="000000"/>
                  </a:solidFill>
                  <a:latin typeface="Courier" charset="0"/>
                </a:rPr>
                <a:t>df</a:t>
              </a:r>
              <a:r>
                <a:rPr lang="en-US" sz="1600" dirty="0" err="1">
                  <a:solidFill>
                    <a:srgbClr val="666666"/>
                  </a:solidFill>
                  <a:latin typeface="Courier" charset="0"/>
                </a:rPr>
                <a:t>.</a:t>
              </a:r>
              <a:r>
                <a:rPr lang="en-US" sz="1600" dirty="0" err="1">
                  <a:solidFill>
                    <a:srgbClr val="000000"/>
                  </a:solidFill>
                  <a:latin typeface="Courier" charset="0"/>
                </a:rPr>
                <a:t>columns</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a:solidFill>
                    <a:srgbClr val="4070A0"/>
                  </a:solidFill>
                  <a:latin typeface="Courier" charset="0"/>
                </a:rPr>
                <a:t>'</a:t>
              </a:r>
              <a:r>
                <a:rPr lang="en-US" sz="1600" dirty="0" err="1">
                  <a:solidFill>
                    <a:srgbClr val="4070A0"/>
                  </a:solidFill>
                  <a:latin typeface="Courier" charset="0"/>
                </a:rPr>
                <a:t>street'</a:t>
              </a:r>
              <a:r>
                <a:rPr lang="en-US" sz="1600" dirty="0" err="1">
                  <a:solidFill>
                    <a:srgbClr val="000000"/>
                  </a:solidFill>
                  <a:latin typeface="Courier" charset="0"/>
                </a:rPr>
                <a:t>,</a:t>
              </a:r>
              <a:r>
                <a:rPr lang="en-US" sz="1600" dirty="0" err="1">
                  <a:solidFill>
                    <a:srgbClr val="4070A0"/>
                  </a:solidFill>
                  <a:latin typeface="Courier" charset="0"/>
                </a:rPr>
                <a:t>'city'</a:t>
              </a:r>
              <a:r>
                <a:rPr lang="en-US" sz="1600" dirty="0" err="1">
                  <a:solidFill>
                    <a:srgbClr val="000000"/>
                  </a:solidFill>
                  <a:latin typeface="Courier" charset="0"/>
                </a:rPr>
                <a:t>,</a:t>
              </a:r>
              <a:r>
                <a:rPr lang="en-US" sz="1600" dirty="0" err="1">
                  <a:solidFill>
                    <a:srgbClr val="4070A0"/>
                  </a:solidFill>
                  <a:latin typeface="Courier" charset="0"/>
                </a:rPr>
                <a:t>'state</a:t>
              </a:r>
              <a:r>
                <a:rPr lang="en-US" sz="1600" dirty="0">
                  <a:solidFill>
                    <a:srgbClr val="4070A0"/>
                  </a:solidFill>
                  <a:latin typeface="Courier" charset="0"/>
                </a:rPr>
                <a:t>'</a:t>
              </a:r>
              <a:r>
                <a:rPr lang="en-US" sz="1600" dirty="0">
                  <a:solidFill>
                    <a:srgbClr val="000000"/>
                  </a:solidFill>
                  <a:latin typeface="Courier" charset="0"/>
                </a:rPr>
                <a:t>]</a:t>
              </a:r>
              <a:endParaRPr lang="en-US" sz="1600" dirty="0">
                <a:solidFill>
                  <a:srgbClr val="4070A0"/>
                </a:solidFill>
                <a:latin typeface="Courier" charset="0"/>
              </a:endParaRPr>
            </a:p>
            <a:p>
              <a:r>
                <a:rPr lang="en-US" sz="1600" dirty="0" err="1">
                  <a:solidFill>
                    <a:srgbClr val="000000"/>
                  </a:solidFill>
                  <a:latin typeface="Courier" charset="0"/>
                </a:rPr>
                <a:t>df</a:t>
              </a:r>
              <a:r>
                <a:rPr lang="en-US" sz="1600" dirty="0">
                  <a:solidFill>
                    <a:srgbClr val="000000"/>
                  </a:solidFill>
                  <a:latin typeface="Courier" charset="0"/>
                </a:rPr>
                <a:t>[</a:t>
              </a:r>
              <a:r>
                <a:rPr lang="en-US" sz="1600" dirty="0">
                  <a:solidFill>
                    <a:srgbClr val="4070A0"/>
                  </a:solidFill>
                  <a:latin typeface="Courier" charset="0"/>
                </a:rPr>
                <a:t>'label'</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err="1">
                  <a:solidFill>
                    <a:srgbClr val="000000"/>
                  </a:solidFill>
                  <a:latin typeface="Courier" charset="0"/>
                </a:rPr>
                <a:t>df</a:t>
              </a:r>
              <a:r>
                <a:rPr lang="en-US" sz="1600" dirty="0">
                  <a:solidFill>
                    <a:srgbClr val="000000"/>
                  </a:solidFill>
                  <a:latin typeface="Courier" charset="0"/>
                </a:rPr>
                <a:t>[</a:t>
              </a:r>
              <a:r>
                <a:rPr lang="en-US" sz="1600" dirty="0">
                  <a:solidFill>
                    <a:srgbClr val="4070A0"/>
                  </a:solidFill>
                  <a:latin typeface="Courier" charset="0"/>
                </a:rPr>
                <a:t>'street'</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a:solidFill>
                    <a:srgbClr val="4070A0"/>
                  </a:solidFill>
                  <a:latin typeface="Courier" charset="0"/>
                </a:rPr>
                <a:t>', '</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err="1">
                  <a:solidFill>
                    <a:srgbClr val="000000"/>
                  </a:solidFill>
                  <a:latin typeface="Courier" charset="0"/>
                </a:rPr>
                <a:t>df</a:t>
              </a:r>
              <a:r>
                <a:rPr lang="en-US" sz="1600" dirty="0">
                  <a:solidFill>
                    <a:srgbClr val="000000"/>
                  </a:solidFill>
                  <a:latin typeface="Courier" charset="0"/>
                </a:rPr>
                <a:t>[</a:t>
              </a:r>
              <a:r>
                <a:rPr lang="en-US" sz="1600" dirty="0">
                  <a:solidFill>
                    <a:srgbClr val="4070A0"/>
                  </a:solidFill>
                  <a:latin typeface="Courier" charset="0"/>
                </a:rPr>
                <a:t>'city'</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a:solidFill>
                    <a:srgbClr val="4070A0"/>
                  </a:solidFill>
                  <a:latin typeface="Courier" charset="0"/>
                </a:rPr>
                <a:t>', '</a:t>
              </a:r>
              <a:r>
                <a:rPr lang="en-US" sz="1600" dirty="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err="1">
                  <a:solidFill>
                    <a:srgbClr val="000000"/>
                  </a:solidFill>
                  <a:latin typeface="Courier" charset="0"/>
                </a:rPr>
                <a:t>df</a:t>
              </a:r>
              <a:r>
                <a:rPr lang="en-US" sz="1600" dirty="0">
                  <a:solidFill>
                    <a:srgbClr val="000000"/>
                  </a:solidFill>
                  <a:latin typeface="Courier" charset="0"/>
                </a:rPr>
                <a:t>[</a:t>
              </a:r>
              <a:r>
                <a:rPr lang="en-US" sz="1600" dirty="0">
                  <a:solidFill>
                    <a:srgbClr val="4070A0"/>
                  </a:solidFill>
                  <a:latin typeface="Courier" charset="0"/>
                </a:rPr>
                <a:t>'state'</a:t>
              </a:r>
              <a:r>
                <a:rPr lang="en-US" sz="1600" dirty="0">
                  <a:solidFill>
                    <a:srgbClr val="000000"/>
                  </a:solidFill>
                  <a:latin typeface="Courier" charset="0"/>
                </a:rPr>
                <a:t>]</a:t>
              </a:r>
              <a:endParaRPr lang="en-US" sz="1600" dirty="0">
                <a:solidFill>
                  <a:srgbClr val="4070A0"/>
                </a:solidFill>
                <a:latin typeface="Courier" charset="0"/>
              </a:endParaRPr>
            </a:p>
            <a:p>
              <a:r>
                <a:rPr lang="en-US" sz="1600" dirty="0" err="1">
                  <a:solidFill>
                    <a:srgbClr val="000000"/>
                  </a:solidFill>
                  <a:latin typeface="Courier" charset="0"/>
                </a:rPr>
                <a:t>df</a:t>
              </a:r>
              <a:endParaRPr lang="en-US" sz="1600" dirty="0">
                <a:solidFill>
                  <a:srgbClr val="000000"/>
                </a:solidFill>
                <a:effectLst/>
                <a:latin typeface="Courier" charset="0"/>
              </a:endParaRPr>
            </a:p>
          </p:txBody>
        </p:sp>
        <p:sp>
          <p:nvSpPr>
            <p:cNvPr id="9" name="Rectangle 8"/>
            <p:cNvSpPr/>
            <p:nvPr/>
          </p:nvSpPr>
          <p:spPr>
            <a:xfrm>
              <a:off x="334537" y="4475708"/>
              <a:ext cx="8679712" cy="1521055"/>
            </a:xfrm>
            <a:prstGeom prst="rect">
              <a:avLst/>
            </a:prstGeom>
            <a:noFill/>
            <a:ln>
              <a:solidFill>
                <a:srgbClr val="585858"/>
              </a:solidFill>
            </a:ln>
          </p:spPr>
          <p:txBody>
            <a:bodyPr wrap="square" anchor="ctr">
              <a:noAutofit/>
            </a:bodyPr>
            <a:lstStyle/>
            <a:p>
              <a:endParaRPr lang="en-US" sz="1400" dirty="0">
                <a:latin typeface="Consolas" charset="0"/>
                <a:ea typeface="Consolas" charset="0"/>
                <a:cs typeface="Consolas" charset="0"/>
              </a:endParaRPr>
            </a:p>
          </p:txBody>
        </p:sp>
        <p:pic>
          <p:nvPicPr>
            <p:cNvPr id="10" name="Picture 9"/>
            <p:cNvPicPr>
              <a:picLocks noChangeAspect="1"/>
            </p:cNvPicPr>
            <p:nvPr/>
          </p:nvPicPr>
          <p:blipFill>
            <a:blip r:embed="rId2"/>
            <a:stretch>
              <a:fillRect/>
            </a:stretch>
          </p:blipFill>
          <p:spPr>
            <a:xfrm>
              <a:off x="378885" y="4591493"/>
              <a:ext cx="5731983" cy="1330441"/>
            </a:xfrm>
            <a:prstGeom prst="rect">
              <a:avLst/>
            </a:prstGeom>
          </p:spPr>
        </p:pic>
      </p:grpSp>
    </p:spTree>
    <p:extLst>
      <p:ext uri="{BB962C8B-B14F-4D97-AF65-F5344CB8AC3E}">
        <p14:creationId xmlns:p14="http://schemas.microsoft.com/office/powerpoint/2010/main" val="718970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aseline="0" dirty="0" smtClean="0"/>
              <a:t>Price Distribution</a:t>
            </a:r>
            <a:endParaRPr lang="en-US" dirty="0"/>
          </a:p>
        </p:txBody>
      </p:sp>
      <p:sp>
        <p:nvSpPr>
          <p:cNvPr id="3" name="Content Placeholder 2"/>
          <p:cNvSpPr>
            <a:spLocks noGrp="1"/>
          </p:cNvSpPr>
          <p:nvPr>
            <p:ph idx="1"/>
          </p:nvPr>
        </p:nvSpPr>
        <p:spPr>
          <a:xfrm>
            <a:off x="334537" y="4444409"/>
            <a:ext cx="11552663" cy="1911941"/>
          </a:xfrm>
        </p:spPr>
        <p:txBody>
          <a:bodyPr>
            <a:normAutofit/>
          </a:bodyPr>
          <a:lstStyle/>
          <a:p>
            <a:r>
              <a:rPr lang="en-US" dirty="0" smtClean="0"/>
              <a:t>What does the distribution of prices look like?</a:t>
            </a:r>
          </a:p>
          <a:p>
            <a:pPr lvl="1"/>
            <a:r>
              <a:rPr lang="en-US" dirty="0" smtClean="0"/>
              <a:t>Descriptive statistics, histogram, distribution plot</a:t>
            </a:r>
          </a:p>
          <a:p>
            <a:r>
              <a:rPr lang="en-US" dirty="0" smtClean="0"/>
              <a:t>How do prices vary with respect to the city they are from?</a:t>
            </a:r>
          </a:p>
          <a:p>
            <a:pPr lvl="1"/>
            <a:r>
              <a:rPr lang="en-US" dirty="0" smtClean="0"/>
              <a:t>Distribution by city, correlation analysis</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34</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1.3 Quick data profiling</a:t>
            </a:r>
            <a:endParaRPr lang="en-US" dirty="0">
              <a:solidFill>
                <a:schemeClr val="tx1">
                  <a:lumMod val="75000"/>
                  <a:lumOff val="25000"/>
                </a:schemeClr>
              </a:solidFill>
            </a:endParaRPr>
          </a:p>
        </p:txBody>
      </p:sp>
      <p:pic>
        <p:nvPicPr>
          <p:cNvPr id="6" name="Picture 5"/>
          <p:cNvPicPr>
            <a:picLocks noChangeAspect="1"/>
          </p:cNvPicPr>
          <p:nvPr/>
        </p:nvPicPr>
        <p:blipFill>
          <a:blip r:embed="rId2"/>
          <a:stretch>
            <a:fillRect/>
          </a:stretch>
        </p:blipFill>
        <p:spPr>
          <a:xfrm>
            <a:off x="334537" y="1870075"/>
            <a:ext cx="11247720" cy="2180930"/>
          </a:xfrm>
          <a:prstGeom prst="rect">
            <a:avLst/>
          </a:prstGeom>
        </p:spPr>
      </p:pic>
    </p:spTree>
    <p:extLst>
      <p:ext uri="{BB962C8B-B14F-4D97-AF65-F5344CB8AC3E}">
        <p14:creationId xmlns:p14="http://schemas.microsoft.com/office/powerpoint/2010/main" val="99746656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Histograms</a:t>
            </a:r>
            <a:endParaRPr lang="en-US" dirty="0"/>
          </a:p>
        </p:txBody>
      </p:sp>
      <p:sp>
        <p:nvSpPr>
          <p:cNvPr id="3" name="Content Placeholder 2"/>
          <p:cNvSpPr>
            <a:spLocks noGrp="1"/>
          </p:cNvSpPr>
          <p:nvPr>
            <p:ph idx="1"/>
          </p:nvPr>
        </p:nvSpPr>
        <p:spPr>
          <a:xfrm>
            <a:off x="6485860" y="1690689"/>
            <a:ext cx="5401340" cy="4665662"/>
          </a:xfrm>
        </p:spPr>
        <p:txBody>
          <a:bodyPr>
            <a:normAutofit fontScale="92500" lnSpcReduction="10000"/>
          </a:bodyPr>
          <a:lstStyle/>
          <a:p>
            <a:r>
              <a:rPr lang="en-US" dirty="0" smtClean="0"/>
              <a:t>Tell Jupyter that we want charts to appear inline in the notebook</a:t>
            </a:r>
          </a:p>
          <a:p>
            <a:r>
              <a:rPr lang="en-US" dirty="0" smtClean="0"/>
              <a:t>Import the </a:t>
            </a:r>
            <a:r>
              <a:rPr lang="en-US" dirty="0" err="1" smtClean="0"/>
              <a:t>seaborn</a:t>
            </a:r>
            <a:r>
              <a:rPr lang="en-US" dirty="0" smtClean="0"/>
              <a:t> plotting library</a:t>
            </a:r>
          </a:p>
          <a:p>
            <a:r>
              <a:rPr lang="en-US" dirty="0" smtClean="0"/>
              <a:t>Create a distribution plot including alternative distribution fits (e.g. </a:t>
            </a:r>
            <a:r>
              <a:rPr lang="en-US" dirty="0" smtClean="0">
                <a:hlinkClick r:id="rId2"/>
              </a:rPr>
              <a:t>gamma</a:t>
            </a:r>
            <a:r>
              <a:rPr lang="en-US" dirty="0" smtClean="0"/>
              <a:t>)</a:t>
            </a:r>
          </a:p>
          <a:p>
            <a:endParaRPr lang="en-US" dirty="0"/>
          </a:p>
          <a:p>
            <a:r>
              <a:rPr lang="en-US" dirty="0" smtClean="0"/>
              <a:t>One observation we can make is that the distribution is weighted toward the low-end of prices, but there are bubbles at higher levels.</a:t>
            </a:r>
          </a:p>
          <a:p>
            <a:r>
              <a:rPr lang="en-US" dirty="0" smtClean="0"/>
              <a:t>What causes those?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35</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1.3 Quick data profiling</a:t>
            </a:r>
            <a:endParaRPr lang="en-US" dirty="0">
              <a:solidFill>
                <a:schemeClr val="tx1">
                  <a:lumMod val="75000"/>
                  <a:lumOff val="25000"/>
                </a:schemeClr>
              </a:solidFill>
            </a:endParaRPr>
          </a:p>
        </p:txBody>
      </p:sp>
      <p:sp>
        <p:nvSpPr>
          <p:cNvPr id="7" name="Rectangle 6"/>
          <p:cNvSpPr/>
          <p:nvPr/>
        </p:nvSpPr>
        <p:spPr>
          <a:xfrm>
            <a:off x="334537" y="1690688"/>
            <a:ext cx="5832347" cy="1477328"/>
          </a:xfrm>
          <a:prstGeom prst="rect">
            <a:avLst/>
          </a:prstGeom>
          <a:solidFill>
            <a:schemeClr val="bg1">
              <a:lumMod val="95000"/>
            </a:schemeClr>
          </a:solidFill>
          <a:ln>
            <a:solidFill>
              <a:srgbClr val="585858"/>
            </a:solidFill>
          </a:ln>
        </p:spPr>
        <p:txBody>
          <a:bodyPr wrap="square">
            <a:spAutoFit/>
          </a:bodyPr>
          <a:lstStyle/>
          <a:p>
            <a:r>
              <a:rPr lang="en-US" dirty="0" smtClean="0">
                <a:solidFill>
                  <a:srgbClr val="666666"/>
                </a:solidFill>
                <a:latin typeface="Courier" charset="0"/>
              </a:rPr>
              <a:t>%</a:t>
            </a:r>
            <a:r>
              <a:rPr lang="en-US" dirty="0" err="1">
                <a:solidFill>
                  <a:srgbClr val="000000"/>
                </a:solidFill>
                <a:latin typeface="Courier" charset="0"/>
              </a:rPr>
              <a:t>matplotlib</a:t>
            </a:r>
            <a:r>
              <a:rPr lang="en-US" dirty="0">
                <a:solidFill>
                  <a:srgbClr val="000000"/>
                </a:solidFill>
                <a:latin typeface="Courier" charset="0"/>
              </a:rPr>
              <a:t> inline</a:t>
            </a:r>
          </a:p>
          <a:p>
            <a:r>
              <a:rPr lang="en-US" b="1" dirty="0">
                <a:solidFill>
                  <a:srgbClr val="007020"/>
                </a:solidFill>
                <a:latin typeface="Courier" charset="0"/>
              </a:rPr>
              <a:t>import</a:t>
            </a:r>
            <a:r>
              <a:rPr lang="en-US" dirty="0">
                <a:solidFill>
                  <a:srgbClr val="000000"/>
                </a:solidFill>
                <a:latin typeface="Courier" charset="0"/>
              </a:rPr>
              <a:t> </a:t>
            </a:r>
            <a:r>
              <a:rPr lang="en-US" b="1" dirty="0" err="1">
                <a:solidFill>
                  <a:srgbClr val="0E84B5"/>
                </a:solidFill>
                <a:latin typeface="Courier" charset="0"/>
              </a:rPr>
              <a:t>seaborn</a:t>
            </a:r>
            <a:r>
              <a:rPr lang="en-US" dirty="0">
                <a:solidFill>
                  <a:srgbClr val="000000"/>
                </a:solidFill>
                <a:latin typeface="Courier" charset="0"/>
              </a:rPr>
              <a:t> </a:t>
            </a:r>
            <a:r>
              <a:rPr lang="en-US" b="1" dirty="0">
                <a:solidFill>
                  <a:srgbClr val="007020"/>
                </a:solidFill>
                <a:latin typeface="Courier" charset="0"/>
              </a:rPr>
              <a:t>as</a:t>
            </a:r>
            <a:r>
              <a:rPr lang="en-US" dirty="0">
                <a:solidFill>
                  <a:srgbClr val="000000"/>
                </a:solidFill>
                <a:latin typeface="Courier" charset="0"/>
              </a:rPr>
              <a:t> </a:t>
            </a:r>
            <a:r>
              <a:rPr lang="en-US" b="1" dirty="0" err="1">
                <a:solidFill>
                  <a:srgbClr val="0E84B5"/>
                </a:solidFill>
                <a:latin typeface="Courier" charset="0"/>
              </a:rPr>
              <a:t>sns</a:t>
            </a:r>
            <a:endParaRPr lang="en-US" dirty="0">
              <a:solidFill>
                <a:srgbClr val="0E84B5"/>
              </a:solidFill>
              <a:latin typeface="Courier" charset="0"/>
            </a:endParaRPr>
          </a:p>
          <a:p>
            <a:r>
              <a:rPr lang="en-US" b="1" dirty="0">
                <a:solidFill>
                  <a:srgbClr val="007020"/>
                </a:solidFill>
                <a:latin typeface="Courier" charset="0"/>
              </a:rPr>
              <a:t>from</a:t>
            </a:r>
            <a:r>
              <a:rPr lang="en-US" dirty="0">
                <a:solidFill>
                  <a:srgbClr val="000000"/>
                </a:solidFill>
                <a:latin typeface="Courier" charset="0"/>
              </a:rPr>
              <a:t> </a:t>
            </a:r>
            <a:r>
              <a:rPr lang="en-US" b="1" dirty="0" err="1">
                <a:solidFill>
                  <a:srgbClr val="0E84B5"/>
                </a:solidFill>
                <a:latin typeface="Courier" charset="0"/>
              </a:rPr>
              <a:t>scipy</a:t>
            </a:r>
            <a:r>
              <a:rPr lang="en-US" dirty="0">
                <a:solidFill>
                  <a:srgbClr val="000000"/>
                </a:solidFill>
                <a:latin typeface="Courier" charset="0"/>
              </a:rPr>
              <a:t> </a:t>
            </a:r>
            <a:r>
              <a:rPr lang="en-US" b="1" dirty="0">
                <a:solidFill>
                  <a:srgbClr val="007020"/>
                </a:solidFill>
                <a:latin typeface="Courier" charset="0"/>
              </a:rPr>
              <a:t>import</a:t>
            </a:r>
            <a:r>
              <a:rPr lang="en-US" dirty="0">
                <a:solidFill>
                  <a:srgbClr val="000000"/>
                </a:solidFill>
                <a:latin typeface="Courier" charset="0"/>
              </a:rPr>
              <a:t> stats, integrate</a:t>
            </a:r>
          </a:p>
          <a:p>
            <a:endParaRPr lang="en-US" dirty="0">
              <a:solidFill>
                <a:srgbClr val="000000"/>
              </a:solidFill>
              <a:latin typeface="Courier" charset="0"/>
            </a:endParaRPr>
          </a:p>
          <a:p>
            <a:r>
              <a:rPr lang="en-US" dirty="0" err="1">
                <a:solidFill>
                  <a:srgbClr val="000000"/>
                </a:solidFill>
                <a:latin typeface="Courier" charset="0"/>
              </a:rPr>
              <a:t>sns</a:t>
            </a:r>
            <a:r>
              <a:rPr lang="en-US" dirty="0" err="1">
                <a:solidFill>
                  <a:srgbClr val="666666"/>
                </a:solidFill>
                <a:latin typeface="Courier" charset="0"/>
              </a:rPr>
              <a:t>.</a:t>
            </a:r>
            <a:r>
              <a:rPr lang="en-US" dirty="0" err="1">
                <a:solidFill>
                  <a:srgbClr val="000000"/>
                </a:solidFill>
                <a:latin typeface="Courier" charset="0"/>
              </a:rPr>
              <a:t>distplot</a:t>
            </a:r>
            <a:r>
              <a:rPr lang="en-US" dirty="0">
                <a:solidFill>
                  <a:srgbClr val="000000"/>
                </a:solidFill>
                <a:latin typeface="Courier" charset="0"/>
              </a:rPr>
              <a:t>(</a:t>
            </a:r>
            <a:r>
              <a:rPr lang="en-US" dirty="0" err="1">
                <a:solidFill>
                  <a:srgbClr val="000000"/>
                </a:solidFill>
                <a:latin typeface="Courier" charset="0"/>
              </a:rPr>
              <a:t>df</a:t>
            </a:r>
            <a:r>
              <a:rPr lang="en-US" dirty="0" err="1">
                <a:solidFill>
                  <a:srgbClr val="666666"/>
                </a:solidFill>
                <a:latin typeface="Courier" charset="0"/>
              </a:rPr>
              <a:t>.</a:t>
            </a:r>
            <a:r>
              <a:rPr lang="en-US" dirty="0" err="1">
                <a:solidFill>
                  <a:srgbClr val="000000"/>
                </a:solidFill>
                <a:latin typeface="Courier" charset="0"/>
              </a:rPr>
              <a:t>price</a:t>
            </a:r>
            <a:r>
              <a:rPr lang="en-US" dirty="0">
                <a:solidFill>
                  <a:srgbClr val="000000"/>
                </a:solidFill>
                <a:latin typeface="Courier" charset="0"/>
              </a:rPr>
              <a:t>, fit</a:t>
            </a:r>
            <a:r>
              <a:rPr lang="en-US" dirty="0">
                <a:solidFill>
                  <a:srgbClr val="666666"/>
                </a:solidFill>
                <a:latin typeface="Courier" charset="0"/>
              </a:rPr>
              <a:t>=</a:t>
            </a:r>
            <a:r>
              <a:rPr lang="en-US" dirty="0" err="1">
                <a:solidFill>
                  <a:srgbClr val="000000"/>
                </a:solidFill>
                <a:latin typeface="Courier" charset="0"/>
              </a:rPr>
              <a:t>stats</a:t>
            </a:r>
            <a:r>
              <a:rPr lang="en-US" dirty="0" err="1">
                <a:solidFill>
                  <a:srgbClr val="666666"/>
                </a:solidFill>
                <a:latin typeface="Courier" charset="0"/>
              </a:rPr>
              <a:t>.</a:t>
            </a:r>
            <a:r>
              <a:rPr lang="en-US" dirty="0" err="1">
                <a:solidFill>
                  <a:srgbClr val="000000"/>
                </a:solidFill>
                <a:latin typeface="Courier" charset="0"/>
              </a:rPr>
              <a:t>gamma</a:t>
            </a:r>
            <a:r>
              <a:rPr lang="en-US" dirty="0">
                <a:solidFill>
                  <a:srgbClr val="000000"/>
                </a:solidFill>
                <a:latin typeface="Courier" charset="0"/>
              </a:rPr>
              <a:t>)</a:t>
            </a:r>
            <a:endParaRPr lang="en-US" dirty="0">
              <a:solidFill>
                <a:srgbClr val="000000"/>
              </a:solidFill>
              <a:effectLst/>
              <a:latin typeface="Courier" charset="0"/>
            </a:endParaRPr>
          </a:p>
        </p:txBody>
      </p:sp>
      <p:sp>
        <p:nvSpPr>
          <p:cNvPr id="8" name="TextBox 7"/>
          <p:cNvSpPr txBox="1"/>
          <p:nvPr/>
        </p:nvSpPr>
        <p:spPr>
          <a:xfrm>
            <a:off x="334537" y="3182318"/>
            <a:ext cx="5659864" cy="276999"/>
          </a:xfrm>
          <a:prstGeom prst="rect">
            <a:avLst/>
          </a:prstGeom>
          <a:noFill/>
          <a:ln>
            <a:noFill/>
          </a:ln>
        </p:spPr>
        <p:txBody>
          <a:bodyPr wrap="square" rtlCol="0">
            <a:spAutoFit/>
          </a:bodyPr>
          <a:lstStyle/>
          <a:p>
            <a:r>
              <a:rPr lang="en-US" sz="1200" dirty="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pic>
        <p:nvPicPr>
          <p:cNvPr id="9" name="Picture 8"/>
          <p:cNvPicPr>
            <a:picLocks noChangeAspect="1"/>
          </p:cNvPicPr>
          <p:nvPr/>
        </p:nvPicPr>
        <p:blipFill>
          <a:blip r:embed="rId3"/>
          <a:stretch>
            <a:fillRect/>
          </a:stretch>
        </p:blipFill>
        <p:spPr>
          <a:xfrm>
            <a:off x="334536" y="3643823"/>
            <a:ext cx="4620235" cy="3072456"/>
          </a:xfrm>
          <a:prstGeom prst="rect">
            <a:avLst/>
          </a:prstGeom>
        </p:spPr>
      </p:pic>
    </p:spTree>
    <p:extLst>
      <p:ext uri="{BB962C8B-B14F-4D97-AF65-F5344CB8AC3E}">
        <p14:creationId xmlns:p14="http://schemas.microsoft.com/office/powerpoint/2010/main" val="1237941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Plotting Libraries</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080445622"/>
              </p:ext>
            </p:extLst>
          </p:nvPr>
        </p:nvGraphicFramePr>
        <p:xfrm>
          <a:off x="334963" y="1825625"/>
          <a:ext cx="11552238" cy="4678680"/>
        </p:xfrm>
        <a:graphic>
          <a:graphicData uri="http://schemas.openxmlformats.org/drawingml/2006/table">
            <a:tbl>
              <a:tblPr firstRow="1" bandRow="1">
                <a:tableStyleId>{2D5ABB26-0587-4C30-8999-92F81FD0307C}</a:tableStyleId>
              </a:tblPr>
              <a:tblGrid>
                <a:gridCol w="2420937"/>
                <a:gridCol w="9131301"/>
              </a:tblGrid>
              <a:tr h="370840">
                <a:tc>
                  <a:txBody>
                    <a:bodyPr/>
                    <a:lstStyle/>
                    <a:p>
                      <a:r>
                        <a:rPr lang="en-US" sz="2800" b="1" dirty="0" smtClean="0">
                          <a:solidFill>
                            <a:schemeClr val="bg1"/>
                          </a:solidFill>
                          <a:latin typeface="+mj-lt"/>
                        </a:rPr>
                        <a:t>Package</a:t>
                      </a:r>
                      <a:endParaRPr lang="en-US" sz="2800" b="1" dirty="0">
                        <a:solidFill>
                          <a:schemeClr val="bg1"/>
                        </a:solidFill>
                        <a:latin typeface="+mj-lt"/>
                      </a:endParaRPr>
                    </a:p>
                  </a:txBody>
                  <a:tcPr>
                    <a:solidFill>
                      <a:srgbClr val="585858"/>
                    </a:solidFill>
                  </a:tcPr>
                </a:tc>
                <a:tc>
                  <a:txBody>
                    <a:bodyPr/>
                    <a:lstStyle/>
                    <a:p>
                      <a:r>
                        <a:rPr lang="en-US" sz="2800" b="1" dirty="0" smtClean="0">
                          <a:solidFill>
                            <a:schemeClr val="bg1"/>
                          </a:solidFill>
                          <a:latin typeface="+mj-lt"/>
                        </a:rPr>
                        <a:t>Uses</a:t>
                      </a:r>
                      <a:endParaRPr lang="en-US" sz="2800" b="1" dirty="0">
                        <a:solidFill>
                          <a:schemeClr val="bg1"/>
                        </a:solidFill>
                        <a:latin typeface="+mj-lt"/>
                      </a:endParaRPr>
                    </a:p>
                  </a:txBody>
                  <a:tcPr>
                    <a:solidFill>
                      <a:srgbClr val="585858"/>
                    </a:solidFill>
                  </a:tcPr>
                </a:tc>
              </a:tr>
              <a:tr h="370840">
                <a:tc>
                  <a:txBody>
                    <a:bodyPr/>
                    <a:lstStyle/>
                    <a:p>
                      <a:r>
                        <a:rPr lang="en-US" sz="2800" dirty="0" err="1" smtClean="0">
                          <a:latin typeface="+mj-lt"/>
                        </a:rPr>
                        <a:t>matplotlib</a:t>
                      </a:r>
                      <a:endParaRPr lang="en-US" sz="2800" dirty="0">
                        <a:latin typeface="+mj-lt"/>
                      </a:endParaRPr>
                    </a:p>
                  </a:txBody>
                  <a:tcPr marT="91440"/>
                </a:tc>
                <a:tc>
                  <a:txBody>
                    <a:bodyPr/>
                    <a:lstStyle/>
                    <a:p>
                      <a:r>
                        <a:rPr lang="en-US" sz="2000" dirty="0" smtClean="0">
                          <a:latin typeface="+mj-lt"/>
                        </a:rPr>
                        <a:t>Basic plotting capabilities following</a:t>
                      </a:r>
                      <a:r>
                        <a:rPr lang="en-US" sz="2000" baseline="0" dirty="0" smtClean="0">
                          <a:latin typeface="+mj-lt"/>
                        </a:rPr>
                        <a:t> the paradigms from </a:t>
                      </a:r>
                      <a:r>
                        <a:rPr lang="en-US" sz="2000" baseline="0" dirty="0" err="1" smtClean="0">
                          <a:latin typeface="+mj-lt"/>
                        </a:rPr>
                        <a:t>Matlab</a:t>
                      </a:r>
                      <a:r>
                        <a:rPr lang="en-US" sz="2000" baseline="0" dirty="0" smtClean="0">
                          <a:latin typeface="+mj-lt"/>
                        </a:rPr>
                        <a:t> designed for scientific publications.  Not built with web based notebooks in mind first, but interactive charts are available.</a:t>
                      </a:r>
                      <a:endParaRPr lang="en-US" sz="2000" dirty="0">
                        <a:latin typeface="+mj-lt"/>
                      </a:endParaRPr>
                    </a:p>
                  </a:txBody>
                  <a:tcPr marT="91440"/>
                </a:tc>
              </a:tr>
              <a:tr h="370840">
                <a:tc>
                  <a:txBody>
                    <a:bodyPr/>
                    <a:lstStyle/>
                    <a:p>
                      <a:r>
                        <a:rPr lang="en-US" sz="2800" dirty="0" smtClean="0">
                          <a:latin typeface="+mj-lt"/>
                        </a:rPr>
                        <a:t>pandas</a:t>
                      </a:r>
                      <a:endParaRPr lang="en-US" sz="2800" dirty="0">
                        <a:latin typeface="+mj-lt"/>
                      </a:endParaRPr>
                    </a:p>
                  </a:txBody>
                  <a:tcPr marT="91440"/>
                </a:tc>
                <a:tc>
                  <a:txBody>
                    <a:bodyPr/>
                    <a:lstStyle/>
                    <a:p>
                      <a:r>
                        <a:rPr lang="en-US" sz="2000" dirty="0" err="1" smtClean="0">
                          <a:latin typeface="+mj-lt"/>
                        </a:rPr>
                        <a:t>Data</a:t>
                      </a:r>
                      <a:r>
                        <a:rPr lang="en-US" sz="2000" baseline="0" dirty="0" err="1" smtClean="0">
                          <a:latin typeface="+mj-lt"/>
                        </a:rPr>
                        <a:t>Frames</a:t>
                      </a:r>
                      <a:r>
                        <a:rPr lang="en-US" sz="2000" baseline="0" dirty="0" smtClean="0">
                          <a:latin typeface="+mj-lt"/>
                        </a:rPr>
                        <a:t> have built-in plotting functions that use </a:t>
                      </a:r>
                      <a:r>
                        <a:rPr lang="en-US" sz="2000" baseline="0" dirty="0" err="1" smtClean="0">
                          <a:latin typeface="+mj-lt"/>
                        </a:rPr>
                        <a:t>matplotlib</a:t>
                      </a:r>
                      <a:r>
                        <a:rPr lang="en-US" sz="2000" baseline="0" dirty="0" smtClean="0">
                          <a:latin typeface="+mj-lt"/>
                        </a:rPr>
                        <a:t> under the hood.</a:t>
                      </a:r>
                      <a:endParaRPr lang="en-US" sz="2000" dirty="0">
                        <a:latin typeface="+mj-lt"/>
                      </a:endParaRPr>
                    </a:p>
                  </a:txBody>
                  <a:tcPr marT="91440"/>
                </a:tc>
              </a:tr>
              <a:tr h="370840">
                <a:tc>
                  <a:txBody>
                    <a:bodyPr/>
                    <a:lstStyle/>
                    <a:p>
                      <a:r>
                        <a:rPr lang="en-US" sz="2800" dirty="0" err="1" smtClean="0">
                          <a:latin typeface="+mj-lt"/>
                        </a:rPr>
                        <a:t>seaborn</a:t>
                      </a:r>
                      <a:endParaRPr lang="en-US" sz="2800" dirty="0">
                        <a:latin typeface="+mj-lt"/>
                      </a:endParaRPr>
                    </a:p>
                  </a:txBody>
                  <a:tcPr marT="91440"/>
                </a:tc>
                <a:tc>
                  <a:txBody>
                    <a:bodyPr/>
                    <a:lstStyle/>
                    <a:p>
                      <a:r>
                        <a:rPr lang="en-US" sz="2000" dirty="0" smtClean="0">
                          <a:latin typeface="+mj-lt"/>
                        </a:rPr>
                        <a:t>This library makes</a:t>
                      </a:r>
                      <a:r>
                        <a:rPr lang="en-US" sz="2000" baseline="0" dirty="0" smtClean="0">
                          <a:latin typeface="+mj-lt"/>
                        </a:rPr>
                        <a:t> the default </a:t>
                      </a:r>
                      <a:r>
                        <a:rPr lang="en-US" sz="2000" baseline="0" dirty="0" err="1" smtClean="0">
                          <a:latin typeface="+mj-lt"/>
                        </a:rPr>
                        <a:t>matplotlib</a:t>
                      </a:r>
                      <a:r>
                        <a:rPr lang="en-US" sz="2000" baseline="0" dirty="0" smtClean="0">
                          <a:latin typeface="+mj-lt"/>
                        </a:rPr>
                        <a:t> plots prettier and adds many functions to make common plotting activities easier.</a:t>
                      </a:r>
                      <a:endParaRPr lang="en-US" sz="2000" dirty="0">
                        <a:latin typeface="+mj-lt"/>
                      </a:endParaRPr>
                    </a:p>
                  </a:txBody>
                  <a:tcPr marT="91440"/>
                </a:tc>
              </a:tr>
              <a:tr h="370840">
                <a:tc>
                  <a:txBody>
                    <a:bodyPr/>
                    <a:lstStyle/>
                    <a:p>
                      <a:r>
                        <a:rPr lang="en-US" sz="2800" dirty="0" err="1" smtClean="0">
                          <a:latin typeface="+mj-lt"/>
                        </a:rPr>
                        <a:t>plotly</a:t>
                      </a:r>
                      <a:endParaRPr lang="en-US" sz="2800" dirty="0">
                        <a:latin typeface="+mj-lt"/>
                      </a:endParaRPr>
                    </a:p>
                  </a:txBody>
                  <a:tcPr marT="91440"/>
                </a:tc>
                <a:tc>
                  <a:txBody>
                    <a:bodyPr/>
                    <a:lstStyle/>
                    <a:p>
                      <a:r>
                        <a:rPr lang="en-US" sz="2000" dirty="0" err="1" smtClean="0">
                          <a:latin typeface="+mj-lt"/>
                        </a:rPr>
                        <a:t>Plot.ly</a:t>
                      </a:r>
                      <a:r>
                        <a:rPr lang="en-US" sz="2000" baseline="0" dirty="0" smtClean="0">
                          <a:latin typeface="+mj-lt"/>
                        </a:rPr>
                        <a:t> is much more than just a plotting library.  It’s a comprehensive web service that gives analysts a way to manage and share data, code, and visualizations.  Basic and public usage is free, but enterprise services are paid.</a:t>
                      </a:r>
                      <a:endParaRPr lang="en-US" sz="2000" dirty="0">
                        <a:latin typeface="+mj-lt"/>
                      </a:endParaRPr>
                    </a:p>
                  </a:txBody>
                  <a:tcPr marT="91440"/>
                </a:tc>
              </a:tr>
              <a:tr h="370840">
                <a:tc>
                  <a:txBody>
                    <a:bodyPr/>
                    <a:lstStyle/>
                    <a:p>
                      <a:r>
                        <a:rPr lang="en-US" sz="2800" dirty="0" err="1" smtClean="0">
                          <a:latin typeface="+mj-lt"/>
                        </a:rPr>
                        <a:t>bokeh</a:t>
                      </a:r>
                      <a:endParaRPr lang="en-US" sz="2800" dirty="0">
                        <a:latin typeface="+mj-lt"/>
                      </a:endParaRPr>
                    </a:p>
                  </a:txBody>
                  <a:tcPr marT="91440"/>
                </a:tc>
                <a:tc>
                  <a:txBody>
                    <a:bodyPr/>
                    <a:lstStyle/>
                    <a:p>
                      <a:r>
                        <a:rPr lang="en-US" sz="2000" dirty="0" smtClean="0">
                          <a:latin typeface="+mj-lt"/>
                        </a:rPr>
                        <a:t>An</a:t>
                      </a:r>
                      <a:r>
                        <a:rPr lang="en-US" sz="2000" baseline="0" dirty="0" smtClean="0">
                          <a:latin typeface="+mj-lt"/>
                        </a:rPr>
                        <a:t> Open Source plotting library that makes interactive web graphics easier to create within environments like Jupyter.</a:t>
                      </a:r>
                      <a:endParaRPr lang="en-US" sz="2000" dirty="0">
                        <a:latin typeface="+mj-lt"/>
                      </a:endParaRPr>
                    </a:p>
                  </a:txBody>
                  <a:tcPr marT="91440"/>
                </a:tc>
              </a:tr>
            </a:tbl>
          </a:graphicData>
        </a:graphic>
      </p:graphicFrame>
      <p:sp>
        <p:nvSpPr>
          <p:cNvPr id="4" name="Slide Number Placeholder 3"/>
          <p:cNvSpPr>
            <a:spLocks noGrp="1"/>
          </p:cNvSpPr>
          <p:nvPr>
            <p:ph type="sldNum" sz="quarter" idx="12"/>
          </p:nvPr>
        </p:nvSpPr>
        <p:spPr/>
        <p:txBody>
          <a:bodyPr/>
          <a:lstStyle/>
          <a:p>
            <a:fld id="{721E7CEC-74A5-0048-9106-4C537A0603F6}" type="slidenum">
              <a:rPr lang="en-US" smtClean="0"/>
              <a:t>36</a:t>
            </a:fld>
            <a:endParaRPr lang="en-US"/>
          </a:p>
        </p:txBody>
      </p:sp>
      <p:sp>
        <p:nvSpPr>
          <p:cNvPr id="3" name="Text Placeholder 2"/>
          <p:cNvSpPr>
            <a:spLocks noGrp="1"/>
          </p:cNvSpPr>
          <p:nvPr>
            <p:ph type="body" sz="quarter" idx="13"/>
          </p:nvPr>
        </p:nvSpPr>
        <p:spPr/>
        <p:txBody>
          <a:bodyPr/>
          <a:lstStyle/>
          <a:p>
            <a:r>
              <a:rPr lang="en-US" dirty="0" smtClean="0"/>
              <a:t>PYTHON BASICS: Plotting Libraries</a:t>
            </a:r>
            <a:endParaRPr lang="en-US" dirty="0"/>
          </a:p>
        </p:txBody>
      </p:sp>
    </p:spTree>
    <p:extLst>
      <p:ext uri="{BB962C8B-B14F-4D97-AF65-F5344CB8AC3E}">
        <p14:creationId xmlns:p14="http://schemas.microsoft.com/office/powerpoint/2010/main" val="79452140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Comparison</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pPr/>
              <a:t>37</a:t>
            </a:fld>
            <a:endParaRPr lang="en-US"/>
          </a:p>
        </p:txBody>
      </p:sp>
      <p:sp>
        <p:nvSpPr>
          <p:cNvPr id="12" name="Text Placeholder 11"/>
          <p:cNvSpPr>
            <a:spLocks noGrp="1"/>
          </p:cNvSpPr>
          <p:nvPr>
            <p:ph type="body" sz="quarter" idx="13"/>
          </p:nvPr>
        </p:nvSpPr>
        <p:spPr/>
        <p:txBody>
          <a:bodyPr anchor="ctr">
            <a:normAutofit lnSpcReduction="10000"/>
          </a:bodyPr>
          <a:lstStyle/>
          <a:p>
            <a:r>
              <a:rPr lang="en-US" dirty="0" smtClean="0"/>
              <a:t>PYTHON BASICS: Comparing plotting libraries</a:t>
            </a:r>
            <a:endParaRPr lang="en-US" dirty="0"/>
          </a:p>
        </p:txBody>
      </p:sp>
      <p:graphicFrame>
        <p:nvGraphicFramePr>
          <p:cNvPr id="15" name="Content Placeholder 5"/>
          <p:cNvGraphicFramePr>
            <a:graphicFrameLocks noGrp="1"/>
          </p:cNvGraphicFramePr>
          <p:nvPr>
            <p:ph idx="1"/>
            <p:extLst>
              <p:ext uri="{D42A27DB-BD31-4B8C-83A1-F6EECF244321}">
                <p14:modId xmlns:p14="http://schemas.microsoft.com/office/powerpoint/2010/main" val="2070509245"/>
              </p:ext>
            </p:extLst>
          </p:nvPr>
        </p:nvGraphicFramePr>
        <p:xfrm>
          <a:off x="334963" y="1690688"/>
          <a:ext cx="11584137" cy="4541520"/>
        </p:xfrm>
        <a:graphic>
          <a:graphicData uri="http://schemas.openxmlformats.org/drawingml/2006/table">
            <a:tbl>
              <a:tblPr firstRow="1" bandRow="1">
                <a:tableStyleId>{2D5ABB26-0587-4C30-8999-92F81FD0307C}</a:tableStyleId>
              </a:tblPr>
              <a:tblGrid>
                <a:gridCol w="2110525"/>
                <a:gridCol w="1888343"/>
                <a:gridCol w="1888343"/>
                <a:gridCol w="1888343"/>
                <a:gridCol w="1888343"/>
                <a:gridCol w="1920240"/>
              </a:tblGrid>
              <a:tr h="370840">
                <a:tc>
                  <a:txBody>
                    <a:bodyPr/>
                    <a:lstStyle/>
                    <a:p>
                      <a:endParaRPr lang="en-US" sz="2800" b="1" dirty="0">
                        <a:solidFill>
                          <a:schemeClr val="bg1"/>
                        </a:solidFill>
                        <a:latin typeface="+mj-lt"/>
                      </a:endParaRPr>
                    </a:p>
                  </a:txBody>
                  <a:tcPr>
                    <a:lnL w="12700" cap="flat" cmpd="sng" algn="ctr">
                      <a:no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969696"/>
                      </a:solidFill>
                      <a:prstDash val="solid"/>
                      <a:round/>
                      <a:headEnd type="none" w="med" len="med"/>
                      <a:tailEnd type="none" w="med" len="med"/>
                    </a:lnB>
                    <a:noFill/>
                  </a:tcPr>
                </a:tc>
                <a:tc>
                  <a:txBody>
                    <a:bodyPr/>
                    <a:lstStyle/>
                    <a:p>
                      <a:r>
                        <a:rPr lang="en-US" sz="2800" b="1" dirty="0" err="1" smtClean="0">
                          <a:solidFill>
                            <a:schemeClr val="bg1"/>
                          </a:solidFill>
                          <a:latin typeface="+mj-lt"/>
                        </a:rPr>
                        <a:t>matplotlib</a:t>
                      </a:r>
                      <a:endParaRPr lang="en-US" sz="2800" b="1" dirty="0">
                        <a:solidFill>
                          <a:schemeClr val="bg1"/>
                        </a:solidFill>
                        <a:latin typeface="+mj-lt"/>
                      </a:endParaRPr>
                    </a:p>
                  </a:txBody>
                  <a:tcPr>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solidFill>
                      <a:srgbClr val="585858"/>
                    </a:solidFill>
                  </a:tcPr>
                </a:tc>
                <a:tc>
                  <a:txBody>
                    <a:bodyPr/>
                    <a:lstStyle/>
                    <a:p>
                      <a:r>
                        <a:rPr lang="en-US" sz="2800" b="1" dirty="0" smtClean="0">
                          <a:solidFill>
                            <a:schemeClr val="bg1"/>
                          </a:solidFill>
                          <a:latin typeface="+mj-lt"/>
                        </a:rPr>
                        <a:t>pandas</a:t>
                      </a:r>
                      <a:endParaRPr lang="en-US" sz="2800" b="1" dirty="0">
                        <a:solidFill>
                          <a:schemeClr val="bg1"/>
                        </a:solidFill>
                        <a:latin typeface="+mj-lt"/>
                      </a:endParaRPr>
                    </a:p>
                  </a:txBody>
                  <a:tcPr>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solidFill>
                      <a:srgbClr val="585858"/>
                    </a:solidFill>
                  </a:tcPr>
                </a:tc>
                <a:tc>
                  <a:txBody>
                    <a:bodyPr/>
                    <a:lstStyle/>
                    <a:p>
                      <a:r>
                        <a:rPr lang="en-US" sz="2800" b="1" dirty="0" err="1" smtClean="0">
                          <a:solidFill>
                            <a:schemeClr val="bg1"/>
                          </a:solidFill>
                          <a:latin typeface="+mj-lt"/>
                        </a:rPr>
                        <a:t>seaborn</a:t>
                      </a:r>
                      <a:endParaRPr lang="en-US" sz="2800" b="1" dirty="0">
                        <a:solidFill>
                          <a:schemeClr val="bg1"/>
                        </a:solidFill>
                        <a:latin typeface="+mj-lt"/>
                      </a:endParaRPr>
                    </a:p>
                  </a:txBody>
                  <a:tcPr>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solidFill>
                      <a:srgbClr val="585858"/>
                    </a:solidFill>
                  </a:tcPr>
                </a:tc>
                <a:tc>
                  <a:txBody>
                    <a:bodyPr/>
                    <a:lstStyle/>
                    <a:p>
                      <a:r>
                        <a:rPr lang="en-US" sz="2800" b="1" dirty="0" err="1" smtClean="0">
                          <a:solidFill>
                            <a:schemeClr val="bg1"/>
                          </a:solidFill>
                          <a:latin typeface="+mj-lt"/>
                        </a:rPr>
                        <a:t>plotly</a:t>
                      </a:r>
                      <a:endParaRPr lang="en-US" sz="2800" b="1" dirty="0">
                        <a:solidFill>
                          <a:schemeClr val="bg1"/>
                        </a:solidFill>
                        <a:latin typeface="+mj-lt"/>
                      </a:endParaRPr>
                    </a:p>
                  </a:txBody>
                  <a:tcPr>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solidFill>
                      <a:srgbClr val="585858"/>
                    </a:solidFill>
                  </a:tcPr>
                </a:tc>
                <a:tc>
                  <a:txBody>
                    <a:bodyPr/>
                    <a:lstStyle/>
                    <a:p>
                      <a:r>
                        <a:rPr lang="en-US" sz="2800" b="1" dirty="0" err="1" smtClean="0">
                          <a:solidFill>
                            <a:schemeClr val="bg1"/>
                          </a:solidFill>
                          <a:latin typeface="+mj-lt"/>
                        </a:rPr>
                        <a:t>bokeh</a:t>
                      </a:r>
                      <a:endParaRPr lang="en-US" sz="2800" b="1" dirty="0">
                        <a:solidFill>
                          <a:schemeClr val="bg1"/>
                        </a:solidFill>
                        <a:latin typeface="+mj-lt"/>
                      </a:endParaRPr>
                    </a:p>
                  </a:txBody>
                  <a:tcPr>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solidFill>
                      <a:srgbClr val="585858"/>
                    </a:solidFill>
                  </a:tcPr>
                </a:tc>
              </a:tr>
              <a:tr h="370840">
                <a:tc>
                  <a:txBody>
                    <a:bodyPr/>
                    <a:lstStyle/>
                    <a:p>
                      <a:r>
                        <a:rPr lang="en-US" sz="1800" dirty="0" smtClean="0">
                          <a:latin typeface="+mj-lt"/>
                        </a:rPr>
                        <a:t>Histogram Code</a:t>
                      </a:r>
                      <a:endParaRPr lang="en-US" sz="18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r>
                        <a:rPr lang="en-US" sz="900" dirty="0" err="1" smtClean="0">
                          <a:solidFill>
                            <a:srgbClr val="000000"/>
                          </a:solidFill>
                          <a:latin typeface="Courier" charset="0"/>
                        </a:rPr>
                        <a:t>plt</a:t>
                      </a:r>
                      <a:r>
                        <a:rPr lang="en-US" sz="900" dirty="0" err="1" smtClean="0">
                          <a:solidFill>
                            <a:srgbClr val="666666"/>
                          </a:solidFill>
                          <a:latin typeface="Courier" charset="0"/>
                        </a:rPr>
                        <a:t>.</a:t>
                      </a:r>
                      <a:r>
                        <a:rPr lang="en-US" sz="900" dirty="0" err="1" smtClean="0">
                          <a:solidFill>
                            <a:srgbClr val="000000"/>
                          </a:solidFill>
                          <a:latin typeface="Courier" charset="0"/>
                        </a:rPr>
                        <a:t>hist</a:t>
                      </a:r>
                      <a:r>
                        <a:rPr lang="en-US" sz="900" dirty="0" smtClean="0">
                          <a:solidFill>
                            <a:srgbClr val="000000"/>
                          </a:solidFill>
                          <a:latin typeface="Courier" charset="0"/>
                        </a:rPr>
                        <a:t>(data)</a:t>
                      </a:r>
                      <a:endParaRPr lang="en-US" sz="900" dirty="0" smtClean="0">
                        <a:solidFill>
                          <a:srgbClr val="000000"/>
                        </a:solidFill>
                        <a:effectLst/>
                        <a:latin typeface="Courier" charset="0"/>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r>
                        <a:rPr lang="mr-IN" sz="900" dirty="0" err="1" smtClean="0">
                          <a:solidFill>
                            <a:srgbClr val="000000"/>
                          </a:solidFill>
                          <a:latin typeface="Courier" charset="0"/>
                        </a:rPr>
                        <a:t>df</a:t>
                      </a:r>
                      <a:r>
                        <a:rPr lang="mr-IN" sz="900" dirty="0" err="1" smtClean="0">
                          <a:solidFill>
                            <a:srgbClr val="666666"/>
                          </a:solidFill>
                          <a:latin typeface="Courier" charset="0"/>
                        </a:rPr>
                        <a:t>.</a:t>
                      </a:r>
                      <a:r>
                        <a:rPr lang="mr-IN" sz="900" dirty="0" err="1" smtClean="0">
                          <a:solidFill>
                            <a:srgbClr val="000000"/>
                          </a:solidFill>
                          <a:latin typeface="Courier" charset="0"/>
                        </a:rPr>
                        <a:t>hist</a:t>
                      </a:r>
                      <a:r>
                        <a:rPr lang="mr-IN" sz="900" dirty="0" smtClean="0">
                          <a:solidFill>
                            <a:srgbClr val="000000"/>
                          </a:solidFill>
                          <a:latin typeface="Courier" charset="0"/>
                        </a:rPr>
                        <a:t>()</a:t>
                      </a:r>
                      <a:endParaRPr lang="mr-IN" sz="900" dirty="0" smtClean="0">
                        <a:solidFill>
                          <a:srgbClr val="000000"/>
                        </a:solidFill>
                        <a:effectLst/>
                        <a:latin typeface="Courier" charset="0"/>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r>
                        <a:rPr lang="en-US" sz="900" dirty="0" err="1" smtClean="0">
                          <a:solidFill>
                            <a:srgbClr val="000000"/>
                          </a:solidFill>
                          <a:latin typeface="Courier" charset="0"/>
                        </a:rPr>
                        <a:t>sns</a:t>
                      </a:r>
                      <a:r>
                        <a:rPr lang="en-US" sz="900" dirty="0" err="1" smtClean="0">
                          <a:solidFill>
                            <a:srgbClr val="666666"/>
                          </a:solidFill>
                          <a:latin typeface="Courier" charset="0"/>
                        </a:rPr>
                        <a:t>.</a:t>
                      </a:r>
                      <a:r>
                        <a:rPr lang="en-US" sz="900" dirty="0" err="1" smtClean="0">
                          <a:solidFill>
                            <a:srgbClr val="000000"/>
                          </a:solidFill>
                          <a:latin typeface="Courier" charset="0"/>
                        </a:rPr>
                        <a:t>distplot</a:t>
                      </a:r>
                      <a:r>
                        <a:rPr lang="en-US" sz="900" dirty="0" smtClean="0">
                          <a:solidFill>
                            <a:srgbClr val="000000"/>
                          </a:solidFill>
                          <a:latin typeface="Courier" charset="0"/>
                        </a:rPr>
                        <a:t>(</a:t>
                      </a:r>
                    </a:p>
                    <a:p>
                      <a:r>
                        <a:rPr lang="en-US" sz="900" dirty="0" smtClean="0">
                          <a:solidFill>
                            <a:srgbClr val="000000"/>
                          </a:solidFill>
                          <a:latin typeface="Courier" charset="0"/>
                        </a:rPr>
                        <a:t> </a:t>
                      </a:r>
                      <a:r>
                        <a:rPr lang="en-US" sz="900" dirty="0" err="1" smtClean="0">
                          <a:solidFill>
                            <a:srgbClr val="000000"/>
                          </a:solidFill>
                          <a:latin typeface="Courier" charset="0"/>
                        </a:rPr>
                        <a:t>df</a:t>
                      </a:r>
                      <a:r>
                        <a:rPr lang="en-US" sz="900" dirty="0" smtClean="0">
                          <a:solidFill>
                            <a:srgbClr val="000000"/>
                          </a:solidFill>
                          <a:latin typeface="Courier" charset="0"/>
                        </a:rPr>
                        <a:t>,</a:t>
                      </a:r>
                      <a:r>
                        <a:rPr lang="en-US" sz="900" baseline="0" dirty="0" smtClean="0">
                          <a:solidFill>
                            <a:srgbClr val="000000"/>
                          </a:solidFill>
                          <a:latin typeface="Courier" charset="0"/>
                        </a:rPr>
                        <a:t> </a:t>
                      </a:r>
                    </a:p>
                    <a:p>
                      <a:r>
                        <a:rPr lang="en-US" sz="900" baseline="0" dirty="0" smtClean="0">
                          <a:solidFill>
                            <a:srgbClr val="000000"/>
                          </a:solidFill>
                          <a:latin typeface="Courier" charset="0"/>
                        </a:rPr>
                        <a:t> </a:t>
                      </a:r>
                      <a:r>
                        <a:rPr lang="en-US" sz="900" dirty="0" err="1" smtClean="0">
                          <a:solidFill>
                            <a:srgbClr val="000000"/>
                          </a:solidFill>
                          <a:latin typeface="Courier" charset="0"/>
                        </a:rPr>
                        <a:t>kde</a:t>
                      </a:r>
                      <a:r>
                        <a:rPr lang="en-US" sz="900" dirty="0" smtClean="0">
                          <a:solidFill>
                            <a:srgbClr val="000000"/>
                          </a:solidFill>
                          <a:latin typeface="Courier" charset="0"/>
                        </a:rPr>
                        <a:t>=False)</a:t>
                      </a:r>
                      <a:endParaRPr lang="en-US" sz="900" dirty="0" smtClean="0">
                        <a:solidFill>
                          <a:srgbClr val="000000"/>
                        </a:solidFill>
                        <a:effectLst/>
                        <a:latin typeface="Courier" charset="0"/>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r>
                        <a:rPr lang="en-US" sz="900" dirty="0" err="1" smtClean="0">
                          <a:solidFill>
                            <a:srgbClr val="000000"/>
                          </a:solidFill>
                          <a:latin typeface="Courier" charset="0"/>
                        </a:rPr>
                        <a:t>py</a:t>
                      </a:r>
                      <a:r>
                        <a:rPr lang="en-US" sz="900" dirty="0" err="1" smtClean="0">
                          <a:solidFill>
                            <a:srgbClr val="666666"/>
                          </a:solidFill>
                          <a:latin typeface="Courier" charset="0"/>
                        </a:rPr>
                        <a:t>.</a:t>
                      </a:r>
                      <a:r>
                        <a:rPr lang="en-US" sz="900" dirty="0" err="1" smtClean="0">
                          <a:solidFill>
                            <a:srgbClr val="000000"/>
                          </a:solidFill>
                          <a:latin typeface="Courier" charset="0"/>
                        </a:rPr>
                        <a:t>iplot</a:t>
                      </a:r>
                      <a:r>
                        <a:rPr lang="en-US" sz="900" dirty="0" smtClean="0">
                          <a:solidFill>
                            <a:srgbClr val="000000"/>
                          </a:solidFill>
                          <a:latin typeface="Courier" charset="0"/>
                        </a:rPr>
                        <a:t>(</a:t>
                      </a:r>
                    </a:p>
                    <a:p>
                      <a:r>
                        <a:rPr lang="en-US" sz="900" dirty="0" smtClean="0">
                          <a:solidFill>
                            <a:srgbClr val="000000"/>
                          </a:solidFill>
                          <a:latin typeface="Courier" charset="0"/>
                        </a:rPr>
                        <a:t> [</a:t>
                      </a:r>
                      <a:r>
                        <a:rPr lang="en-US" sz="900" dirty="0" err="1" smtClean="0">
                          <a:solidFill>
                            <a:srgbClr val="000000"/>
                          </a:solidFill>
                          <a:latin typeface="Courier" charset="0"/>
                        </a:rPr>
                        <a:t>go</a:t>
                      </a:r>
                      <a:r>
                        <a:rPr lang="en-US" sz="900" dirty="0" err="1" smtClean="0">
                          <a:solidFill>
                            <a:srgbClr val="666666"/>
                          </a:solidFill>
                          <a:latin typeface="Courier" charset="0"/>
                        </a:rPr>
                        <a:t>.</a:t>
                      </a:r>
                      <a:r>
                        <a:rPr lang="en-US" sz="900" dirty="0" err="1" smtClean="0">
                          <a:solidFill>
                            <a:srgbClr val="000000"/>
                          </a:solidFill>
                          <a:latin typeface="Courier" charset="0"/>
                        </a:rPr>
                        <a:t>Histogram</a:t>
                      </a:r>
                      <a:r>
                        <a:rPr lang="en-US" sz="900" dirty="0" smtClean="0">
                          <a:solidFill>
                            <a:srgbClr val="000000"/>
                          </a:solidFill>
                          <a:latin typeface="Courier" charset="0"/>
                        </a:rPr>
                        <a:t>(x</a:t>
                      </a:r>
                      <a:r>
                        <a:rPr lang="en-US" sz="900" dirty="0" smtClean="0">
                          <a:solidFill>
                            <a:srgbClr val="666666"/>
                          </a:solidFill>
                          <a:latin typeface="Courier" charset="0"/>
                        </a:rPr>
                        <a:t>=</a:t>
                      </a:r>
                      <a:r>
                        <a:rPr lang="en-US" sz="900" dirty="0" smtClean="0">
                          <a:solidFill>
                            <a:srgbClr val="000000"/>
                          </a:solidFill>
                          <a:latin typeface="Courier" charset="0"/>
                        </a:rPr>
                        <a:t>data)],  </a:t>
                      </a:r>
                    </a:p>
                    <a:p>
                      <a:r>
                        <a:rPr lang="en-US" sz="900" dirty="0" smtClean="0">
                          <a:solidFill>
                            <a:srgbClr val="000000"/>
                          </a:solidFill>
                          <a:latin typeface="Courier" charset="0"/>
                        </a:rPr>
                        <a:t> filename</a:t>
                      </a:r>
                      <a:r>
                        <a:rPr lang="en-US" sz="900" dirty="0" smtClean="0">
                          <a:solidFill>
                            <a:srgbClr val="666666"/>
                          </a:solidFill>
                          <a:latin typeface="Courier" charset="0"/>
                        </a:rPr>
                        <a:t>=</a:t>
                      </a:r>
                      <a:r>
                        <a:rPr lang="en-US" sz="900" dirty="0" smtClean="0">
                          <a:solidFill>
                            <a:srgbClr val="4070A0"/>
                          </a:solidFill>
                          <a:latin typeface="Courier" charset="0"/>
                        </a:rPr>
                        <a:t>'inline'</a:t>
                      </a:r>
                      <a:r>
                        <a:rPr lang="en-US" sz="900" dirty="0" smtClean="0">
                          <a:solidFill>
                            <a:srgbClr val="000000"/>
                          </a:solidFill>
                          <a:latin typeface="Courier" charset="0"/>
                        </a:rPr>
                        <a:t>)</a:t>
                      </a:r>
                      <a:endParaRPr lang="en-US" sz="900" dirty="0" smtClean="0">
                        <a:solidFill>
                          <a:srgbClr val="000000"/>
                        </a:solidFill>
                        <a:effectLst/>
                        <a:latin typeface="Courier" charset="0"/>
                      </a:endParaRPr>
                    </a:p>
                    <a:p>
                      <a:endParaRPr lang="en-US" sz="9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r>
                        <a:rPr lang="en-US" sz="900" dirty="0" smtClean="0">
                          <a:solidFill>
                            <a:srgbClr val="000000"/>
                          </a:solidFill>
                          <a:latin typeface="Courier" charset="0"/>
                        </a:rPr>
                        <a:t>p </a:t>
                      </a:r>
                      <a:r>
                        <a:rPr lang="en-US" sz="900" dirty="0" smtClean="0">
                          <a:solidFill>
                            <a:srgbClr val="666666"/>
                          </a:solidFill>
                          <a:latin typeface="Courier" charset="0"/>
                        </a:rPr>
                        <a:t>=</a:t>
                      </a:r>
                      <a:r>
                        <a:rPr lang="en-US" sz="900" dirty="0" smtClean="0">
                          <a:solidFill>
                            <a:srgbClr val="000000"/>
                          </a:solidFill>
                          <a:latin typeface="Courier" charset="0"/>
                        </a:rPr>
                        <a:t> figure()</a:t>
                      </a:r>
                    </a:p>
                    <a:p>
                      <a:r>
                        <a:rPr lang="en-US" sz="900" dirty="0" err="1" smtClean="0">
                          <a:solidFill>
                            <a:srgbClr val="000000"/>
                          </a:solidFill>
                          <a:latin typeface="Courier" charset="0"/>
                        </a:rPr>
                        <a:t>hist</a:t>
                      </a:r>
                      <a:r>
                        <a:rPr lang="en-US" sz="900" dirty="0" smtClean="0">
                          <a:solidFill>
                            <a:srgbClr val="000000"/>
                          </a:solidFill>
                          <a:latin typeface="Courier" charset="0"/>
                        </a:rPr>
                        <a:t>, edges </a:t>
                      </a:r>
                      <a:r>
                        <a:rPr lang="en-US" sz="900" dirty="0" smtClean="0">
                          <a:solidFill>
                            <a:srgbClr val="666666"/>
                          </a:solidFill>
                          <a:latin typeface="Courier" charset="0"/>
                        </a:rPr>
                        <a:t>=</a:t>
                      </a:r>
                      <a:r>
                        <a:rPr lang="en-US" sz="900" dirty="0" smtClean="0">
                          <a:solidFill>
                            <a:srgbClr val="000000"/>
                          </a:solidFill>
                          <a:latin typeface="Courier" charset="0"/>
                        </a:rPr>
                        <a:t> </a:t>
                      </a:r>
                    </a:p>
                    <a:p>
                      <a:r>
                        <a:rPr lang="en-US" sz="900" dirty="0" smtClean="0">
                          <a:solidFill>
                            <a:srgbClr val="000000"/>
                          </a:solidFill>
                          <a:latin typeface="Courier" charset="0"/>
                        </a:rPr>
                        <a:t>  </a:t>
                      </a:r>
                      <a:r>
                        <a:rPr lang="en-US" sz="900" dirty="0" err="1" smtClean="0">
                          <a:solidFill>
                            <a:srgbClr val="000000"/>
                          </a:solidFill>
                          <a:latin typeface="Courier" charset="0"/>
                        </a:rPr>
                        <a:t>np</a:t>
                      </a:r>
                      <a:r>
                        <a:rPr lang="en-US" sz="900" dirty="0" err="1" smtClean="0">
                          <a:solidFill>
                            <a:srgbClr val="666666"/>
                          </a:solidFill>
                          <a:latin typeface="Courier" charset="0"/>
                        </a:rPr>
                        <a:t>.</a:t>
                      </a:r>
                      <a:r>
                        <a:rPr lang="en-US" sz="900" dirty="0" err="1" smtClean="0">
                          <a:solidFill>
                            <a:srgbClr val="000000"/>
                          </a:solidFill>
                          <a:latin typeface="Courier" charset="0"/>
                        </a:rPr>
                        <a:t>histogram</a:t>
                      </a:r>
                      <a:r>
                        <a:rPr lang="en-US" sz="900" dirty="0" smtClean="0">
                          <a:solidFill>
                            <a:srgbClr val="000000"/>
                          </a:solidFill>
                          <a:latin typeface="Courier" charset="0"/>
                        </a:rPr>
                        <a:t>(data, </a:t>
                      </a:r>
                    </a:p>
                    <a:p>
                      <a:r>
                        <a:rPr lang="en-US" sz="900" dirty="0" smtClean="0">
                          <a:solidFill>
                            <a:srgbClr val="000000"/>
                          </a:solidFill>
                          <a:latin typeface="Courier" charset="0"/>
                        </a:rPr>
                        <a:t>  density</a:t>
                      </a:r>
                      <a:r>
                        <a:rPr lang="en-US" sz="900" dirty="0" smtClean="0">
                          <a:solidFill>
                            <a:srgbClr val="666666"/>
                          </a:solidFill>
                          <a:latin typeface="Courier" charset="0"/>
                        </a:rPr>
                        <a:t>=</a:t>
                      </a:r>
                      <a:r>
                        <a:rPr lang="en-US" sz="900" dirty="0" smtClean="0">
                          <a:solidFill>
                            <a:srgbClr val="007020"/>
                          </a:solidFill>
                          <a:latin typeface="Courier" charset="0"/>
                        </a:rPr>
                        <a:t>True</a:t>
                      </a:r>
                      <a:r>
                        <a:rPr lang="en-US" sz="900" dirty="0" smtClean="0">
                          <a:solidFill>
                            <a:srgbClr val="000000"/>
                          </a:solidFill>
                          <a:latin typeface="Courier" charset="0"/>
                        </a:rPr>
                        <a:t>, bins</a:t>
                      </a:r>
                      <a:r>
                        <a:rPr lang="en-US" sz="900" dirty="0" smtClean="0">
                          <a:solidFill>
                            <a:srgbClr val="666666"/>
                          </a:solidFill>
                          <a:latin typeface="Courier" charset="0"/>
                        </a:rPr>
                        <a:t>=</a:t>
                      </a:r>
                      <a:r>
                        <a:rPr lang="en-US" sz="900" dirty="0" smtClean="0">
                          <a:solidFill>
                            <a:srgbClr val="40A070"/>
                          </a:solidFill>
                          <a:latin typeface="Courier" charset="0"/>
                        </a:rPr>
                        <a:t>50</a:t>
                      </a:r>
                      <a:r>
                        <a:rPr lang="en-US" sz="900" dirty="0" smtClean="0">
                          <a:solidFill>
                            <a:srgbClr val="000000"/>
                          </a:solidFill>
                          <a:latin typeface="Courier" charset="0"/>
                        </a:rPr>
                        <a:t>)</a:t>
                      </a:r>
                    </a:p>
                    <a:p>
                      <a:r>
                        <a:rPr lang="en-US" sz="900" dirty="0" err="1" smtClean="0">
                          <a:solidFill>
                            <a:srgbClr val="000000"/>
                          </a:solidFill>
                          <a:latin typeface="Courier" charset="0"/>
                        </a:rPr>
                        <a:t>p</a:t>
                      </a:r>
                      <a:r>
                        <a:rPr lang="en-US" sz="900" dirty="0" err="1" smtClean="0">
                          <a:solidFill>
                            <a:srgbClr val="666666"/>
                          </a:solidFill>
                          <a:latin typeface="Courier" charset="0"/>
                        </a:rPr>
                        <a:t>.</a:t>
                      </a:r>
                      <a:r>
                        <a:rPr lang="en-US" sz="900" dirty="0" err="1" smtClean="0">
                          <a:solidFill>
                            <a:srgbClr val="000000"/>
                          </a:solidFill>
                          <a:latin typeface="Courier" charset="0"/>
                        </a:rPr>
                        <a:t>quad</a:t>
                      </a:r>
                      <a:r>
                        <a:rPr lang="en-US" sz="900" dirty="0" smtClean="0">
                          <a:solidFill>
                            <a:srgbClr val="000000"/>
                          </a:solidFill>
                          <a:latin typeface="Courier" charset="0"/>
                        </a:rPr>
                        <a:t>(top</a:t>
                      </a:r>
                      <a:r>
                        <a:rPr lang="en-US" sz="900" dirty="0" smtClean="0">
                          <a:solidFill>
                            <a:srgbClr val="666666"/>
                          </a:solidFill>
                          <a:latin typeface="Courier" charset="0"/>
                        </a:rPr>
                        <a:t>=</a:t>
                      </a:r>
                      <a:r>
                        <a:rPr lang="en-US" sz="900" dirty="0" err="1" smtClean="0">
                          <a:solidFill>
                            <a:srgbClr val="000000"/>
                          </a:solidFill>
                          <a:latin typeface="Courier" charset="0"/>
                        </a:rPr>
                        <a:t>hist,bottom</a:t>
                      </a:r>
                      <a:r>
                        <a:rPr lang="en-US" sz="900" dirty="0" smtClean="0">
                          <a:solidFill>
                            <a:srgbClr val="666666"/>
                          </a:solidFill>
                          <a:latin typeface="Courier" charset="0"/>
                        </a:rPr>
                        <a:t>=</a:t>
                      </a:r>
                      <a:r>
                        <a:rPr lang="en-US" sz="900" dirty="0" smtClean="0">
                          <a:solidFill>
                            <a:srgbClr val="40A070"/>
                          </a:solidFill>
                          <a:latin typeface="Courier" charset="0"/>
                        </a:rPr>
                        <a:t>0</a:t>
                      </a:r>
                      <a:r>
                        <a:rPr lang="en-US" sz="900" dirty="0" smtClean="0">
                          <a:solidFill>
                            <a:srgbClr val="000000"/>
                          </a:solidFill>
                          <a:latin typeface="Courier" charset="0"/>
                        </a:rPr>
                        <a:t>)</a:t>
                      </a:r>
                    </a:p>
                    <a:p>
                      <a:r>
                        <a:rPr lang="en-US" sz="900" dirty="0" smtClean="0">
                          <a:solidFill>
                            <a:srgbClr val="000000"/>
                          </a:solidFill>
                          <a:latin typeface="Courier" charset="0"/>
                        </a:rPr>
                        <a:t>show(p)</a:t>
                      </a:r>
                      <a:endParaRPr lang="en-US" sz="900" dirty="0" smtClean="0">
                        <a:solidFill>
                          <a:srgbClr val="000000"/>
                        </a:solidFill>
                        <a:effectLst/>
                        <a:latin typeface="Courier" charset="0"/>
                      </a:endParaRPr>
                    </a:p>
                    <a:p>
                      <a:endParaRPr lang="en-US" sz="9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r>
              <a:tr h="1280160">
                <a:tc>
                  <a:txBody>
                    <a:bodyPr/>
                    <a:lstStyle/>
                    <a:p>
                      <a:r>
                        <a:rPr lang="en-US" sz="1800" dirty="0" smtClean="0">
                          <a:latin typeface="+mj-lt"/>
                        </a:rPr>
                        <a:t>Histogram Output</a:t>
                      </a:r>
                      <a:endParaRPr lang="en-US" sz="18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r>
              <a:tr h="370840">
                <a:tc>
                  <a:txBody>
                    <a:bodyPr/>
                    <a:lstStyle/>
                    <a:p>
                      <a:r>
                        <a:rPr lang="en-US" sz="1800" dirty="0" smtClean="0">
                          <a:latin typeface="+mj-lt"/>
                        </a:rPr>
                        <a:t>Easy simple plots</a:t>
                      </a:r>
                      <a:endParaRPr lang="en-US" sz="18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r>
              <a:tr h="370840">
                <a:tc>
                  <a:txBody>
                    <a:bodyPr/>
                    <a:lstStyle/>
                    <a:p>
                      <a:r>
                        <a:rPr lang="en-US" sz="1800" dirty="0" smtClean="0">
                          <a:latin typeface="+mj-lt"/>
                        </a:rPr>
                        <a:t>Easy</a:t>
                      </a:r>
                      <a:r>
                        <a:rPr lang="en-US" sz="1800" baseline="0" dirty="0" smtClean="0">
                          <a:latin typeface="+mj-lt"/>
                        </a:rPr>
                        <a:t> statistical plots</a:t>
                      </a:r>
                      <a:endParaRPr lang="en-US" sz="18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r>
              <a:tr h="370840">
                <a:tc>
                  <a:txBody>
                    <a:bodyPr/>
                    <a:lstStyle/>
                    <a:p>
                      <a:r>
                        <a:rPr lang="en-US" sz="1800" dirty="0" smtClean="0">
                          <a:latin typeface="+mj-lt"/>
                        </a:rPr>
                        <a:t>Interactivity</a:t>
                      </a:r>
                      <a:endParaRPr lang="en-US" sz="18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r>
              <a:tr h="370840">
                <a:tc>
                  <a:txBody>
                    <a:bodyPr/>
                    <a:lstStyle/>
                    <a:p>
                      <a:r>
                        <a:rPr lang="en-US" sz="1800" dirty="0" smtClean="0">
                          <a:latin typeface="+mj-lt"/>
                        </a:rPr>
                        <a:t>Open</a:t>
                      </a:r>
                      <a:r>
                        <a:rPr lang="en-US" sz="1800" baseline="0" dirty="0" smtClean="0">
                          <a:latin typeface="+mj-lt"/>
                        </a:rPr>
                        <a:t> source</a:t>
                      </a:r>
                      <a:endParaRPr lang="en-US" sz="18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c>
                  <a:txBody>
                    <a:bodyPr/>
                    <a:lstStyle/>
                    <a:p>
                      <a:endParaRPr lang="en-US" sz="1400" dirty="0">
                        <a:latin typeface="+mj-lt"/>
                      </a:endParaRPr>
                    </a:p>
                  </a:txBody>
                  <a:tcPr marT="91440">
                    <a:lnL w="12700" cap="flat" cmpd="sng" algn="ctr">
                      <a:solidFill>
                        <a:srgbClr val="969696"/>
                      </a:solidFill>
                      <a:prstDash val="solid"/>
                      <a:round/>
                      <a:headEnd type="none" w="med" len="med"/>
                      <a:tailEnd type="none" w="med" len="med"/>
                    </a:lnL>
                    <a:lnR w="12700" cap="flat" cmpd="sng" algn="ctr">
                      <a:solidFill>
                        <a:srgbClr val="969696"/>
                      </a:solidFill>
                      <a:prstDash val="solid"/>
                      <a:round/>
                      <a:headEnd type="none" w="med" len="med"/>
                      <a:tailEnd type="none" w="med" len="med"/>
                    </a:lnR>
                    <a:lnT w="12700" cap="flat" cmpd="sng" algn="ctr">
                      <a:solidFill>
                        <a:srgbClr val="969696"/>
                      </a:solidFill>
                      <a:prstDash val="solid"/>
                      <a:round/>
                      <a:headEnd type="none" w="med" len="med"/>
                      <a:tailEnd type="none" w="med" len="med"/>
                    </a:lnT>
                    <a:lnB w="12700" cap="flat" cmpd="sng" algn="ctr">
                      <a:solidFill>
                        <a:srgbClr val="969696"/>
                      </a:solidFill>
                      <a:prstDash val="solid"/>
                      <a:round/>
                      <a:headEnd type="none" w="med" len="med"/>
                      <a:tailEnd type="none" w="med" len="med"/>
                    </a:lnB>
                  </a:tcPr>
                </a:tc>
              </a:tr>
            </a:tbl>
          </a:graphicData>
        </a:graphic>
      </p:graphicFrame>
      <p:pic>
        <p:nvPicPr>
          <p:cNvPr id="10" name="Picture 9"/>
          <p:cNvPicPr>
            <a:picLocks noChangeAspect="1"/>
          </p:cNvPicPr>
          <p:nvPr/>
        </p:nvPicPr>
        <p:blipFill>
          <a:blip r:embed="rId2"/>
          <a:stretch>
            <a:fillRect/>
          </a:stretch>
        </p:blipFill>
        <p:spPr>
          <a:xfrm>
            <a:off x="2527005" y="3423899"/>
            <a:ext cx="1674629" cy="1116419"/>
          </a:xfrm>
          <a:prstGeom prst="rect">
            <a:avLst/>
          </a:prstGeom>
        </p:spPr>
      </p:pic>
      <p:pic>
        <p:nvPicPr>
          <p:cNvPr id="18" name="Picture 17"/>
          <p:cNvPicPr>
            <a:picLocks noChangeAspect="1"/>
          </p:cNvPicPr>
          <p:nvPr/>
        </p:nvPicPr>
        <p:blipFill>
          <a:blip r:embed="rId3"/>
          <a:stretch>
            <a:fillRect/>
          </a:stretch>
        </p:blipFill>
        <p:spPr>
          <a:xfrm>
            <a:off x="4422648" y="3397763"/>
            <a:ext cx="1673352" cy="1168690"/>
          </a:xfrm>
          <a:prstGeom prst="rect">
            <a:avLst/>
          </a:prstGeom>
        </p:spPr>
      </p:pic>
      <p:pic>
        <p:nvPicPr>
          <p:cNvPr id="25" name="Picture 24"/>
          <p:cNvPicPr>
            <a:picLocks noChangeAspect="1"/>
          </p:cNvPicPr>
          <p:nvPr/>
        </p:nvPicPr>
        <p:blipFill>
          <a:blip r:embed="rId4"/>
          <a:stretch>
            <a:fillRect/>
          </a:stretch>
        </p:blipFill>
        <p:spPr>
          <a:xfrm>
            <a:off x="6317014" y="3424324"/>
            <a:ext cx="1673352" cy="1115568"/>
          </a:xfrm>
          <a:prstGeom prst="rect">
            <a:avLst/>
          </a:prstGeom>
        </p:spPr>
      </p:pic>
      <p:pic>
        <p:nvPicPr>
          <p:cNvPr id="27" name="Picture 26"/>
          <p:cNvPicPr>
            <a:picLocks noChangeAspect="1"/>
          </p:cNvPicPr>
          <p:nvPr/>
        </p:nvPicPr>
        <p:blipFill>
          <a:blip r:embed="rId5" cstate="print">
            <a:extLst>
              <a:ext uri="{28A0092B-C50C-407E-A947-70E740481C1C}">
                <a14:useLocalDpi xmlns:a14="http://schemas.microsoft.com/office/drawing/2010/main"/>
              </a:ext>
            </a:extLst>
          </a:blip>
          <a:stretch>
            <a:fillRect/>
          </a:stretch>
        </p:blipFill>
        <p:spPr>
          <a:xfrm>
            <a:off x="8211380" y="3420034"/>
            <a:ext cx="1673352" cy="1124149"/>
          </a:xfrm>
          <a:prstGeom prst="rect">
            <a:avLst/>
          </a:prstGeom>
        </p:spPr>
      </p:pic>
      <p:pic>
        <p:nvPicPr>
          <p:cNvPr id="28" name="Picture 27"/>
          <p:cNvPicPr>
            <a:picLocks noChangeAspect="1"/>
          </p:cNvPicPr>
          <p:nvPr/>
        </p:nvPicPr>
        <p:blipFill>
          <a:blip r:embed="rId6" cstate="print">
            <a:extLst>
              <a:ext uri="{28A0092B-C50C-407E-A947-70E740481C1C}">
                <a14:useLocalDpi xmlns:a14="http://schemas.microsoft.com/office/drawing/2010/main"/>
              </a:ext>
            </a:extLst>
          </a:blip>
          <a:stretch>
            <a:fillRect/>
          </a:stretch>
        </p:blipFill>
        <p:spPr>
          <a:xfrm>
            <a:off x="10095113" y="3405310"/>
            <a:ext cx="1673352" cy="1153596"/>
          </a:xfrm>
          <a:prstGeom prst="rect">
            <a:avLst/>
          </a:prstGeom>
        </p:spPr>
      </p:pic>
      <p:pic>
        <p:nvPicPr>
          <p:cNvPr id="30" name="Picture 29"/>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227159" y="4668805"/>
            <a:ext cx="274320" cy="274320"/>
          </a:xfrm>
          <a:prstGeom prst="rect">
            <a:avLst/>
          </a:prstGeom>
        </p:spPr>
      </p:pic>
      <p:pic>
        <p:nvPicPr>
          <p:cNvPr id="31" name="Picture 30"/>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902762" y="4668805"/>
            <a:ext cx="274320" cy="274320"/>
          </a:xfrm>
          <a:prstGeom prst="rect">
            <a:avLst/>
          </a:prstGeom>
        </p:spPr>
      </p:pic>
      <p:pic>
        <p:nvPicPr>
          <p:cNvPr id="32" name="Picture 31"/>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5119027" y="4668805"/>
            <a:ext cx="274320" cy="274320"/>
          </a:xfrm>
          <a:prstGeom prst="rect">
            <a:avLst/>
          </a:prstGeom>
        </p:spPr>
      </p:pic>
      <p:pic>
        <p:nvPicPr>
          <p:cNvPr id="33" name="Picture 32"/>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7010895" y="4668805"/>
            <a:ext cx="274320" cy="274320"/>
          </a:xfrm>
          <a:prstGeom prst="rect">
            <a:avLst/>
          </a:prstGeom>
        </p:spPr>
      </p:pic>
      <p:pic>
        <p:nvPicPr>
          <p:cNvPr id="37" name="Picture 36"/>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10794629" y="4668805"/>
            <a:ext cx="274320" cy="274320"/>
          </a:xfrm>
          <a:prstGeom prst="rect">
            <a:avLst/>
          </a:prstGeom>
        </p:spPr>
      </p:pic>
      <p:pic>
        <p:nvPicPr>
          <p:cNvPr id="40" name="Picture 39"/>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5119027" y="5077388"/>
            <a:ext cx="274320" cy="274320"/>
          </a:xfrm>
          <a:prstGeom prst="rect">
            <a:avLst/>
          </a:prstGeom>
        </p:spPr>
      </p:pic>
      <p:pic>
        <p:nvPicPr>
          <p:cNvPr id="41" name="Picture 40"/>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7010895" y="5077388"/>
            <a:ext cx="274320" cy="274320"/>
          </a:xfrm>
          <a:prstGeom prst="rect">
            <a:avLst/>
          </a:prstGeom>
        </p:spPr>
      </p:pic>
      <p:pic>
        <p:nvPicPr>
          <p:cNvPr id="43" name="Picture 42"/>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227159" y="5077388"/>
            <a:ext cx="274320" cy="274320"/>
          </a:xfrm>
          <a:prstGeom prst="rect">
            <a:avLst/>
          </a:prstGeom>
        </p:spPr>
      </p:pic>
      <p:pic>
        <p:nvPicPr>
          <p:cNvPr id="44" name="Picture 43"/>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8902761" y="5077388"/>
            <a:ext cx="274320" cy="274320"/>
          </a:xfrm>
          <a:prstGeom prst="rect">
            <a:avLst/>
          </a:prstGeom>
        </p:spPr>
      </p:pic>
      <p:pic>
        <p:nvPicPr>
          <p:cNvPr id="46" name="Picture 45"/>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10794629" y="5082736"/>
            <a:ext cx="274320" cy="274320"/>
          </a:xfrm>
          <a:prstGeom prst="rect">
            <a:avLst/>
          </a:prstGeom>
        </p:spPr>
      </p:pic>
      <p:pic>
        <p:nvPicPr>
          <p:cNvPr id="49" name="Picture 48"/>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3227159" y="5474012"/>
            <a:ext cx="274320" cy="274320"/>
          </a:xfrm>
          <a:prstGeom prst="rect">
            <a:avLst/>
          </a:prstGeom>
        </p:spPr>
      </p:pic>
      <p:pic>
        <p:nvPicPr>
          <p:cNvPr id="50" name="Picture 49"/>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8902761" y="5474012"/>
            <a:ext cx="274320" cy="274320"/>
          </a:xfrm>
          <a:prstGeom prst="rect">
            <a:avLst/>
          </a:prstGeom>
        </p:spPr>
      </p:pic>
      <p:pic>
        <p:nvPicPr>
          <p:cNvPr id="52" name="Picture 51"/>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5119027" y="5481670"/>
            <a:ext cx="274320" cy="274320"/>
          </a:xfrm>
          <a:prstGeom prst="rect">
            <a:avLst/>
          </a:prstGeom>
        </p:spPr>
      </p:pic>
      <p:pic>
        <p:nvPicPr>
          <p:cNvPr id="53" name="Picture 52"/>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7010894" y="5481670"/>
            <a:ext cx="274320" cy="274320"/>
          </a:xfrm>
          <a:prstGeom prst="rect">
            <a:avLst/>
          </a:prstGeom>
        </p:spPr>
      </p:pic>
      <p:pic>
        <p:nvPicPr>
          <p:cNvPr id="54" name="Picture 53"/>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10794628" y="5498909"/>
            <a:ext cx="274320" cy="274320"/>
          </a:xfrm>
          <a:prstGeom prst="rect">
            <a:avLst/>
          </a:prstGeom>
        </p:spPr>
      </p:pic>
      <p:pic>
        <p:nvPicPr>
          <p:cNvPr id="55" name="Picture 54"/>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3227158" y="5917691"/>
            <a:ext cx="274320" cy="274320"/>
          </a:xfrm>
          <a:prstGeom prst="rect">
            <a:avLst/>
          </a:prstGeom>
        </p:spPr>
      </p:pic>
      <p:pic>
        <p:nvPicPr>
          <p:cNvPr id="56" name="Picture 55"/>
          <p:cNvPicPr>
            <a:picLocks noChangeAspect="1"/>
          </p:cNvPicPr>
          <p:nvPr/>
        </p:nvPicPr>
        <p:blipFill>
          <a:blip r:embed="rId8" cstate="print">
            <a:extLst>
              <a:ext uri="{28A0092B-C50C-407E-A947-70E740481C1C}">
                <a14:useLocalDpi xmlns:a14="http://schemas.microsoft.com/office/drawing/2010/main"/>
              </a:ext>
            </a:extLst>
          </a:blip>
          <a:stretch>
            <a:fillRect/>
          </a:stretch>
        </p:blipFill>
        <p:spPr>
          <a:xfrm>
            <a:off x="8902761" y="5917691"/>
            <a:ext cx="274320" cy="274320"/>
          </a:xfrm>
          <a:prstGeom prst="rect">
            <a:avLst/>
          </a:prstGeom>
        </p:spPr>
      </p:pic>
      <p:pic>
        <p:nvPicPr>
          <p:cNvPr id="57" name="Picture 56"/>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5119026" y="5917691"/>
            <a:ext cx="274320" cy="274320"/>
          </a:xfrm>
          <a:prstGeom prst="rect">
            <a:avLst/>
          </a:prstGeom>
        </p:spPr>
      </p:pic>
      <p:pic>
        <p:nvPicPr>
          <p:cNvPr id="58" name="Picture 57"/>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7010894" y="5917691"/>
            <a:ext cx="274320" cy="274320"/>
          </a:xfrm>
          <a:prstGeom prst="rect">
            <a:avLst/>
          </a:prstGeom>
        </p:spPr>
      </p:pic>
      <p:pic>
        <p:nvPicPr>
          <p:cNvPr id="59" name="Picture 58"/>
          <p:cNvPicPr>
            <a:picLocks noChangeAspect="1"/>
          </p:cNvPicPr>
          <p:nvPr/>
        </p:nvPicPr>
        <p:blipFill>
          <a:blip r:embed="rId7" cstate="print">
            <a:extLst>
              <a:ext uri="{28A0092B-C50C-407E-A947-70E740481C1C}">
                <a14:useLocalDpi xmlns:a14="http://schemas.microsoft.com/office/drawing/2010/main"/>
              </a:ext>
            </a:extLst>
          </a:blip>
          <a:stretch>
            <a:fillRect/>
          </a:stretch>
        </p:blipFill>
        <p:spPr>
          <a:xfrm>
            <a:off x="10794627" y="5917691"/>
            <a:ext cx="274320" cy="274320"/>
          </a:xfrm>
          <a:prstGeom prst="rect">
            <a:avLst/>
          </a:prstGeom>
        </p:spPr>
      </p:pic>
    </p:spTree>
    <p:extLst>
      <p:ext uri="{BB962C8B-B14F-4D97-AF65-F5344CB8AC3E}">
        <p14:creationId xmlns:p14="http://schemas.microsoft.com/office/powerpoint/2010/main" val="102555680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Seaborn</a:t>
            </a:r>
            <a:r>
              <a:rPr lang="en-US" dirty="0" smtClean="0"/>
              <a:t> Gallery</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38</a:t>
            </a:fld>
            <a:endParaRPr lang="en-US"/>
          </a:p>
        </p:txBody>
      </p:sp>
      <p:sp>
        <p:nvSpPr>
          <p:cNvPr id="12" name="Text Placeholder 11"/>
          <p:cNvSpPr>
            <a:spLocks noGrp="1"/>
          </p:cNvSpPr>
          <p:nvPr>
            <p:ph type="body" sz="quarter" idx="13"/>
          </p:nvPr>
        </p:nvSpPr>
        <p:spPr/>
        <p:txBody>
          <a:bodyPr anchor="ctr">
            <a:normAutofit lnSpcReduction="10000"/>
          </a:bodyPr>
          <a:lstStyle/>
          <a:p>
            <a:r>
              <a:rPr lang="en-US" dirty="0" smtClean="0"/>
              <a:t>PYTHON BASICS: Plots with </a:t>
            </a:r>
            <a:r>
              <a:rPr lang="en-US" dirty="0" err="1" smtClean="0"/>
              <a:t>Seaborn</a:t>
            </a:r>
            <a:endParaRPr lang="en-US" dirty="0"/>
          </a:p>
        </p:txBody>
      </p:sp>
      <p:sp>
        <p:nvSpPr>
          <p:cNvPr id="7" name="Content Placeholder 6"/>
          <p:cNvSpPr>
            <a:spLocks noGrp="1"/>
          </p:cNvSpPr>
          <p:nvPr>
            <p:ph idx="1"/>
          </p:nvPr>
        </p:nvSpPr>
        <p:spPr>
          <a:xfrm>
            <a:off x="6315740" y="1825625"/>
            <a:ext cx="5571460" cy="4351338"/>
          </a:xfrm>
        </p:spPr>
        <p:txBody>
          <a:bodyPr/>
          <a:lstStyle/>
          <a:p>
            <a:r>
              <a:rPr lang="en-US" dirty="0" smtClean="0"/>
              <a:t>Distribution of Dataset</a:t>
            </a:r>
          </a:p>
          <a:p>
            <a:r>
              <a:rPr lang="en-US" dirty="0" smtClean="0"/>
              <a:t>Categorical Data</a:t>
            </a:r>
          </a:p>
          <a:p>
            <a:r>
              <a:rPr lang="en-US" dirty="0" smtClean="0"/>
              <a:t>Linear Relationships</a:t>
            </a:r>
          </a:p>
          <a:p>
            <a:r>
              <a:rPr lang="en-US" dirty="0" smtClean="0"/>
              <a:t>Pairwise Relationships</a:t>
            </a:r>
            <a:endParaRPr lang="en-US" dirty="0"/>
          </a:p>
        </p:txBody>
      </p:sp>
      <p:pic>
        <p:nvPicPr>
          <p:cNvPr id="8" name="Picture 7"/>
          <p:cNvPicPr>
            <a:picLocks noChangeAspect="1"/>
          </p:cNvPicPr>
          <p:nvPr/>
        </p:nvPicPr>
        <p:blipFill>
          <a:blip r:embed="rId2"/>
          <a:stretch>
            <a:fillRect/>
          </a:stretch>
        </p:blipFill>
        <p:spPr>
          <a:xfrm>
            <a:off x="339466" y="1825625"/>
            <a:ext cx="5706672" cy="4351338"/>
          </a:xfrm>
          <a:prstGeom prst="rect">
            <a:avLst/>
          </a:prstGeom>
        </p:spPr>
      </p:pic>
      <p:sp>
        <p:nvSpPr>
          <p:cNvPr id="9" name="Rectangle 8"/>
          <p:cNvSpPr/>
          <p:nvPr/>
        </p:nvSpPr>
        <p:spPr>
          <a:xfrm>
            <a:off x="6315740" y="3816628"/>
            <a:ext cx="3918765" cy="369332"/>
          </a:xfrm>
          <a:prstGeom prst="rect">
            <a:avLst/>
          </a:prstGeom>
        </p:spPr>
        <p:txBody>
          <a:bodyPr wrap="none">
            <a:spAutoFit/>
          </a:bodyPr>
          <a:lstStyle/>
          <a:p>
            <a:r>
              <a:rPr lang="en-US" dirty="0">
                <a:solidFill>
                  <a:srgbClr val="969696"/>
                </a:solidFill>
              </a:rPr>
              <a:t>http://</a:t>
            </a:r>
            <a:r>
              <a:rPr lang="en-US" dirty="0" err="1">
                <a:solidFill>
                  <a:srgbClr val="969696"/>
                </a:solidFill>
              </a:rPr>
              <a:t>seaborn.pydata.org</a:t>
            </a:r>
            <a:r>
              <a:rPr lang="en-US" dirty="0">
                <a:solidFill>
                  <a:srgbClr val="969696"/>
                </a:solidFill>
              </a:rPr>
              <a:t>/</a:t>
            </a:r>
            <a:r>
              <a:rPr lang="en-US" dirty="0" err="1">
                <a:solidFill>
                  <a:srgbClr val="969696"/>
                </a:solidFill>
              </a:rPr>
              <a:t>tutorial.html</a:t>
            </a:r>
            <a:endParaRPr lang="en-US" dirty="0">
              <a:solidFill>
                <a:srgbClr val="969696"/>
              </a:solidFill>
            </a:endParaRPr>
          </a:p>
        </p:txBody>
      </p:sp>
    </p:spTree>
    <p:extLst>
      <p:ext uri="{BB962C8B-B14F-4D97-AF65-F5344CB8AC3E}">
        <p14:creationId xmlns:p14="http://schemas.microsoft.com/office/powerpoint/2010/main" val="106301782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Histogram Options</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39</a:t>
            </a:fld>
            <a:endParaRPr lang="en-US"/>
          </a:p>
        </p:txBody>
      </p:sp>
      <p:sp>
        <p:nvSpPr>
          <p:cNvPr id="12" name="Text Placeholder 11"/>
          <p:cNvSpPr>
            <a:spLocks noGrp="1"/>
          </p:cNvSpPr>
          <p:nvPr>
            <p:ph type="body" sz="quarter" idx="13"/>
          </p:nvPr>
        </p:nvSpPr>
        <p:spPr/>
        <p:txBody>
          <a:bodyPr anchor="ctr">
            <a:normAutofit lnSpcReduction="10000"/>
          </a:bodyPr>
          <a:lstStyle/>
          <a:p>
            <a:r>
              <a:rPr lang="en-US" dirty="0" smtClean="0"/>
              <a:t>PYTHON BASICS: </a:t>
            </a:r>
            <a:r>
              <a:rPr lang="en-US" dirty="0" err="1" smtClean="0"/>
              <a:t>Seaborn</a:t>
            </a:r>
            <a:r>
              <a:rPr lang="en-US" dirty="0" smtClean="0"/>
              <a:t> Histogram Options</a:t>
            </a:r>
            <a:endParaRPr lang="en-US" dirty="0"/>
          </a:p>
        </p:txBody>
      </p:sp>
      <p:sp>
        <p:nvSpPr>
          <p:cNvPr id="9" name="Rectangle 8"/>
          <p:cNvSpPr/>
          <p:nvPr/>
        </p:nvSpPr>
        <p:spPr>
          <a:xfrm>
            <a:off x="334537" y="6176963"/>
            <a:ext cx="5884368" cy="369332"/>
          </a:xfrm>
          <a:prstGeom prst="rect">
            <a:avLst/>
          </a:prstGeom>
        </p:spPr>
        <p:txBody>
          <a:bodyPr wrap="none">
            <a:spAutoFit/>
          </a:bodyPr>
          <a:lstStyle/>
          <a:p>
            <a:r>
              <a:rPr lang="en-US" dirty="0">
                <a:solidFill>
                  <a:srgbClr val="969696"/>
                </a:solidFill>
              </a:rPr>
              <a:t>https://</a:t>
            </a:r>
            <a:r>
              <a:rPr lang="en-US" dirty="0" err="1">
                <a:solidFill>
                  <a:srgbClr val="969696"/>
                </a:solidFill>
              </a:rPr>
              <a:t>seaborn.pydata.org</a:t>
            </a:r>
            <a:r>
              <a:rPr lang="en-US" dirty="0">
                <a:solidFill>
                  <a:srgbClr val="969696"/>
                </a:solidFill>
              </a:rPr>
              <a:t>/generated/</a:t>
            </a:r>
            <a:r>
              <a:rPr lang="en-US" dirty="0" err="1">
                <a:solidFill>
                  <a:srgbClr val="969696"/>
                </a:solidFill>
              </a:rPr>
              <a:t>seaborn.distplot.html</a:t>
            </a:r>
            <a:endParaRPr lang="en-US" dirty="0">
              <a:solidFill>
                <a:srgbClr val="969696"/>
              </a:solidFill>
            </a:endParaRPr>
          </a:p>
        </p:txBody>
      </p:sp>
      <p:graphicFrame>
        <p:nvGraphicFramePr>
          <p:cNvPr id="10" name="Content Placeholder 5"/>
          <p:cNvGraphicFramePr>
            <a:graphicFrameLocks/>
          </p:cNvGraphicFramePr>
          <p:nvPr>
            <p:extLst>
              <p:ext uri="{D42A27DB-BD31-4B8C-83A1-F6EECF244321}">
                <p14:modId xmlns:p14="http://schemas.microsoft.com/office/powerpoint/2010/main" val="565849155"/>
              </p:ext>
            </p:extLst>
          </p:nvPr>
        </p:nvGraphicFramePr>
        <p:xfrm>
          <a:off x="442786" y="2004916"/>
          <a:ext cx="11552238" cy="3169920"/>
        </p:xfrm>
        <a:graphic>
          <a:graphicData uri="http://schemas.openxmlformats.org/drawingml/2006/table">
            <a:tbl>
              <a:tblPr firstRow="1" bandRow="1">
                <a:tableStyleId>{2D5ABB26-0587-4C30-8999-92F81FD0307C}</a:tableStyleId>
              </a:tblPr>
              <a:tblGrid>
                <a:gridCol w="2420937"/>
                <a:gridCol w="9131301"/>
              </a:tblGrid>
              <a:tr h="370840">
                <a:tc>
                  <a:txBody>
                    <a:bodyPr/>
                    <a:lstStyle/>
                    <a:p>
                      <a:r>
                        <a:rPr lang="en-US" sz="2800" b="1" dirty="0" smtClean="0">
                          <a:solidFill>
                            <a:schemeClr val="bg1"/>
                          </a:solidFill>
                          <a:latin typeface="+mj-lt"/>
                        </a:rPr>
                        <a:t>Parameter</a:t>
                      </a:r>
                      <a:endParaRPr lang="en-US" sz="2800" b="1" dirty="0">
                        <a:solidFill>
                          <a:schemeClr val="bg1"/>
                        </a:solidFill>
                        <a:latin typeface="+mj-lt"/>
                      </a:endParaRPr>
                    </a:p>
                  </a:txBody>
                  <a:tcPr>
                    <a:solidFill>
                      <a:srgbClr val="585858"/>
                    </a:solidFill>
                  </a:tcPr>
                </a:tc>
                <a:tc>
                  <a:txBody>
                    <a:bodyPr/>
                    <a:lstStyle/>
                    <a:p>
                      <a:r>
                        <a:rPr lang="en-US" sz="2800" b="1" dirty="0" smtClean="0">
                          <a:solidFill>
                            <a:schemeClr val="bg1"/>
                          </a:solidFill>
                          <a:latin typeface="+mj-lt"/>
                        </a:rPr>
                        <a:t>Description</a:t>
                      </a:r>
                      <a:endParaRPr lang="en-US" sz="2800" b="1" dirty="0">
                        <a:solidFill>
                          <a:schemeClr val="bg1"/>
                        </a:solidFill>
                        <a:latin typeface="+mj-lt"/>
                      </a:endParaRPr>
                    </a:p>
                  </a:txBody>
                  <a:tcPr>
                    <a:solidFill>
                      <a:srgbClr val="585858"/>
                    </a:solidFill>
                  </a:tcPr>
                </a:tc>
              </a:tr>
              <a:tr h="370840">
                <a:tc>
                  <a:txBody>
                    <a:bodyPr/>
                    <a:lstStyle/>
                    <a:p>
                      <a:r>
                        <a:rPr lang="en-US" sz="2000" dirty="0" smtClean="0">
                          <a:latin typeface="Consolas" charset="0"/>
                          <a:ea typeface="Consolas" charset="0"/>
                          <a:cs typeface="Consolas" charset="0"/>
                        </a:rPr>
                        <a:t>a</a:t>
                      </a:r>
                      <a:endParaRPr lang="en-US" sz="2000" dirty="0">
                        <a:latin typeface="Consolas" charset="0"/>
                        <a:ea typeface="Consolas" charset="0"/>
                        <a:cs typeface="Consolas" charset="0"/>
                      </a:endParaRPr>
                    </a:p>
                  </a:txBody>
                  <a:tcPr marT="91440"/>
                </a:tc>
                <a:tc>
                  <a:txBody>
                    <a:bodyPr/>
                    <a:lstStyle/>
                    <a:p>
                      <a:r>
                        <a:rPr lang="en-US" sz="2000" dirty="0" smtClean="0">
                          <a:latin typeface="+mj-lt"/>
                        </a:rPr>
                        <a:t>Data to</a:t>
                      </a:r>
                      <a:r>
                        <a:rPr lang="en-US" sz="2000" baseline="0" dirty="0" smtClean="0">
                          <a:latin typeface="+mj-lt"/>
                        </a:rPr>
                        <a:t> plot: Series, 1d-array, or list</a:t>
                      </a:r>
                      <a:endParaRPr lang="en-US" sz="2000" dirty="0">
                        <a:latin typeface="+mj-lt"/>
                      </a:endParaRPr>
                    </a:p>
                  </a:txBody>
                  <a:tcPr marT="91440"/>
                </a:tc>
              </a:tr>
              <a:tr h="370840">
                <a:tc>
                  <a:txBody>
                    <a:bodyPr/>
                    <a:lstStyle/>
                    <a:p>
                      <a:r>
                        <a:rPr lang="en-US" sz="2000" dirty="0" err="1" smtClean="0">
                          <a:latin typeface="Consolas" charset="0"/>
                          <a:ea typeface="Consolas" charset="0"/>
                          <a:cs typeface="Consolas" charset="0"/>
                        </a:rPr>
                        <a:t>hist</a:t>
                      </a:r>
                      <a:endParaRPr lang="en-US" sz="2000" dirty="0">
                        <a:latin typeface="Consolas" charset="0"/>
                        <a:ea typeface="Consolas" charset="0"/>
                        <a:cs typeface="Consolas" charset="0"/>
                      </a:endParaRPr>
                    </a:p>
                  </a:txBody>
                  <a:tcPr marT="91440"/>
                </a:tc>
                <a:tc>
                  <a:txBody>
                    <a:bodyPr/>
                    <a:lstStyle/>
                    <a:p>
                      <a:r>
                        <a:rPr lang="en-US" sz="2000" b="1" dirty="0" smtClean="0">
                          <a:latin typeface="+mj-lt"/>
                        </a:rPr>
                        <a:t>True</a:t>
                      </a:r>
                      <a:r>
                        <a:rPr lang="en-US" sz="2000" dirty="0" smtClean="0">
                          <a:latin typeface="+mj-lt"/>
                        </a:rPr>
                        <a:t>/False: Include the histogram in the output</a:t>
                      </a:r>
                      <a:endParaRPr lang="en-US" sz="2000" dirty="0">
                        <a:latin typeface="+mj-lt"/>
                      </a:endParaRPr>
                    </a:p>
                  </a:txBody>
                  <a:tcPr marT="91440"/>
                </a:tc>
              </a:tr>
              <a:tr h="370840">
                <a:tc>
                  <a:txBody>
                    <a:bodyPr/>
                    <a:lstStyle/>
                    <a:p>
                      <a:r>
                        <a:rPr lang="en-US" sz="2000" dirty="0" err="1" smtClean="0">
                          <a:latin typeface="Consolas" charset="0"/>
                          <a:ea typeface="Consolas" charset="0"/>
                          <a:cs typeface="Consolas" charset="0"/>
                        </a:rPr>
                        <a:t>kde</a:t>
                      </a:r>
                      <a:endParaRPr lang="en-US" sz="2000" dirty="0">
                        <a:latin typeface="Consolas" charset="0"/>
                        <a:ea typeface="Consolas" charset="0"/>
                        <a:cs typeface="Consolas" charset="0"/>
                      </a:endParaRPr>
                    </a:p>
                  </a:txBody>
                  <a:tcPr marT="91440"/>
                </a:tc>
                <a:tc>
                  <a:txBody>
                    <a:bodyPr/>
                    <a:lstStyle/>
                    <a:p>
                      <a:r>
                        <a:rPr lang="en-US" sz="2000" b="1" dirty="0" smtClean="0">
                          <a:latin typeface="+mj-lt"/>
                        </a:rPr>
                        <a:t>True</a:t>
                      </a:r>
                      <a:r>
                        <a:rPr lang="en-US" sz="2000" dirty="0" smtClean="0">
                          <a:latin typeface="+mj-lt"/>
                        </a:rPr>
                        <a:t>/</a:t>
                      </a:r>
                      <a:r>
                        <a:rPr lang="en-US" sz="2000" b="0" dirty="0" smtClean="0">
                          <a:latin typeface="+mj-lt"/>
                        </a:rPr>
                        <a:t>False</a:t>
                      </a:r>
                      <a:r>
                        <a:rPr lang="en-US" sz="2000" dirty="0" smtClean="0">
                          <a:latin typeface="+mj-lt"/>
                        </a:rPr>
                        <a:t>:</a:t>
                      </a:r>
                      <a:r>
                        <a:rPr lang="en-US" sz="2000" baseline="0" dirty="0" smtClean="0">
                          <a:latin typeface="+mj-lt"/>
                        </a:rPr>
                        <a:t> Include the </a:t>
                      </a:r>
                      <a:r>
                        <a:rPr lang="en-US" sz="2000" baseline="0" dirty="0" err="1" smtClean="0">
                          <a:latin typeface="+mj-lt"/>
                        </a:rPr>
                        <a:t>gaussian</a:t>
                      </a:r>
                      <a:r>
                        <a:rPr lang="en-US" sz="2000" baseline="0" dirty="0" smtClean="0">
                          <a:latin typeface="+mj-lt"/>
                        </a:rPr>
                        <a:t> kernel density estimate</a:t>
                      </a:r>
                      <a:endParaRPr lang="en-US" sz="2000" dirty="0">
                        <a:latin typeface="+mj-lt"/>
                      </a:endParaRPr>
                    </a:p>
                  </a:txBody>
                  <a:tcPr marT="91440"/>
                </a:tc>
              </a:tr>
              <a:tr h="370840">
                <a:tc>
                  <a:txBody>
                    <a:bodyPr/>
                    <a:lstStyle/>
                    <a:p>
                      <a:r>
                        <a:rPr lang="en-US" sz="2000" dirty="0" smtClean="0">
                          <a:latin typeface="Consolas" charset="0"/>
                          <a:ea typeface="Consolas" charset="0"/>
                          <a:cs typeface="Consolas" charset="0"/>
                        </a:rPr>
                        <a:t>rug</a:t>
                      </a:r>
                      <a:endParaRPr lang="en-US" sz="2000" dirty="0">
                        <a:latin typeface="Consolas" charset="0"/>
                        <a:ea typeface="Consolas" charset="0"/>
                        <a:cs typeface="Consolas" charset="0"/>
                      </a:endParaRPr>
                    </a:p>
                  </a:txBody>
                  <a:tcPr marT="91440"/>
                </a:tc>
                <a:tc>
                  <a:txBody>
                    <a:bodyPr/>
                    <a:lstStyle/>
                    <a:p>
                      <a:r>
                        <a:rPr lang="en-US" sz="2000" dirty="0" smtClean="0">
                          <a:latin typeface="+mj-lt"/>
                        </a:rPr>
                        <a:t>True/</a:t>
                      </a:r>
                      <a:r>
                        <a:rPr lang="en-US" sz="2000" b="1" dirty="0" smtClean="0">
                          <a:latin typeface="+mj-lt"/>
                        </a:rPr>
                        <a:t>False</a:t>
                      </a:r>
                      <a:r>
                        <a:rPr lang="en-US" sz="2000" dirty="0" smtClean="0">
                          <a:latin typeface="+mj-lt"/>
                        </a:rPr>
                        <a:t>:</a:t>
                      </a:r>
                      <a:r>
                        <a:rPr lang="en-US" sz="2000" baseline="0" dirty="0" smtClean="0">
                          <a:latin typeface="+mj-lt"/>
                        </a:rPr>
                        <a:t> Include a </a:t>
                      </a:r>
                      <a:r>
                        <a:rPr lang="en-US" sz="2000" baseline="0" dirty="0" err="1" smtClean="0">
                          <a:latin typeface="+mj-lt"/>
                        </a:rPr>
                        <a:t>rugplot</a:t>
                      </a:r>
                      <a:r>
                        <a:rPr lang="en-US" sz="2000" baseline="0" dirty="0" smtClean="0">
                          <a:latin typeface="+mj-lt"/>
                        </a:rPr>
                        <a:t> on the support axis</a:t>
                      </a:r>
                      <a:endParaRPr lang="en-US" sz="2000" dirty="0">
                        <a:latin typeface="+mj-lt"/>
                      </a:endParaRPr>
                    </a:p>
                  </a:txBody>
                  <a:tcPr marT="91440"/>
                </a:tc>
              </a:tr>
              <a:tr h="370840">
                <a:tc>
                  <a:txBody>
                    <a:bodyPr/>
                    <a:lstStyle/>
                    <a:p>
                      <a:r>
                        <a:rPr lang="en-US" sz="2000" dirty="0" smtClean="0">
                          <a:latin typeface="Consolas" charset="0"/>
                          <a:ea typeface="Consolas" charset="0"/>
                          <a:cs typeface="Consolas" charset="0"/>
                        </a:rPr>
                        <a:t>color</a:t>
                      </a:r>
                      <a:endParaRPr lang="en-US" sz="2000" dirty="0">
                        <a:latin typeface="Consolas" charset="0"/>
                        <a:ea typeface="Consolas" charset="0"/>
                        <a:cs typeface="Consolas" charset="0"/>
                      </a:endParaRPr>
                    </a:p>
                  </a:txBody>
                  <a:tcPr marT="91440"/>
                </a:tc>
                <a:tc>
                  <a:txBody>
                    <a:bodyPr/>
                    <a:lstStyle/>
                    <a:p>
                      <a:r>
                        <a:rPr lang="en-US" sz="2000" dirty="0" smtClean="0">
                          <a:latin typeface="+mj-lt"/>
                        </a:rPr>
                        <a:t>Change the color, by</a:t>
                      </a:r>
                      <a:r>
                        <a:rPr lang="en-US" sz="2000" baseline="0" dirty="0" smtClean="0">
                          <a:latin typeface="+mj-lt"/>
                        </a:rPr>
                        <a:t> name</a:t>
                      </a:r>
                      <a:endParaRPr lang="en-US" sz="2000" dirty="0">
                        <a:latin typeface="+mj-lt"/>
                      </a:endParaRPr>
                    </a:p>
                  </a:txBody>
                  <a:tcPr marT="91440"/>
                </a:tc>
              </a:tr>
              <a:tr h="370840">
                <a:tc>
                  <a:txBody>
                    <a:bodyPr/>
                    <a:lstStyle/>
                    <a:p>
                      <a:r>
                        <a:rPr lang="en-US" sz="2000" dirty="0" err="1" smtClean="0">
                          <a:latin typeface="Consolas" charset="0"/>
                          <a:ea typeface="Consolas" charset="0"/>
                          <a:cs typeface="Consolas" charset="0"/>
                        </a:rPr>
                        <a:t>axlabel</a:t>
                      </a:r>
                      <a:endParaRPr lang="en-US" sz="2000" dirty="0">
                        <a:latin typeface="Consolas" charset="0"/>
                        <a:ea typeface="Consolas" charset="0"/>
                        <a:cs typeface="Consolas" charset="0"/>
                      </a:endParaRPr>
                    </a:p>
                  </a:txBody>
                  <a:tcPr marT="91440"/>
                </a:tc>
                <a:tc>
                  <a:txBody>
                    <a:bodyPr/>
                    <a:lstStyle/>
                    <a:p>
                      <a:r>
                        <a:rPr lang="en-US" sz="2000" dirty="0" smtClean="0">
                          <a:latin typeface="+mj-lt"/>
                        </a:rPr>
                        <a:t>Label to put on the support axis</a:t>
                      </a:r>
                      <a:endParaRPr lang="en-US" sz="2000" dirty="0">
                        <a:latin typeface="+mj-lt"/>
                      </a:endParaRPr>
                    </a:p>
                  </a:txBody>
                  <a:tcPr marT="91440"/>
                </a:tc>
              </a:tr>
            </a:tbl>
          </a:graphicData>
        </a:graphic>
      </p:graphicFrame>
    </p:spTree>
    <p:extLst>
      <p:ext uri="{BB962C8B-B14F-4D97-AF65-F5344CB8AC3E}">
        <p14:creationId xmlns:p14="http://schemas.microsoft.com/office/powerpoint/2010/main" val="16132988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13891" y="1142442"/>
            <a:ext cx="9273309" cy="771652"/>
          </a:xfrm>
        </p:spPr>
        <p:txBody>
          <a:bodyPr/>
          <a:lstStyle/>
          <a:p>
            <a:r>
              <a:rPr lang="en-US" dirty="0" smtClean="0"/>
              <a:t>Agenda</a:t>
            </a:r>
            <a:endParaRPr lang="en-US" dirty="0"/>
          </a:p>
        </p:txBody>
      </p:sp>
      <p:sp>
        <p:nvSpPr>
          <p:cNvPr id="3" name="Content Placeholder 2"/>
          <p:cNvSpPr>
            <a:spLocks noGrp="1"/>
          </p:cNvSpPr>
          <p:nvPr>
            <p:ph idx="1"/>
          </p:nvPr>
        </p:nvSpPr>
        <p:spPr>
          <a:xfrm>
            <a:off x="2613891" y="2049031"/>
            <a:ext cx="9273309" cy="4379480"/>
          </a:xfrm>
        </p:spPr>
        <p:txBody>
          <a:bodyPr>
            <a:normAutofit/>
          </a:bodyPr>
          <a:lstStyle/>
          <a:p>
            <a:r>
              <a:rPr lang="en-US" dirty="0" smtClean="0"/>
              <a:t>What’s going on with Python?</a:t>
            </a:r>
          </a:p>
          <a:p>
            <a:r>
              <a:rPr lang="en-US" dirty="0" smtClean="0"/>
              <a:t>Python Quick Camp</a:t>
            </a:r>
          </a:p>
          <a:p>
            <a:pPr lvl="1"/>
            <a:r>
              <a:rPr lang="en-US" dirty="0" smtClean="0"/>
              <a:t>Python Jupyter 101</a:t>
            </a:r>
          </a:p>
          <a:p>
            <a:pPr lvl="1"/>
            <a:r>
              <a:rPr lang="en-US" dirty="0" smtClean="0"/>
              <a:t>Real-world scenario</a:t>
            </a:r>
          </a:p>
          <a:p>
            <a:pPr lvl="2"/>
            <a:r>
              <a:rPr lang="en-US" dirty="0" smtClean="0"/>
              <a:t>Getting data</a:t>
            </a:r>
          </a:p>
          <a:p>
            <a:pPr lvl="2"/>
            <a:r>
              <a:rPr lang="en-US" dirty="0" smtClean="0"/>
              <a:t>Formatting data</a:t>
            </a:r>
          </a:p>
          <a:p>
            <a:pPr lvl="2"/>
            <a:r>
              <a:rPr lang="en-US" dirty="0" smtClean="0"/>
              <a:t>Enriching data</a:t>
            </a:r>
          </a:p>
          <a:p>
            <a:pPr lvl="2"/>
            <a:r>
              <a:rPr lang="en-US" dirty="0" smtClean="0"/>
              <a:t>Data profiling and analysis</a:t>
            </a:r>
          </a:p>
          <a:p>
            <a:pPr lvl="1"/>
            <a:r>
              <a:rPr lang="en-US" dirty="0" smtClean="0"/>
              <a:t>Exercises</a:t>
            </a:r>
          </a:p>
          <a:p>
            <a:r>
              <a:rPr lang="en-US" dirty="0" smtClean="0"/>
              <a:t>Q&amp;A </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4</a:t>
            </a:fld>
            <a:endParaRPr lang="en-US" dirty="0"/>
          </a:p>
        </p:txBody>
      </p:sp>
    </p:spTree>
    <p:extLst>
      <p:ext uri="{BB962C8B-B14F-4D97-AF65-F5344CB8AC3E}">
        <p14:creationId xmlns:p14="http://schemas.microsoft.com/office/powerpoint/2010/main" val="9597699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Seaborn</a:t>
            </a:r>
            <a:r>
              <a:rPr lang="en-US" dirty="0" smtClean="0"/>
              <a:t> Histograms</a:t>
            </a:r>
            <a:endParaRPr lang="en-US" dirty="0"/>
          </a:p>
        </p:txBody>
      </p:sp>
      <p:sp>
        <p:nvSpPr>
          <p:cNvPr id="6" name="Content Placeholder 5"/>
          <p:cNvSpPr>
            <a:spLocks noGrp="1"/>
          </p:cNvSpPr>
          <p:nvPr>
            <p:ph idx="1"/>
          </p:nvPr>
        </p:nvSpPr>
        <p:spPr/>
        <p:txBody>
          <a:bodyPr/>
          <a:lstStyle/>
          <a:p>
            <a:pPr marL="514350" indent="-514350">
              <a:buFont typeface="+mj-lt"/>
              <a:buAutoNum type="arabicPeriod"/>
            </a:pPr>
            <a:r>
              <a:rPr lang="en-US" dirty="0" smtClean="0"/>
              <a:t>Start with the dataset below</a:t>
            </a:r>
          </a:p>
          <a:p>
            <a:pPr marL="514350" indent="-514350">
              <a:buFont typeface="+mj-lt"/>
              <a:buAutoNum type="arabicPeriod"/>
            </a:pPr>
            <a:r>
              <a:rPr lang="en-US" dirty="0" smtClean="0"/>
              <a:t>Use </a:t>
            </a:r>
            <a:r>
              <a:rPr lang="en-US" dirty="0" err="1" smtClean="0"/>
              <a:t>seaborn</a:t>
            </a:r>
            <a:r>
              <a:rPr lang="en-US" dirty="0" smtClean="0"/>
              <a:t> to plot a histogram</a:t>
            </a:r>
          </a:p>
          <a:p>
            <a:pPr marL="514350" indent="-514350">
              <a:buFont typeface="+mj-lt"/>
              <a:buAutoNum type="arabicPeriod"/>
            </a:pPr>
            <a:r>
              <a:rPr lang="en-US" dirty="0" smtClean="0"/>
              <a:t>Change the color of the plot</a:t>
            </a:r>
          </a:p>
          <a:p>
            <a:pPr marL="514350" indent="-514350">
              <a:buFont typeface="+mj-lt"/>
              <a:buAutoNum type="arabicPeriod"/>
            </a:pPr>
            <a:r>
              <a:rPr lang="en-US" dirty="0" smtClean="0"/>
              <a:t>Add and remove the histogram, </a:t>
            </a:r>
            <a:r>
              <a:rPr lang="en-US" dirty="0" err="1" smtClean="0"/>
              <a:t>kde</a:t>
            </a:r>
            <a:r>
              <a:rPr lang="en-US" dirty="0" smtClean="0"/>
              <a:t>, and rug</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40</a:t>
            </a:fld>
            <a:endParaRPr lang="en-US"/>
          </a:p>
        </p:txBody>
      </p:sp>
      <p:sp>
        <p:nvSpPr>
          <p:cNvPr id="7" name="Text Placeholder 6"/>
          <p:cNvSpPr>
            <a:spLocks noGrp="1"/>
          </p:cNvSpPr>
          <p:nvPr>
            <p:ph type="body" sz="quarter" idx="13"/>
          </p:nvPr>
        </p:nvSpPr>
        <p:spPr/>
        <p:txBody>
          <a:bodyPr/>
          <a:lstStyle/>
          <a:p>
            <a:r>
              <a:rPr lang="en-US" dirty="0" smtClean="0"/>
              <a:t>EXERCISE 5: Histogram</a:t>
            </a:r>
            <a:endParaRPr lang="en-US" dirty="0"/>
          </a:p>
        </p:txBody>
      </p:sp>
      <p:sp>
        <p:nvSpPr>
          <p:cNvPr id="2" name="Rectangle 1"/>
          <p:cNvSpPr/>
          <p:nvPr/>
        </p:nvSpPr>
        <p:spPr>
          <a:xfrm>
            <a:off x="414670" y="5091673"/>
            <a:ext cx="6698512" cy="369332"/>
          </a:xfrm>
          <a:prstGeom prst="rect">
            <a:avLst/>
          </a:prstGeom>
          <a:solidFill>
            <a:schemeClr val="bg1">
              <a:lumMod val="95000"/>
            </a:schemeClr>
          </a:solidFill>
          <a:ln>
            <a:solidFill>
              <a:srgbClr val="585858"/>
            </a:solidFill>
          </a:ln>
        </p:spPr>
        <p:txBody>
          <a:bodyPr wrap="square">
            <a:spAutoFit/>
          </a:bodyPr>
          <a:lstStyle/>
          <a:p>
            <a:r>
              <a:rPr lang="en-US" smtClean="0">
                <a:solidFill>
                  <a:srgbClr val="000000"/>
                </a:solidFill>
                <a:latin typeface="Courier" charset="0"/>
              </a:rPr>
              <a:t>data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np</a:t>
            </a:r>
            <a:r>
              <a:rPr lang="en-US" dirty="0" err="1">
                <a:solidFill>
                  <a:srgbClr val="666666"/>
                </a:solidFill>
                <a:latin typeface="Courier" charset="0"/>
              </a:rPr>
              <a:t>.</a:t>
            </a:r>
            <a:r>
              <a:rPr lang="en-US" dirty="0" err="1">
                <a:solidFill>
                  <a:srgbClr val="000000"/>
                </a:solidFill>
                <a:latin typeface="Courier" charset="0"/>
              </a:rPr>
              <a:t>random</a:t>
            </a:r>
            <a:r>
              <a:rPr lang="en-US" dirty="0" err="1">
                <a:solidFill>
                  <a:srgbClr val="666666"/>
                </a:solidFill>
                <a:latin typeface="Courier" charset="0"/>
              </a:rPr>
              <a:t>.</a:t>
            </a:r>
            <a:r>
              <a:rPr lang="en-US" dirty="0" err="1">
                <a:solidFill>
                  <a:srgbClr val="000000"/>
                </a:solidFill>
                <a:latin typeface="Courier" charset="0"/>
              </a:rPr>
              <a:t>normal</a:t>
            </a:r>
            <a:r>
              <a:rPr lang="en-US" dirty="0">
                <a:solidFill>
                  <a:srgbClr val="000000"/>
                </a:solidFill>
                <a:latin typeface="Courier" charset="0"/>
              </a:rPr>
              <a:t>(size</a:t>
            </a:r>
            <a:r>
              <a:rPr lang="en-US" dirty="0">
                <a:solidFill>
                  <a:srgbClr val="666666"/>
                </a:solidFill>
                <a:latin typeface="Courier" charset="0"/>
              </a:rPr>
              <a:t>=</a:t>
            </a:r>
            <a:r>
              <a:rPr lang="en-US" dirty="0">
                <a:solidFill>
                  <a:srgbClr val="40A070"/>
                </a:solidFill>
                <a:latin typeface="Courier" charset="0"/>
              </a:rPr>
              <a:t>1000</a:t>
            </a:r>
            <a:r>
              <a:rPr lang="en-US" dirty="0">
                <a:solidFill>
                  <a:srgbClr val="000000"/>
                </a:solidFill>
                <a:latin typeface="Courier" charset="0"/>
              </a:rPr>
              <a:t>)</a:t>
            </a:r>
          </a:p>
        </p:txBody>
      </p:sp>
    </p:spTree>
    <p:extLst>
      <p:ext uri="{BB962C8B-B14F-4D97-AF65-F5344CB8AC3E}">
        <p14:creationId xmlns:p14="http://schemas.microsoft.com/office/powerpoint/2010/main" val="209649544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Seaborn</a:t>
            </a:r>
            <a:r>
              <a:rPr lang="en-US" dirty="0" smtClean="0"/>
              <a:t> Histograms</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41</a:t>
            </a:fld>
            <a:endParaRPr lang="en-US"/>
          </a:p>
        </p:txBody>
      </p:sp>
      <p:sp>
        <p:nvSpPr>
          <p:cNvPr id="7" name="Text Placeholder 6"/>
          <p:cNvSpPr>
            <a:spLocks noGrp="1"/>
          </p:cNvSpPr>
          <p:nvPr>
            <p:ph type="body" sz="quarter" idx="13"/>
          </p:nvPr>
        </p:nvSpPr>
        <p:spPr/>
        <p:txBody>
          <a:bodyPr/>
          <a:lstStyle/>
          <a:p>
            <a:r>
              <a:rPr lang="en-US" dirty="0" smtClean="0"/>
              <a:t>EXERCISE </a:t>
            </a:r>
            <a:r>
              <a:rPr lang="en-US" dirty="0"/>
              <a:t>5</a:t>
            </a:r>
            <a:r>
              <a:rPr lang="en-US" dirty="0" smtClean="0"/>
              <a:t> - Solution</a:t>
            </a:r>
            <a:endParaRPr lang="en-US" dirty="0"/>
          </a:p>
        </p:txBody>
      </p:sp>
      <p:grpSp>
        <p:nvGrpSpPr>
          <p:cNvPr id="14" name="Group 13"/>
          <p:cNvGrpSpPr/>
          <p:nvPr/>
        </p:nvGrpSpPr>
        <p:grpSpPr>
          <a:xfrm>
            <a:off x="334537" y="1921163"/>
            <a:ext cx="3216737" cy="4284920"/>
            <a:chOff x="334537" y="1265275"/>
            <a:chExt cx="3216737" cy="4284920"/>
          </a:xfrm>
        </p:grpSpPr>
        <p:grpSp>
          <p:nvGrpSpPr>
            <p:cNvPr id="11" name="Group 10"/>
            <p:cNvGrpSpPr/>
            <p:nvPr/>
          </p:nvGrpSpPr>
          <p:grpSpPr>
            <a:xfrm>
              <a:off x="334537" y="1265275"/>
              <a:ext cx="3216737" cy="4284920"/>
              <a:chOff x="334537" y="1265275"/>
              <a:chExt cx="8679712" cy="4284920"/>
            </a:xfrm>
          </p:grpSpPr>
          <p:sp>
            <p:nvSpPr>
              <p:cNvPr id="3" name="Rectangle 2"/>
              <p:cNvSpPr/>
              <p:nvPr/>
            </p:nvSpPr>
            <p:spPr>
              <a:xfrm>
                <a:off x="334537" y="1265275"/>
                <a:ext cx="8679712" cy="1933162"/>
              </a:xfrm>
              <a:prstGeom prst="rect">
                <a:avLst/>
              </a:prstGeom>
              <a:solidFill>
                <a:schemeClr val="bg1">
                  <a:lumMod val="95000"/>
                </a:schemeClr>
              </a:solidFill>
              <a:ln>
                <a:solidFill>
                  <a:srgbClr val="585858"/>
                </a:solidFill>
              </a:ln>
            </p:spPr>
            <p:txBody>
              <a:bodyPr wrap="square">
                <a:noAutofit/>
              </a:bodyPr>
              <a:lstStyle/>
              <a:p>
                <a:r>
                  <a:rPr lang="en-US" sz="1100" dirty="0" smtClean="0">
                    <a:solidFill>
                      <a:srgbClr val="666666"/>
                    </a:solidFill>
                    <a:latin typeface="Courier" charset="0"/>
                  </a:rPr>
                  <a:t>%</a:t>
                </a:r>
                <a:r>
                  <a:rPr lang="en-US" sz="1100" dirty="0" err="1">
                    <a:solidFill>
                      <a:srgbClr val="000000"/>
                    </a:solidFill>
                    <a:latin typeface="Courier" charset="0"/>
                  </a:rPr>
                  <a:t>matplotlib</a:t>
                </a:r>
                <a:r>
                  <a:rPr lang="en-US" sz="1100" dirty="0">
                    <a:solidFill>
                      <a:srgbClr val="000000"/>
                    </a:solidFill>
                    <a:latin typeface="Courier" charset="0"/>
                  </a:rPr>
                  <a:t> inline</a:t>
                </a:r>
              </a:p>
              <a:p>
                <a:r>
                  <a:rPr lang="en-US" sz="1100" b="1" dirty="0">
                    <a:solidFill>
                      <a:srgbClr val="007020"/>
                    </a:solidFill>
                    <a:latin typeface="Courier" charset="0"/>
                  </a:rPr>
                  <a:t>import</a:t>
                </a:r>
                <a:r>
                  <a:rPr lang="en-US" sz="1100" dirty="0">
                    <a:solidFill>
                      <a:srgbClr val="000000"/>
                    </a:solidFill>
                    <a:latin typeface="Courier" charset="0"/>
                  </a:rPr>
                  <a:t> </a:t>
                </a:r>
                <a:r>
                  <a:rPr lang="en-US" sz="1100" b="1" dirty="0" err="1">
                    <a:solidFill>
                      <a:srgbClr val="0E84B5"/>
                    </a:solidFill>
                    <a:latin typeface="Courier" charset="0"/>
                  </a:rPr>
                  <a:t>seaborn</a:t>
                </a:r>
                <a:r>
                  <a:rPr lang="en-US" sz="1100" dirty="0">
                    <a:solidFill>
                      <a:srgbClr val="000000"/>
                    </a:solidFill>
                    <a:latin typeface="Courier" charset="0"/>
                  </a:rPr>
                  <a:t> </a:t>
                </a:r>
                <a:r>
                  <a:rPr lang="en-US" sz="1100" b="1" dirty="0">
                    <a:solidFill>
                      <a:srgbClr val="007020"/>
                    </a:solidFill>
                    <a:latin typeface="Courier" charset="0"/>
                  </a:rPr>
                  <a:t>as</a:t>
                </a:r>
                <a:r>
                  <a:rPr lang="en-US" sz="1100" dirty="0">
                    <a:solidFill>
                      <a:srgbClr val="000000"/>
                    </a:solidFill>
                    <a:latin typeface="Courier" charset="0"/>
                  </a:rPr>
                  <a:t> </a:t>
                </a:r>
                <a:r>
                  <a:rPr lang="en-US" sz="1100" b="1" dirty="0" err="1">
                    <a:solidFill>
                      <a:srgbClr val="0E84B5"/>
                    </a:solidFill>
                    <a:latin typeface="Courier" charset="0"/>
                  </a:rPr>
                  <a:t>sns</a:t>
                </a:r>
                <a:endParaRPr lang="en-US" sz="1100" dirty="0">
                  <a:solidFill>
                    <a:srgbClr val="0E84B5"/>
                  </a:solidFill>
                  <a:latin typeface="Courier" charset="0"/>
                </a:endParaRPr>
              </a:p>
              <a:p>
                <a:r>
                  <a:rPr lang="en-US" sz="1100" b="1" dirty="0">
                    <a:solidFill>
                      <a:srgbClr val="007020"/>
                    </a:solidFill>
                    <a:latin typeface="Courier" charset="0"/>
                  </a:rPr>
                  <a:t>import</a:t>
                </a:r>
                <a:r>
                  <a:rPr lang="en-US" sz="1100" dirty="0">
                    <a:solidFill>
                      <a:srgbClr val="000000"/>
                    </a:solidFill>
                    <a:latin typeface="Courier" charset="0"/>
                  </a:rPr>
                  <a:t> </a:t>
                </a:r>
                <a:r>
                  <a:rPr lang="en-US" sz="1100" b="1" dirty="0" err="1">
                    <a:solidFill>
                      <a:srgbClr val="0E84B5"/>
                    </a:solidFill>
                    <a:latin typeface="Courier" charset="0"/>
                  </a:rPr>
                  <a:t>numpy</a:t>
                </a:r>
                <a:r>
                  <a:rPr lang="en-US" sz="1100" dirty="0">
                    <a:solidFill>
                      <a:srgbClr val="000000"/>
                    </a:solidFill>
                    <a:latin typeface="Courier" charset="0"/>
                  </a:rPr>
                  <a:t> </a:t>
                </a:r>
                <a:r>
                  <a:rPr lang="en-US" sz="1100" b="1" dirty="0">
                    <a:solidFill>
                      <a:srgbClr val="007020"/>
                    </a:solidFill>
                    <a:latin typeface="Courier" charset="0"/>
                  </a:rPr>
                  <a:t>as</a:t>
                </a:r>
                <a:r>
                  <a:rPr lang="en-US" sz="1100" dirty="0">
                    <a:solidFill>
                      <a:srgbClr val="000000"/>
                    </a:solidFill>
                    <a:latin typeface="Courier" charset="0"/>
                  </a:rPr>
                  <a:t> </a:t>
                </a:r>
                <a:r>
                  <a:rPr lang="en-US" sz="1100" b="1" dirty="0">
                    <a:solidFill>
                      <a:srgbClr val="0E84B5"/>
                    </a:solidFill>
                    <a:latin typeface="Courier" charset="0"/>
                  </a:rPr>
                  <a:t>np</a:t>
                </a:r>
                <a:endParaRPr lang="en-US" sz="1100" dirty="0">
                  <a:solidFill>
                    <a:srgbClr val="007020"/>
                  </a:solidFill>
                  <a:latin typeface="Courier" charset="0"/>
                </a:endParaRPr>
              </a:p>
              <a:p>
                <a:endParaRPr lang="en-US" sz="1100" dirty="0">
                  <a:solidFill>
                    <a:srgbClr val="000000"/>
                  </a:solidFill>
                  <a:latin typeface="Courier" charset="0"/>
                </a:endParaRPr>
              </a:p>
              <a:p>
                <a:r>
                  <a:rPr lang="en-US" sz="1100" dirty="0">
                    <a:solidFill>
                      <a:srgbClr val="000000"/>
                    </a:solidFill>
                    <a:latin typeface="Courier" charset="0"/>
                  </a:rPr>
                  <a:t>data </a:t>
                </a:r>
                <a:r>
                  <a:rPr lang="en-US" sz="1100" dirty="0">
                    <a:solidFill>
                      <a:srgbClr val="666666"/>
                    </a:solidFill>
                    <a:latin typeface="Courier" charset="0"/>
                  </a:rPr>
                  <a:t>=</a:t>
                </a:r>
                <a:r>
                  <a:rPr lang="en-US" sz="1100" dirty="0">
                    <a:solidFill>
                      <a:srgbClr val="000000"/>
                    </a:solidFill>
                    <a:latin typeface="Courier" charset="0"/>
                  </a:rPr>
                  <a:t> </a:t>
                </a:r>
                <a:r>
                  <a:rPr lang="en-US" sz="1100" dirty="0" err="1">
                    <a:solidFill>
                      <a:srgbClr val="000000"/>
                    </a:solidFill>
                    <a:latin typeface="Courier" charset="0"/>
                  </a:rPr>
                  <a:t>np</a:t>
                </a:r>
                <a:r>
                  <a:rPr lang="en-US" sz="1100" dirty="0" err="1">
                    <a:solidFill>
                      <a:srgbClr val="666666"/>
                    </a:solidFill>
                    <a:latin typeface="Courier" charset="0"/>
                  </a:rPr>
                  <a:t>.</a:t>
                </a:r>
                <a:r>
                  <a:rPr lang="en-US" sz="1100" dirty="0" err="1">
                    <a:solidFill>
                      <a:srgbClr val="000000"/>
                    </a:solidFill>
                    <a:latin typeface="Courier" charset="0"/>
                  </a:rPr>
                  <a:t>random</a:t>
                </a:r>
                <a:r>
                  <a:rPr lang="en-US" sz="1100" dirty="0" err="1">
                    <a:solidFill>
                      <a:srgbClr val="666666"/>
                    </a:solidFill>
                    <a:latin typeface="Courier" charset="0"/>
                  </a:rPr>
                  <a:t>.</a:t>
                </a:r>
                <a:r>
                  <a:rPr lang="en-US" sz="1100" dirty="0" err="1">
                    <a:solidFill>
                      <a:srgbClr val="000000"/>
                    </a:solidFill>
                    <a:latin typeface="Courier" charset="0"/>
                  </a:rPr>
                  <a:t>normal</a:t>
                </a:r>
                <a:r>
                  <a:rPr lang="en-US" sz="1100" dirty="0">
                    <a:solidFill>
                      <a:srgbClr val="000000"/>
                    </a:solidFill>
                    <a:latin typeface="Courier" charset="0"/>
                  </a:rPr>
                  <a:t>(size</a:t>
                </a:r>
                <a:r>
                  <a:rPr lang="en-US" sz="1100" dirty="0">
                    <a:solidFill>
                      <a:srgbClr val="666666"/>
                    </a:solidFill>
                    <a:latin typeface="Courier" charset="0"/>
                  </a:rPr>
                  <a:t>=</a:t>
                </a:r>
                <a:r>
                  <a:rPr lang="en-US" sz="1100" dirty="0">
                    <a:solidFill>
                      <a:srgbClr val="40A070"/>
                    </a:solidFill>
                    <a:latin typeface="Courier" charset="0"/>
                  </a:rPr>
                  <a:t>1000</a:t>
                </a:r>
                <a:r>
                  <a:rPr lang="en-US" sz="1100" dirty="0">
                    <a:solidFill>
                      <a:srgbClr val="000000"/>
                    </a:solidFill>
                    <a:latin typeface="Courier" charset="0"/>
                  </a:rPr>
                  <a:t>)</a:t>
                </a:r>
              </a:p>
              <a:p>
                <a:r>
                  <a:rPr lang="en-US" sz="1100" dirty="0" err="1">
                    <a:solidFill>
                      <a:srgbClr val="000000"/>
                    </a:solidFill>
                    <a:latin typeface="Courier" charset="0"/>
                  </a:rPr>
                  <a:t>sns</a:t>
                </a:r>
                <a:r>
                  <a:rPr lang="en-US" sz="1100" dirty="0" err="1">
                    <a:solidFill>
                      <a:srgbClr val="666666"/>
                    </a:solidFill>
                    <a:latin typeface="Courier" charset="0"/>
                  </a:rPr>
                  <a:t>.</a:t>
                </a:r>
                <a:r>
                  <a:rPr lang="en-US" sz="1100" dirty="0" err="1">
                    <a:solidFill>
                      <a:srgbClr val="000000"/>
                    </a:solidFill>
                    <a:latin typeface="Courier" charset="0"/>
                  </a:rPr>
                  <a:t>distplot</a:t>
                </a:r>
                <a:r>
                  <a:rPr lang="en-US" sz="1100" dirty="0">
                    <a:solidFill>
                      <a:srgbClr val="000000"/>
                    </a:solidFill>
                    <a:latin typeface="Courier" charset="0"/>
                  </a:rPr>
                  <a:t>(data</a:t>
                </a:r>
                <a:r>
                  <a:rPr lang="en-US" sz="1100" dirty="0" smtClean="0">
                    <a:solidFill>
                      <a:srgbClr val="000000"/>
                    </a:solidFill>
                    <a:latin typeface="Courier" charset="0"/>
                  </a:rPr>
                  <a:t>)</a:t>
                </a:r>
                <a:endParaRPr lang="en-US" sz="1100" dirty="0">
                  <a:solidFill>
                    <a:srgbClr val="000000"/>
                  </a:solidFill>
                  <a:latin typeface="Courier" charset="0"/>
                </a:endParaRPr>
              </a:p>
            </p:txBody>
          </p:sp>
          <p:sp>
            <p:nvSpPr>
              <p:cNvPr id="9" name="Rectangle 8"/>
              <p:cNvSpPr/>
              <p:nvPr/>
            </p:nvSpPr>
            <p:spPr>
              <a:xfrm>
                <a:off x="334537" y="3198436"/>
                <a:ext cx="8679712" cy="2351759"/>
              </a:xfrm>
              <a:prstGeom prst="rect">
                <a:avLst/>
              </a:prstGeom>
              <a:noFill/>
              <a:ln>
                <a:solidFill>
                  <a:srgbClr val="585858"/>
                </a:solidFill>
              </a:ln>
            </p:spPr>
            <p:txBody>
              <a:bodyPr wrap="square" anchor="ctr">
                <a:noAutofit/>
              </a:bodyPr>
              <a:lstStyle/>
              <a:p>
                <a:endParaRPr lang="en-US" sz="1400" dirty="0">
                  <a:latin typeface="Consolas" charset="0"/>
                  <a:ea typeface="Consolas" charset="0"/>
                  <a:cs typeface="Consolas" charset="0"/>
                </a:endParaRPr>
              </a:p>
            </p:txBody>
          </p:sp>
        </p:grpSp>
        <p:pic>
          <p:nvPicPr>
            <p:cNvPr id="13" name="Picture 12"/>
            <p:cNvPicPr>
              <a:picLocks noChangeAspect="1"/>
            </p:cNvPicPr>
            <p:nvPr/>
          </p:nvPicPr>
          <p:blipFill>
            <a:blip r:embed="rId2"/>
            <a:stretch>
              <a:fillRect/>
            </a:stretch>
          </p:blipFill>
          <p:spPr>
            <a:xfrm>
              <a:off x="571305" y="3501040"/>
              <a:ext cx="2743200" cy="1814400"/>
            </a:xfrm>
            <a:prstGeom prst="rect">
              <a:avLst/>
            </a:prstGeom>
          </p:spPr>
        </p:pic>
      </p:grpSp>
      <p:grpSp>
        <p:nvGrpSpPr>
          <p:cNvPr id="27" name="Group 26"/>
          <p:cNvGrpSpPr/>
          <p:nvPr/>
        </p:nvGrpSpPr>
        <p:grpSpPr>
          <a:xfrm>
            <a:off x="4151625" y="1921163"/>
            <a:ext cx="3216737" cy="4284920"/>
            <a:chOff x="3788042" y="1921163"/>
            <a:chExt cx="3216737" cy="4284920"/>
          </a:xfrm>
        </p:grpSpPr>
        <p:grpSp>
          <p:nvGrpSpPr>
            <p:cNvPr id="16" name="Group 15"/>
            <p:cNvGrpSpPr/>
            <p:nvPr/>
          </p:nvGrpSpPr>
          <p:grpSpPr>
            <a:xfrm>
              <a:off x="3788042" y="1921163"/>
              <a:ext cx="3216737" cy="4284920"/>
              <a:chOff x="334537" y="1265275"/>
              <a:chExt cx="8679712" cy="4284920"/>
            </a:xfrm>
          </p:grpSpPr>
          <p:sp>
            <p:nvSpPr>
              <p:cNvPr id="18" name="Rectangle 17"/>
              <p:cNvSpPr/>
              <p:nvPr/>
            </p:nvSpPr>
            <p:spPr>
              <a:xfrm>
                <a:off x="334537" y="1265275"/>
                <a:ext cx="8679712" cy="1933162"/>
              </a:xfrm>
              <a:prstGeom prst="rect">
                <a:avLst/>
              </a:prstGeom>
              <a:solidFill>
                <a:schemeClr val="bg1">
                  <a:lumMod val="95000"/>
                </a:schemeClr>
              </a:solidFill>
              <a:ln>
                <a:solidFill>
                  <a:srgbClr val="585858"/>
                </a:solidFill>
              </a:ln>
            </p:spPr>
            <p:txBody>
              <a:bodyPr wrap="square">
                <a:noAutofit/>
              </a:bodyPr>
              <a:lstStyle/>
              <a:p>
                <a:r>
                  <a:rPr lang="en-US" sz="1100" dirty="0" smtClean="0">
                    <a:solidFill>
                      <a:srgbClr val="666666"/>
                    </a:solidFill>
                    <a:latin typeface="Courier" charset="0"/>
                  </a:rPr>
                  <a:t>%</a:t>
                </a:r>
                <a:r>
                  <a:rPr lang="en-US" sz="1100" dirty="0" err="1">
                    <a:solidFill>
                      <a:srgbClr val="000000"/>
                    </a:solidFill>
                    <a:latin typeface="Courier" charset="0"/>
                  </a:rPr>
                  <a:t>matplotlib</a:t>
                </a:r>
                <a:r>
                  <a:rPr lang="en-US" sz="1100" dirty="0">
                    <a:solidFill>
                      <a:srgbClr val="000000"/>
                    </a:solidFill>
                    <a:latin typeface="Courier" charset="0"/>
                  </a:rPr>
                  <a:t> inline</a:t>
                </a:r>
              </a:p>
              <a:p>
                <a:r>
                  <a:rPr lang="en-US" sz="1100" b="1" dirty="0">
                    <a:solidFill>
                      <a:srgbClr val="007020"/>
                    </a:solidFill>
                    <a:latin typeface="Courier" charset="0"/>
                  </a:rPr>
                  <a:t>import</a:t>
                </a:r>
                <a:r>
                  <a:rPr lang="en-US" sz="1100" dirty="0">
                    <a:solidFill>
                      <a:srgbClr val="000000"/>
                    </a:solidFill>
                    <a:latin typeface="Courier" charset="0"/>
                  </a:rPr>
                  <a:t> </a:t>
                </a:r>
                <a:r>
                  <a:rPr lang="en-US" sz="1100" b="1" dirty="0" err="1">
                    <a:solidFill>
                      <a:srgbClr val="0E84B5"/>
                    </a:solidFill>
                    <a:latin typeface="Courier" charset="0"/>
                  </a:rPr>
                  <a:t>seaborn</a:t>
                </a:r>
                <a:r>
                  <a:rPr lang="en-US" sz="1100" dirty="0">
                    <a:solidFill>
                      <a:srgbClr val="000000"/>
                    </a:solidFill>
                    <a:latin typeface="Courier" charset="0"/>
                  </a:rPr>
                  <a:t> </a:t>
                </a:r>
                <a:r>
                  <a:rPr lang="en-US" sz="1100" b="1" dirty="0">
                    <a:solidFill>
                      <a:srgbClr val="007020"/>
                    </a:solidFill>
                    <a:latin typeface="Courier" charset="0"/>
                  </a:rPr>
                  <a:t>as</a:t>
                </a:r>
                <a:r>
                  <a:rPr lang="en-US" sz="1100" dirty="0">
                    <a:solidFill>
                      <a:srgbClr val="000000"/>
                    </a:solidFill>
                    <a:latin typeface="Courier" charset="0"/>
                  </a:rPr>
                  <a:t> </a:t>
                </a:r>
                <a:r>
                  <a:rPr lang="en-US" sz="1100" b="1" dirty="0" err="1">
                    <a:solidFill>
                      <a:srgbClr val="0E84B5"/>
                    </a:solidFill>
                    <a:latin typeface="Courier" charset="0"/>
                  </a:rPr>
                  <a:t>sns</a:t>
                </a:r>
                <a:endParaRPr lang="en-US" sz="1100" dirty="0">
                  <a:solidFill>
                    <a:srgbClr val="0E84B5"/>
                  </a:solidFill>
                  <a:latin typeface="Courier" charset="0"/>
                </a:endParaRPr>
              </a:p>
              <a:p>
                <a:r>
                  <a:rPr lang="en-US" sz="1100" b="1" dirty="0">
                    <a:solidFill>
                      <a:srgbClr val="007020"/>
                    </a:solidFill>
                    <a:latin typeface="Courier" charset="0"/>
                  </a:rPr>
                  <a:t>import</a:t>
                </a:r>
                <a:r>
                  <a:rPr lang="en-US" sz="1100" dirty="0">
                    <a:solidFill>
                      <a:srgbClr val="000000"/>
                    </a:solidFill>
                    <a:latin typeface="Courier" charset="0"/>
                  </a:rPr>
                  <a:t> </a:t>
                </a:r>
                <a:r>
                  <a:rPr lang="en-US" sz="1100" b="1" dirty="0" err="1">
                    <a:solidFill>
                      <a:srgbClr val="0E84B5"/>
                    </a:solidFill>
                    <a:latin typeface="Courier" charset="0"/>
                  </a:rPr>
                  <a:t>numpy</a:t>
                </a:r>
                <a:r>
                  <a:rPr lang="en-US" sz="1100" dirty="0">
                    <a:solidFill>
                      <a:srgbClr val="000000"/>
                    </a:solidFill>
                    <a:latin typeface="Courier" charset="0"/>
                  </a:rPr>
                  <a:t> </a:t>
                </a:r>
                <a:r>
                  <a:rPr lang="en-US" sz="1100" b="1" dirty="0">
                    <a:solidFill>
                      <a:srgbClr val="007020"/>
                    </a:solidFill>
                    <a:latin typeface="Courier" charset="0"/>
                  </a:rPr>
                  <a:t>as</a:t>
                </a:r>
                <a:r>
                  <a:rPr lang="en-US" sz="1100" dirty="0">
                    <a:solidFill>
                      <a:srgbClr val="000000"/>
                    </a:solidFill>
                    <a:latin typeface="Courier" charset="0"/>
                  </a:rPr>
                  <a:t> </a:t>
                </a:r>
                <a:r>
                  <a:rPr lang="en-US" sz="1100" b="1" dirty="0" smtClean="0">
                    <a:solidFill>
                      <a:srgbClr val="0E84B5"/>
                    </a:solidFill>
                    <a:latin typeface="Courier" charset="0"/>
                  </a:rPr>
                  <a:t>np</a:t>
                </a:r>
                <a:r>
                  <a:rPr lang="en-US" sz="1100" dirty="0">
                    <a:solidFill>
                      <a:srgbClr val="000000"/>
                    </a:solidFill>
                    <a:latin typeface="Courier" charset="0"/>
                  </a:rPr>
                  <a:t/>
                </a:r>
                <a:br>
                  <a:rPr lang="en-US" sz="1100" dirty="0">
                    <a:solidFill>
                      <a:srgbClr val="000000"/>
                    </a:solidFill>
                    <a:latin typeface="Courier" charset="0"/>
                  </a:rPr>
                </a:br>
                <a:endParaRPr lang="en-US" sz="1100" dirty="0">
                  <a:solidFill>
                    <a:srgbClr val="000000"/>
                  </a:solidFill>
                  <a:latin typeface="Courier" charset="0"/>
                </a:endParaRPr>
              </a:p>
              <a:p>
                <a:r>
                  <a:rPr lang="en-US" sz="1100" dirty="0">
                    <a:solidFill>
                      <a:srgbClr val="000000"/>
                    </a:solidFill>
                    <a:latin typeface="Courier" charset="0"/>
                  </a:rPr>
                  <a:t>data </a:t>
                </a:r>
                <a:r>
                  <a:rPr lang="en-US" sz="1100" dirty="0">
                    <a:solidFill>
                      <a:srgbClr val="666666"/>
                    </a:solidFill>
                    <a:latin typeface="Courier" charset="0"/>
                  </a:rPr>
                  <a:t>=</a:t>
                </a:r>
                <a:r>
                  <a:rPr lang="en-US" sz="1100" dirty="0">
                    <a:solidFill>
                      <a:srgbClr val="000000"/>
                    </a:solidFill>
                    <a:latin typeface="Courier" charset="0"/>
                  </a:rPr>
                  <a:t> </a:t>
                </a:r>
                <a:r>
                  <a:rPr lang="en-US" sz="1100" dirty="0" err="1">
                    <a:solidFill>
                      <a:srgbClr val="000000"/>
                    </a:solidFill>
                    <a:latin typeface="Courier" charset="0"/>
                  </a:rPr>
                  <a:t>np</a:t>
                </a:r>
                <a:r>
                  <a:rPr lang="en-US" sz="1100" dirty="0" err="1">
                    <a:solidFill>
                      <a:srgbClr val="666666"/>
                    </a:solidFill>
                    <a:latin typeface="Courier" charset="0"/>
                  </a:rPr>
                  <a:t>.</a:t>
                </a:r>
                <a:r>
                  <a:rPr lang="en-US" sz="1100" dirty="0" err="1">
                    <a:solidFill>
                      <a:srgbClr val="000000"/>
                    </a:solidFill>
                    <a:latin typeface="Courier" charset="0"/>
                  </a:rPr>
                  <a:t>random</a:t>
                </a:r>
                <a:r>
                  <a:rPr lang="en-US" sz="1100" dirty="0" err="1">
                    <a:solidFill>
                      <a:srgbClr val="666666"/>
                    </a:solidFill>
                    <a:latin typeface="Courier" charset="0"/>
                  </a:rPr>
                  <a:t>.</a:t>
                </a:r>
                <a:r>
                  <a:rPr lang="en-US" sz="1100" dirty="0" err="1">
                    <a:solidFill>
                      <a:srgbClr val="000000"/>
                    </a:solidFill>
                    <a:latin typeface="Courier" charset="0"/>
                  </a:rPr>
                  <a:t>normal</a:t>
                </a:r>
                <a:r>
                  <a:rPr lang="en-US" sz="1100" dirty="0">
                    <a:solidFill>
                      <a:srgbClr val="000000"/>
                    </a:solidFill>
                    <a:latin typeface="Courier" charset="0"/>
                  </a:rPr>
                  <a:t>(size</a:t>
                </a:r>
                <a:r>
                  <a:rPr lang="en-US" sz="1100" dirty="0">
                    <a:solidFill>
                      <a:srgbClr val="666666"/>
                    </a:solidFill>
                    <a:latin typeface="Courier" charset="0"/>
                  </a:rPr>
                  <a:t>=</a:t>
                </a:r>
                <a:r>
                  <a:rPr lang="en-US" sz="1100" dirty="0">
                    <a:solidFill>
                      <a:srgbClr val="40A070"/>
                    </a:solidFill>
                    <a:latin typeface="Courier" charset="0"/>
                  </a:rPr>
                  <a:t>1000</a:t>
                </a:r>
                <a:r>
                  <a:rPr lang="en-US" sz="1100" dirty="0">
                    <a:solidFill>
                      <a:srgbClr val="000000"/>
                    </a:solidFill>
                    <a:latin typeface="Courier" charset="0"/>
                  </a:rPr>
                  <a:t>)</a:t>
                </a:r>
              </a:p>
              <a:p>
                <a:r>
                  <a:rPr lang="en-US" sz="1100" dirty="0" err="1">
                    <a:solidFill>
                      <a:srgbClr val="000000"/>
                    </a:solidFill>
                    <a:latin typeface="Courier" charset="0"/>
                  </a:rPr>
                  <a:t>sns</a:t>
                </a:r>
                <a:r>
                  <a:rPr lang="en-US" sz="1100" dirty="0" err="1">
                    <a:solidFill>
                      <a:srgbClr val="666666"/>
                    </a:solidFill>
                    <a:latin typeface="Courier" charset="0"/>
                  </a:rPr>
                  <a:t>.</a:t>
                </a:r>
                <a:r>
                  <a:rPr lang="en-US" sz="1100" dirty="0" err="1">
                    <a:solidFill>
                      <a:srgbClr val="000000"/>
                    </a:solidFill>
                    <a:latin typeface="Courier" charset="0"/>
                  </a:rPr>
                  <a:t>distplot</a:t>
                </a:r>
                <a:r>
                  <a:rPr lang="en-US" sz="1100" dirty="0">
                    <a:solidFill>
                      <a:srgbClr val="000000"/>
                    </a:solidFill>
                    <a:latin typeface="Courier" charset="0"/>
                  </a:rPr>
                  <a:t>(data, </a:t>
                </a:r>
                <a:endParaRPr lang="en-US" sz="1100" dirty="0" smtClean="0">
                  <a:solidFill>
                    <a:srgbClr val="000000"/>
                  </a:solidFill>
                  <a:latin typeface="Courier" charset="0"/>
                </a:endParaRPr>
              </a:p>
              <a:p>
                <a:r>
                  <a:rPr lang="en-US" sz="1100" dirty="0">
                    <a:solidFill>
                      <a:srgbClr val="000000"/>
                    </a:solidFill>
                    <a:latin typeface="Courier" charset="0"/>
                  </a:rPr>
                  <a:t> </a:t>
                </a:r>
                <a:r>
                  <a:rPr lang="en-US" sz="1100" dirty="0" smtClean="0">
                    <a:solidFill>
                      <a:srgbClr val="000000"/>
                    </a:solidFill>
                    <a:latin typeface="Courier" charset="0"/>
                  </a:rPr>
                  <a:t>   color</a:t>
                </a:r>
                <a:r>
                  <a:rPr lang="en-US" sz="1100" dirty="0">
                    <a:solidFill>
                      <a:srgbClr val="666666"/>
                    </a:solidFill>
                    <a:latin typeface="Courier" charset="0"/>
                  </a:rPr>
                  <a:t>=</a:t>
                </a:r>
                <a:r>
                  <a:rPr lang="en-US" sz="1100" dirty="0">
                    <a:solidFill>
                      <a:srgbClr val="4070A0"/>
                    </a:solidFill>
                    <a:latin typeface="Courier" charset="0"/>
                  </a:rPr>
                  <a:t>"Red"</a:t>
                </a:r>
                <a:r>
                  <a:rPr lang="en-US" sz="1100" dirty="0">
                    <a:solidFill>
                      <a:srgbClr val="000000"/>
                    </a:solidFill>
                    <a:latin typeface="Courier" charset="0"/>
                  </a:rPr>
                  <a:t>, </a:t>
                </a:r>
                <a:endParaRPr lang="en-US" sz="1100" dirty="0" smtClean="0">
                  <a:solidFill>
                    <a:srgbClr val="000000"/>
                  </a:solidFill>
                  <a:latin typeface="Courier" charset="0"/>
                </a:endParaRPr>
              </a:p>
              <a:p>
                <a:r>
                  <a:rPr lang="en-US" sz="1100" dirty="0">
                    <a:solidFill>
                      <a:srgbClr val="000000"/>
                    </a:solidFill>
                    <a:latin typeface="Courier" charset="0"/>
                  </a:rPr>
                  <a:t> </a:t>
                </a:r>
                <a:r>
                  <a:rPr lang="en-US" sz="1100" dirty="0" smtClean="0">
                    <a:solidFill>
                      <a:srgbClr val="000000"/>
                    </a:solidFill>
                    <a:latin typeface="Courier" charset="0"/>
                  </a:rPr>
                  <a:t>   </a:t>
                </a:r>
                <a:r>
                  <a:rPr lang="en-US" sz="1100" dirty="0" err="1" smtClean="0">
                    <a:solidFill>
                      <a:srgbClr val="000000"/>
                    </a:solidFill>
                    <a:latin typeface="Courier" charset="0"/>
                  </a:rPr>
                  <a:t>hist</a:t>
                </a:r>
                <a:r>
                  <a:rPr lang="en-US" sz="1100" dirty="0" smtClean="0">
                    <a:solidFill>
                      <a:srgbClr val="666666"/>
                    </a:solidFill>
                    <a:latin typeface="Courier" charset="0"/>
                  </a:rPr>
                  <a:t>=</a:t>
                </a:r>
                <a:r>
                  <a:rPr lang="en-US" sz="1100" dirty="0" smtClean="0">
                    <a:solidFill>
                      <a:srgbClr val="007020"/>
                    </a:solidFill>
                    <a:latin typeface="Courier" charset="0"/>
                  </a:rPr>
                  <a:t>False</a:t>
                </a:r>
                <a:r>
                  <a:rPr lang="en-US" sz="1100" dirty="0">
                    <a:solidFill>
                      <a:srgbClr val="000000"/>
                    </a:solidFill>
                    <a:latin typeface="Courier" charset="0"/>
                  </a:rPr>
                  <a:t>)</a:t>
                </a:r>
              </a:p>
            </p:txBody>
          </p:sp>
          <p:sp>
            <p:nvSpPr>
              <p:cNvPr id="19" name="Rectangle 18"/>
              <p:cNvSpPr/>
              <p:nvPr/>
            </p:nvSpPr>
            <p:spPr>
              <a:xfrm>
                <a:off x="334537" y="3198436"/>
                <a:ext cx="8679712" cy="2351759"/>
              </a:xfrm>
              <a:prstGeom prst="rect">
                <a:avLst/>
              </a:prstGeom>
              <a:noFill/>
              <a:ln>
                <a:solidFill>
                  <a:srgbClr val="585858"/>
                </a:solidFill>
              </a:ln>
            </p:spPr>
            <p:txBody>
              <a:bodyPr wrap="square" anchor="ctr">
                <a:noAutofit/>
              </a:bodyPr>
              <a:lstStyle/>
              <a:p>
                <a:endParaRPr lang="en-US" sz="1400" dirty="0">
                  <a:latin typeface="Consolas" charset="0"/>
                  <a:ea typeface="Consolas" charset="0"/>
                  <a:cs typeface="Consolas" charset="0"/>
                </a:endParaRPr>
              </a:p>
            </p:txBody>
          </p:sp>
        </p:grpSp>
        <p:pic>
          <p:nvPicPr>
            <p:cNvPr id="26" name="Picture 25"/>
            <p:cNvPicPr>
              <a:picLocks noChangeAspect="1"/>
            </p:cNvPicPr>
            <p:nvPr/>
          </p:nvPicPr>
          <p:blipFill>
            <a:blip r:embed="rId3"/>
            <a:stretch>
              <a:fillRect/>
            </a:stretch>
          </p:blipFill>
          <p:spPr>
            <a:xfrm>
              <a:off x="4024810" y="4156928"/>
              <a:ext cx="2743200" cy="1814400"/>
            </a:xfrm>
            <a:prstGeom prst="rect">
              <a:avLst/>
            </a:prstGeom>
          </p:spPr>
        </p:pic>
      </p:grpSp>
      <p:grpSp>
        <p:nvGrpSpPr>
          <p:cNvPr id="33" name="Group 32"/>
          <p:cNvGrpSpPr/>
          <p:nvPr/>
        </p:nvGrpSpPr>
        <p:grpSpPr>
          <a:xfrm>
            <a:off x="7968713" y="1921163"/>
            <a:ext cx="3216737" cy="4284920"/>
            <a:chOff x="7968713" y="1921163"/>
            <a:chExt cx="3216737" cy="4284920"/>
          </a:xfrm>
        </p:grpSpPr>
        <p:grpSp>
          <p:nvGrpSpPr>
            <p:cNvPr id="21" name="Group 20"/>
            <p:cNvGrpSpPr/>
            <p:nvPr/>
          </p:nvGrpSpPr>
          <p:grpSpPr>
            <a:xfrm>
              <a:off x="7968713" y="1921163"/>
              <a:ext cx="3216737" cy="4284920"/>
              <a:chOff x="334537" y="1265275"/>
              <a:chExt cx="8679712" cy="4284920"/>
            </a:xfrm>
          </p:grpSpPr>
          <p:sp>
            <p:nvSpPr>
              <p:cNvPr id="23" name="Rectangle 22"/>
              <p:cNvSpPr/>
              <p:nvPr/>
            </p:nvSpPr>
            <p:spPr>
              <a:xfrm>
                <a:off x="334537" y="1265275"/>
                <a:ext cx="8679712" cy="1933162"/>
              </a:xfrm>
              <a:prstGeom prst="rect">
                <a:avLst/>
              </a:prstGeom>
              <a:solidFill>
                <a:schemeClr val="bg1">
                  <a:lumMod val="95000"/>
                </a:schemeClr>
              </a:solidFill>
              <a:ln>
                <a:solidFill>
                  <a:srgbClr val="585858"/>
                </a:solidFill>
              </a:ln>
            </p:spPr>
            <p:txBody>
              <a:bodyPr wrap="square">
                <a:noAutofit/>
              </a:bodyPr>
              <a:lstStyle/>
              <a:p>
                <a:r>
                  <a:rPr lang="en-US" sz="1100" dirty="0" smtClean="0">
                    <a:solidFill>
                      <a:srgbClr val="666666"/>
                    </a:solidFill>
                    <a:latin typeface="Courier" charset="0"/>
                  </a:rPr>
                  <a:t>%</a:t>
                </a:r>
                <a:r>
                  <a:rPr lang="en-US" sz="1100" dirty="0" err="1">
                    <a:solidFill>
                      <a:srgbClr val="000000"/>
                    </a:solidFill>
                    <a:latin typeface="Courier" charset="0"/>
                  </a:rPr>
                  <a:t>matplotlib</a:t>
                </a:r>
                <a:r>
                  <a:rPr lang="en-US" sz="1100" dirty="0">
                    <a:solidFill>
                      <a:srgbClr val="000000"/>
                    </a:solidFill>
                    <a:latin typeface="Courier" charset="0"/>
                  </a:rPr>
                  <a:t> inline</a:t>
                </a:r>
              </a:p>
              <a:p>
                <a:r>
                  <a:rPr lang="en-US" sz="1100" b="1" dirty="0">
                    <a:solidFill>
                      <a:srgbClr val="007020"/>
                    </a:solidFill>
                    <a:latin typeface="Courier" charset="0"/>
                  </a:rPr>
                  <a:t>import</a:t>
                </a:r>
                <a:r>
                  <a:rPr lang="en-US" sz="1100" dirty="0">
                    <a:solidFill>
                      <a:srgbClr val="000000"/>
                    </a:solidFill>
                    <a:latin typeface="Courier" charset="0"/>
                  </a:rPr>
                  <a:t> </a:t>
                </a:r>
                <a:r>
                  <a:rPr lang="en-US" sz="1100" b="1" dirty="0" err="1">
                    <a:solidFill>
                      <a:srgbClr val="0E84B5"/>
                    </a:solidFill>
                    <a:latin typeface="Courier" charset="0"/>
                  </a:rPr>
                  <a:t>seaborn</a:t>
                </a:r>
                <a:r>
                  <a:rPr lang="en-US" sz="1100" dirty="0">
                    <a:solidFill>
                      <a:srgbClr val="000000"/>
                    </a:solidFill>
                    <a:latin typeface="Courier" charset="0"/>
                  </a:rPr>
                  <a:t> </a:t>
                </a:r>
                <a:r>
                  <a:rPr lang="en-US" sz="1100" b="1" dirty="0">
                    <a:solidFill>
                      <a:srgbClr val="007020"/>
                    </a:solidFill>
                    <a:latin typeface="Courier" charset="0"/>
                  </a:rPr>
                  <a:t>as</a:t>
                </a:r>
                <a:r>
                  <a:rPr lang="en-US" sz="1100" dirty="0">
                    <a:solidFill>
                      <a:srgbClr val="000000"/>
                    </a:solidFill>
                    <a:latin typeface="Courier" charset="0"/>
                  </a:rPr>
                  <a:t> </a:t>
                </a:r>
                <a:r>
                  <a:rPr lang="en-US" sz="1100" b="1" dirty="0" err="1">
                    <a:solidFill>
                      <a:srgbClr val="0E84B5"/>
                    </a:solidFill>
                    <a:latin typeface="Courier" charset="0"/>
                  </a:rPr>
                  <a:t>sns</a:t>
                </a:r>
                <a:endParaRPr lang="en-US" sz="1100" dirty="0">
                  <a:solidFill>
                    <a:srgbClr val="0E84B5"/>
                  </a:solidFill>
                  <a:latin typeface="Courier" charset="0"/>
                </a:endParaRPr>
              </a:p>
              <a:p>
                <a:r>
                  <a:rPr lang="en-US" sz="1100" b="1" dirty="0">
                    <a:solidFill>
                      <a:srgbClr val="007020"/>
                    </a:solidFill>
                    <a:latin typeface="Courier" charset="0"/>
                  </a:rPr>
                  <a:t>import</a:t>
                </a:r>
                <a:r>
                  <a:rPr lang="en-US" sz="1100" dirty="0">
                    <a:solidFill>
                      <a:srgbClr val="000000"/>
                    </a:solidFill>
                    <a:latin typeface="Courier" charset="0"/>
                  </a:rPr>
                  <a:t> </a:t>
                </a:r>
                <a:r>
                  <a:rPr lang="en-US" sz="1100" b="1" dirty="0" err="1">
                    <a:solidFill>
                      <a:srgbClr val="0E84B5"/>
                    </a:solidFill>
                    <a:latin typeface="Courier" charset="0"/>
                  </a:rPr>
                  <a:t>numpy</a:t>
                </a:r>
                <a:r>
                  <a:rPr lang="en-US" sz="1100" dirty="0">
                    <a:solidFill>
                      <a:srgbClr val="000000"/>
                    </a:solidFill>
                    <a:latin typeface="Courier" charset="0"/>
                  </a:rPr>
                  <a:t> </a:t>
                </a:r>
                <a:r>
                  <a:rPr lang="en-US" sz="1100" b="1" dirty="0">
                    <a:solidFill>
                      <a:srgbClr val="007020"/>
                    </a:solidFill>
                    <a:latin typeface="Courier" charset="0"/>
                  </a:rPr>
                  <a:t>as</a:t>
                </a:r>
                <a:r>
                  <a:rPr lang="en-US" sz="1100" dirty="0">
                    <a:solidFill>
                      <a:srgbClr val="000000"/>
                    </a:solidFill>
                    <a:latin typeface="Courier" charset="0"/>
                  </a:rPr>
                  <a:t> </a:t>
                </a:r>
                <a:r>
                  <a:rPr lang="en-US" sz="1100" b="1" dirty="0">
                    <a:solidFill>
                      <a:srgbClr val="0E84B5"/>
                    </a:solidFill>
                    <a:latin typeface="Courier" charset="0"/>
                  </a:rPr>
                  <a:t>np</a:t>
                </a:r>
                <a:endParaRPr lang="en-US" sz="1100" dirty="0">
                  <a:solidFill>
                    <a:srgbClr val="007020"/>
                  </a:solidFill>
                  <a:latin typeface="Courier" charset="0"/>
                </a:endParaRPr>
              </a:p>
              <a:p>
                <a:endParaRPr lang="en-US" sz="1100" dirty="0">
                  <a:solidFill>
                    <a:srgbClr val="000000"/>
                  </a:solidFill>
                  <a:latin typeface="Courier" charset="0"/>
                </a:endParaRPr>
              </a:p>
              <a:p>
                <a:r>
                  <a:rPr lang="en-US" sz="1100" dirty="0">
                    <a:solidFill>
                      <a:srgbClr val="000000"/>
                    </a:solidFill>
                    <a:latin typeface="Courier" charset="0"/>
                  </a:rPr>
                  <a:t>data </a:t>
                </a:r>
                <a:r>
                  <a:rPr lang="en-US" sz="1100" dirty="0">
                    <a:solidFill>
                      <a:srgbClr val="666666"/>
                    </a:solidFill>
                    <a:latin typeface="Courier" charset="0"/>
                  </a:rPr>
                  <a:t>=</a:t>
                </a:r>
                <a:r>
                  <a:rPr lang="en-US" sz="1100" dirty="0">
                    <a:solidFill>
                      <a:srgbClr val="000000"/>
                    </a:solidFill>
                    <a:latin typeface="Courier" charset="0"/>
                  </a:rPr>
                  <a:t> </a:t>
                </a:r>
                <a:r>
                  <a:rPr lang="en-US" sz="1100" dirty="0" err="1">
                    <a:solidFill>
                      <a:srgbClr val="000000"/>
                    </a:solidFill>
                    <a:latin typeface="Courier" charset="0"/>
                  </a:rPr>
                  <a:t>np</a:t>
                </a:r>
                <a:r>
                  <a:rPr lang="en-US" sz="1100" dirty="0" err="1">
                    <a:solidFill>
                      <a:srgbClr val="666666"/>
                    </a:solidFill>
                    <a:latin typeface="Courier" charset="0"/>
                  </a:rPr>
                  <a:t>.</a:t>
                </a:r>
                <a:r>
                  <a:rPr lang="en-US" sz="1100" dirty="0" err="1">
                    <a:solidFill>
                      <a:srgbClr val="000000"/>
                    </a:solidFill>
                    <a:latin typeface="Courier" charset="0"/>
                  </a:rPr>
                  <a:t>random</a:t>
                </a:r>
                <a:r>
                  <a:rPr lang="en-US" sz="1100" dirty="0" err="1">
                    <a:solidFill>
                      <a:srgbClr val="666666"/>
                    </a:solidFill>
                    <a:latin typeface="Courier" charset="0"/>
                  </a:rPr>
                  <a:t>.</a:t>
                </a:r>
                <a:r>
                  <a:rPr lang="en-US" sz="1100" dirty="0" err="1">
                    <a:solidFill>
                      <a:srgbClr val="000000"/>
                    </a:solidFill>
                    <a:latin typeface="Courier" charset="0"/>
                  </a:rPr>
                  <a:t>normal</a:t>
                </a:r>
                <a:r>
                  <a:rPr lang="en-US" sz="1100" dirty="0">
                    <a:solidFill>
                      <a:srgbClr val="000000"/>
                    </a:solidFill>
                    <a:latin typeface="Courier" charset="0"/>
                  </a:rPr>
                  <a:t>(size</a:t>
                </a:r>
                <a:r>
                  <a:rPr lang="en-US" sz="1100" dirty="0">
                    <a:solidFill>
                      <a:srgbClr val="666666"/>
                    </a:solidFill>
                    <a:latin typeface="Courier" charset="0"/>
                  </a:rPr>
                  <a:t>=</a:t>
                </a:r>
                <a:r>
                  <a:rPr lang="en-US" sz="1100" dirty="0">
                    <a:solidFill>
                      <a:srgbClr val="40A070"/>
                    </a:solidFill>
                    <a:latin typeface="Courier" charset="0"/>
                  </a:rPr>
                  <a:t>1000</a:t>
                </a:r>
                <a:r>
                  <a:rPr lang="en-US" sz="1100" dirty="0">
                    <a:solidFill>
                      <a:srgbClr val="000000"/>
                    </a:solidFill>
                    <a:latin typeface="Courier" charset="0"/>
                  </a:rPr>
                  <a:t>)</a:t>
                </a:r>
              </a:p>
              <a:p>
                <a:r>
                  <a:rPr lang="en-US" sz="1100" dirty="0" err="1">
                    <a:solidFill>
                      <a:srgbClr val="000000"/>
                    </a:solidFill>
                    <a:latin typeface="Courier" charset="0"/>
                  </a:rPr>
                  <a:t>sns</a:t>
                </a:r>
                <a:r>
                  <a:rPr lang="en-US" sz="1100" dirty="0" err="1">
                    <a:solidFill>
                      <a:srgbClr val="666666"/>
                    </a:solidFill>
                    <a:latin typeface="Courier" charset="0"/>
                  </a:rPr>
                  <a:t>.</a:t>
                </a:r>
                <a:r>
                  <a:rPr lang="en-US" sz="1100" dirty="0" err="1">
                    <a:solidFill>
                      <a:srgbClr val="000000"/>
                    </a:solidFill>
                    <a:latin typeface="Courier" charset="0"/>
                  </a:rPr>
                  <a:t>distplot</a:t>
                </a:r>
                <a:r>
                  <a:rPr lang="en-US" sz="1100" dirty="0">
                    <a:solidFill>
                      <a:srgbClr val="000000"/>
                    </a:solidFill>
                    <a:latin typeface="Courier" charset="0"/>
                  </a:rPr>
                  <a:t>(data, </a:t>
                </a:r>
                <a:endParaRPr lang="en-US" sz="1100" dirty="0" smtClean="0">
                  <a:solidFill>
                    <a:srgbClr val="000000"/>
                  </a:solidFill>
                  <a:latin typeface="Courier" charset="0"/>
                </a:endParaRPr>
              </a:p>
              <a:p>
                <a:r>
                  <a:rPr lang="en-US" sz="1100" dirty="0">
                    <a:solidFill>
                      <a:srgbClr val="000000"/>
                    </a:solidFill>
                    <a:latin typeface="Courier" charset="0"/>
                  </a:rPr>
                  <a:t> </a:t>
                </a:r>
                <a:r>
                  <a:rPr lang="en-US" sz="1100" dirty="0" smtClean="0">
                    <a:solidFill>
                      <a:srgbClr val="000000"/>
                    </a:solidFill>
                    <a:latin typeface="Courier" charset="0"/>
                  </a:rPr>
                  <a:t>   color</a:t>
                </a:r>
                <a:r>
                  <a:rPr lang="en-US" sz="1100" dirty="0">
                    <a:solidFill>
                      <a:srgbClr val="666666"/>
                    </a:solidFill>
                    <a:latin typeface="Courier" charset="0"/>
                  </a:rPr>
                  <a:t>=</a:t>
                </a:r>
                <a:r>
                  <a:rPr lang="en-US" sz="1100" dirty="0">
                    <a:solidFill>
                      <a:srgbClr val="4070A0"/>
                    </a:solidFill>
                    <a:latin typeface="Courier" charset="0"/>
                  </a:rPr>
                  <a:t>"</a:t>
                </a:r>
                <a:r>
                  <a:rPr lang="en-US" sz="1100" dirty="0" err="1">
                    <a:solidFill>
                      <a:srgbClr val="4070A0"/>
                    </a:solidFill>
                    <a:latin typeface="Courier" charset="0"/>
                  </a:rPr>
                  <a:t>DarkGreen</a:t>
                </a:r>
                <a:r>
                  <a:rPr lang="en-US" sz="1100" dirty="0">
                    <a:solidFill>
                      <a:srgbClr val="4070A0"/>
                    </a:solidFill>
                    <a:latin typeface="Courier" charset="0"/>
                  </a:rPr>
                  <a:t>"</a:t>
                </a:r>
                <a:r>
                  <a:rPr lang="en-US" sz="1100" dirty="0">
                    <a:solidFill>
                      <a:srgbClr val="000000"/>
                    </a:solidFill>
                    <a:latin typeface="Courier" charset="0"/>
                  </a:rPr>
                  <a:t>, </a:t>
                </a:r>
                <a:endParaRPr lang="en-US" sz="1100" dirty="0" smtClean="0">
                  <a:solidFill>
                    <a:srgbClr val="000000"/>
                  </a:solidFill>
                  <a:latin typeface="Courier" charset="0"/>
                </a:endParaRPr>
              </a:p>
              <a:p>
                <a:r>
                  <a:rPr lang="en-US" sz="1100" dirty="0">
                    <a:solidFill>
                      <a:srgbClr val="000000"/>
                    </a:solidFill>
                    <a:latin typeface="Courier" charset="0"/>
                  </a:rPr>
                  <a:t> </a:t>
                </a:r>
                <a:r>
                  <a:rPr lang="en-US" sz="1100" dirty="0" smtClean="0">
                    <a:solidFill>
                      <a:srgbClr val="000000"/>
                    </a:solidFill>
                    <a:latin typeface="Courier" charset="0"/>
                  </a:rPr>
                  <a:t>   </a:t>
                </a:r>
                <a:r>
                  <a:rPr lang="en-US" sz="1100" dirty="0" err="1" smtClean="0">
                    <a:solidFill>
                      <a:srgbClr val="000000"/>
                    </a:solidFill>
                    <a:latin typeface="Courier" charset="0"/>
                  </a:rPr>
                  <a:t>hist</a:t>
                </a:r>
                <a:r>
                  <a:rPr lang="en-US" sz="1100" dirty="0" smtClean="0">
                    <a:solidFill>
                      <a:srgbClr val="666666"/>
                    </a:solidFill>
                    <a:latin typeface="Courier" charset="0"/>
                  </a:rPr>
                  <a:t>=</a:t>
                </a:r>
                <a:r>
                  <a:rPr lang="en-US" sz="1100" dirty="0" smtClean="0">
                    <a:solidFill>
                      <a:srgbClr val="007020"/>
                    </a:solidFill>
                    <a:latin typeface="Courier" charset="0"/>
                  </a:rPr>
                  <a:t>False</a:t>
                </a:r>
                <a:r>
                  <a:rPr lang="en-US" sz="1100" dirty="0">
                    <a:solidFill>
                      <a:srgbClr val="000000"/>
                    </a:solidFill>
                    <a:latin typeface="Courier" charset="0"/>
                  </a:rPr>
                  <a:t>, </a:t>
                </a:r>
                <a:endParaRPr lang="en-US" sz="1100" dirty="0" smtClean="0">
                  <a:solidFill>
                    <a:srgbClr val="000000"/>
                  </a:solidFill>
                  <a:latin typeface="Courier" charset="0"/>
                </a:endParaRPr>
              </a:p>
              <a:p>
                <a:r>
                  <a:rPr lang="en-US" sz="1100" dirty="0">
                    <a:solidFill>
                      <a:srgbClr val="000000"/>
                    </a:solidFill>
                    <a:latin typeface="Courier" charset="0"/>
                  </a:rPr>
                  <a:t> </a:t>
                </a:r>
                <a:r>
                  <a:rPr lang="en-US" sz="1100" dirty="0" smtClean="0">
                    <a:solidFill>
                      <a:srgbClr val="000000"/>
                    </a:solidFill>
                    <a:latin typeface="Courier" charset="0"/>
                  </a:rPr>
                  <a:t>   rug</a:t>
                </a:r>
                <a:r>
                  <a:rPr lang="en-US" sz="1100" dirty="0" smtClean="0">
                    <a:solidFill>
                      <a:srgbClr val="666666"/>
                    </a:solidFill>
                    <a:latin typeface="Courier" charset="0"/>
                  </a:rPr>
                  <a:t>=</a:t>
                </a:r>
                <a:r>
                  <a:rPr lang="en-US" sz="1100" dirty="0" smtClean="0">
                    <a:solidFill>
                      <a:srgbClr val="007020"/>
                    </a:solidFill>
                    <a:latin typeface="Courier" charset="0"/>
                  </a:rPr>
                  <a:t>True,</a:t>
                </a:r>
              </a:p>
              <a:p>
                <a:r>
                  <a:rPr lang="en-US" sz="1100" dirty="0">
                    <a:solidFill>
                      <a:srgbClr val="007020"/>
                    </a:solidFill>
                    <a:latin typeface="Courier" charset="0"/>
                  </a:rPr>
                  <a:t> </a:t>
                </a:r>
                <a:r>
                  <a:rPr lang="en-US" sz="1100" dirty="0" smtClean="0">
                    <a:solidFill>
                      <a:srgbClr val="007020"/>
                    </a:solidFill>
                    <a:latin typeface="Courier" charset="0"/>
                  </a:rPr>
                  <a:t>   </a:t>
                </a:r>
                <a:r>
                  <a:rPr lang="en-US" sz="1100" dirty="0" err="1" smtClean="0">
                    <a:latin typeface="Courier" charset="0"/>
                  </a:rPr>
                  <a:t>axlabel</a:t>
                </a:r>
                <a:r>
                  <a:rPr lang="en-US" sz="1100" dirty="0" smtClean="0">
                    <a:latin typeface="Courier" charset="0"/>
                  </a:rPr>
                  <a:t>=</a:t>
                </a:r>
                <a:r>
                  <a:rPr lang="en-US" sz="1100" dirty="0" smtClean="0">
                    <a:solidFill>
                      <a:srgbClr val="4070A0"/>
                    </a:solidFill>
                    <a:latin typeface="Courier" charset="0"/>
                  </a:rPr>
                  <a:t>”variable"</a:t>
                </a:r>
                <a:r>
                  <a:rPr lang="en-US" sz="1100" dirty="0" smtClean="0">
                    <a:solidFill>
                      <a:srgbClr val="000000"/>
                    </a:solidFill>
                    <a:latin typeface="Courier" charset="0"/>
                  </a:rPr>
                  <a:t>)</a:t>
                </a:r>
                <a:endParaRPr lang="en-US" sz="1100" dirty="0">
                  <a:solidFill>
                    <a:srgbClr val="000000"/>
                  </a:solidFill>
                  <a:latin typeface="Courier" charset="0"/>
                </a:endParaRPr>
              </a:p>
            </p:txBody>
          </p:sp>
          <p:sp>
            <p:nvSpPr>
              <p:cNvPr id="24" name="Rectangle 23"/>
              <p:cNvSpPr/>
              <p:nvPr/>
            </p:nvSpPr>
            <p:spPr>
              <a:xfrm>
                <a:off x="334537" y="3198436"/>
                <a:ext cx="8679712" cy="2351759"/>
              </a:xfrm>
              <a:prstGeom prst="rect">
                <a:avLst/>
              </a:prstGeom>
              <a:noFill/>
              <a:ln>
                <a:solidFill>
                  <a:srgbClr val="585858"/>
                </a:solidFill>
              </a:ln>
            </p:spPr>
            <p:txBody>
              <a:bodyPr wrap="square" anchor="ctr">
                <a:noAutofit/>
              </a:bodyPr>
              <a:lstStyle/>
              <a:p>
                <a:endParaRPr lang="en-US" sz="1400" dirty="0">
                  <a:latin typeface="Consolas" charset="0"/>
                  <a:ea typeface="Consolas" charset="0"/>
                  <a:cs typeface="Consolas" charset="0"/>
                </a:endParaRPr>
              </a:p>
            </p:txBody>
          </p:sp>
        </p:grpSp>
        <p:pic>
          <p:nvPicPr>
            <p:cNvPr id="32" name="Picture 31"/>
            <p:cNvPicPr>
              <a:picLocks noChangeAspect="1"/>
            </p:cNvPicPr>
            <p:nvPr/>
          </p:nvPicPr>
          <p:blipFill>
            <a:blip r:embed="rId4"/>
            <a:stretch>
              <a:fillRect/>
            </a:stretch>
          </p:blipFill>
          <p:spPr>
            <a:xfrm>
              <a:off x="8205481" y="4156928"/>
              <a:ext cx="2743200" cy="1915200"/>
            </a:xfrm>
            <a:prstGeom prst="rect">
              <a:avLst/>
            </a:prstGeom>
          </p:spPr>
        </p:pic>
      </p:grpSp>
    </p:spTree>
    <p:extLst>
      <p:ext uri="{BB962C8B-B14F-4D97-AF65-F5344CB8AC3E}">
        <p14:creationId xmlns:p14="http://schemas.microsoft.com/office/powerpoint/2010/main" val="203468055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Cleaning</a:t>
            </a:r>
            <a:r>
              <a:rPr lang="en-US" baseline="0" dirty="0" smtClean="0"/>
              <a:t> Bad Data: Filtering a </a:t>
            </a:r>
            <a:r>
              <a:rPr lang="en-US" baseline="0" dirty="0" err="1" smtClean="0"/>
              <a:t>DataFrame</a:t>
            </a:r>
            <a:endParaRPr lang="en-US" dirty="0"/>
          </a:p>
        </p:txBody>
      </p:sp>
      <p:sp>
        <p:nvSpPr>
          <p:cNvPr id="3" name="Content Placeholder 2"/>
          <p:cNvSpPr>
            <a:spLocks noGrp="1"/>
          </p:cNvSpPr>
          <p:nvPr>
            <p:ph idx="1"/>
          </p:nvPr>
        </p:nvSpPr>
        <p:spPr>
          <a:xfrm>
            <a:off x="5624623" y="2240295"/>
            <a:ext cx="6262577" cy="3628877"/>
          </a:xfrm>
        </p:spPr>
        <p:txBody>
          <a:bodyPr/>
          <a:lstStyle/>
          <a:p>
            <a:r>
              <a:rPr lang="en-US" dirty="0" smtClean="0"/>
              <a:t>Not only are there a predominance of low values in this distribution, but there might be a lot of $0 results.</a:t>
            </a:r>
          </a:p>
          <a:p>
            <a:r>
              <a:rPr lang="en-US" dirty="0" smtClean="0"/>
              <a:t>These don’t help and they skew the results.  </a:t>
            </a:r>
          </a:p>
          <a:p>
            <a:r>
              <a:rPr lang="en-US" dirty="0" smtClean="0"/>
              <a:t>Calculating how many there are and then filtering them out will be helpful.</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42</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smtClean="0">
                <a:solidFill>
                  <a:schemeClr val="tx1">
                    <a:lumMod val="75000"/>
                    <a:lumOff val="25000"/>
                  </a:schemeClr>
                </a:solidFill>
              </a:rPr>
              <a:t>1.4 Check for bad data</a:t>
            </a:r>
            <a:endParaRPr lang="en-US" dirty="0">
              <a:solidFill>
                <a:schemeClr val="tx1">
                  <a:lumMod val="75000"/>
                  <a:lumOff val="25000"/>
                </a:schemeClr>
              </a:solidFill>
            </a:endParaRPr>
          </a:p>
        </p:txBody>
      </p:sp>
      <p:pic>
        <p:nvPicPr>
          <p:cNvPr id="6" name="Picture 5"/>
          <p:cNvPicPr>
            <a:picLocks noChangeAspect="1"/>
          </p:cNvPicPr>
          <p:nvPr/>
        </p:nvPicPr>
        <p:blipFill>
          <a:blip r:embed="rId2"/>
          <a:stretch>
            <a:fillRect/>
          </a:stretch>
        </p:blipFill>
        <p:spPr>
          <a:xfrm>
            <a:off x="334537" y="2240295"/>
            <a:ext cx="5080000" cy="3378200"/>
          </a:xfrm>
          <a:prstGeom prst="rect">
            <a:avLst/>
          </a:prstGeom>
        </p:spPr>
      </p:pic>
    </p:spTree>
    <p:extLst>
      <p:ext uri="{BB962C8B-B14F-4D97-AF65-F5344CB8AC3E}">
        <p14:creationId xmlns:p14="http://schemas.microsoft.com/office/powerpoint/2010/main" val="12801031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Cleaning</a:t>
            </a:r>
            <a:r>
              <a:rPr lang="en-US" baseline="0" dirty="0" smtClean="0"/>
              <a:t> Bad Data: Filtering a </a:t>
            </a:r>
            <a:r>
              <a:rPr lang="en-US" baseline="0" dirty="0" err="1" smtClean="0"/>
              <a:t>DataFrame</a:t>
            </a:r>
            <a:endParaRPr lang="en-US" dirty="0"/>
          </a:p>
        </p:txBody>
      </p:sp>
      <p:sp>
        <p:nvSpPr>
          <p:cNvPr id="3" name="Content Placeholder 2"/>
          <p:cNvSpPr>
            <a:spLocks noGrp="1"/>
          </p:cNvSpPr>
          <p:nvPr>
            <p:ph idx="1"/>
          </p:nvPr>
        </p:nvSpPr>
        <p:spPr>
          <a:xfrm>
            <a:off x="6400800" y="2240295"/>
            <a:ext cx="5486400" cy="1683119"/>
          </a:xfrm>
        </p:spPr>
        <p:txBody>
          <a:bodyPr>
            <a:normAutofit/>
          </a:bodyPr>
          <a:lstStyle/>
          <a:p>
            <a:r>
              <a:rPr lang="en-US" dirty="0" smtClean="0"/>
              <a:t>Get the total number of entries</a:t>
            </a:r>
          </a:p>
          <a:p>
            <a:r>
              <a:rPr lang="en-US" dirty="0" smtClean="0"/>
              <a:t>Count how many have a price of 0</a:t>
            </a:r>
          </a:p>
          <a:p>
            <a:r>
              <a:rPr lang="en-US" dirty="0" smtClean="0"/>
              <a:t>Print out the results</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43</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smtClean="0">
                <a:solidFill>
                  <a:schemeClr val="tx1">
                    <a:lumMod val="75000"/>
                    <a:lumOff val="25000"/>
                  </a:schemeClr>
                </a:solidFill>
              </a:rPr>
              <a:t>1.4 Check for bad data</a:t>
            </a:r>
            <a:endParaRPr lang="en-US" dirty="0">
              <a:solidFill>
                <a:schemeClr val="tx1">
                  <a:lumMod val="75000"/>
                  <a:lumOff val="25000"/>
                </a:schemeClr>
              </a:solidFill>
            </a:endParaRPr>
          </a:p>
        </p:txBody>
      </p:sp>
      <p:grpSp>
        <p:nvGrpSpPr>
          <p:cNvPr id="9" name="Group 8"/>
          <p:cNvGrpSpPr/>
          <p:nvPr/>
        </p:nvGrpSpPr>
        <p:grpSpPr>
          <a:xfrm>
            <a:off x="334535" y="2240295"/>
            <a:ext cx="5917409" cy="1683120"/>
            <a:chOff x="334535" y="2240295"/>
            <a:chExt cx="8809464" cy="1683120"/>
          </a:xfrm>
        </p:grpSpPr>
        <p:sp>
          <p:nvSpPr>
            <p:cNvPr id="7" name="Rectangle 6"/>
            <p:cNvSpPr/>
            <p:nvPr/>
          </p:nvSpPr>
          <p:spPr>
            <a:xfrm>
              <a:off x="334536" y="2240295"/>
              <a:ext cx="8809463" cy="1200329"/>
            </a:xfrm>
            <a:prstGeom prst="rect">
              <a:avLst/>
            </a:prstGeom>
            <a:solidFill>
              <a:schemeClr val="bg1">
                <a:lumMod val="95000"/>
              </a:schemeClr>
            </a:solidFill>
            <a:ln>
              <a:solidFill>
                <a:srgbClr val="585858"/>
              </a:solidFill>
            </a:ln>
          </p:spPr>
          <p:txBody>
            <a:bodyPr wrap="square">
              <a:spAutoFit/>
            </a:bodyPr>
            <a:lstStyle/>
            <a:p>
              <a:r>
                <a:rPr lang="en-US" dirty="0" smtClean="0">
                  <a:solidFill>
                    <a:srgbClr val="000000"/>
                  </a:solidFill>
                  <a:latin typeface="Courier" charset="0"/>
                  <a:ea typeface="Courier" charset="0"/>
                  <a:cs typeface="Courier" charset="0"/>
                </a:rPr>
                <a:t>total </a:t>
              </a:r>
              <a:r>
                <a:rPr lang="en-US" dirty="0">
                  <a:solidFill>
                    <a:srgbClr val="666666"/>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err="1">
                  <a:solidFill>
                    <a:srgbClr val="007020"/>
                  </a:solidFill>
                  <a:latin typeface="Courier" charset="0"/>
                  <a:ea typeface="Courier" charset="0"/>
                  <a:cs typeface="Courier" charset="0"/>
                </a:rPr>
                <a:t>len</a:t>
              </a:r>
              <a:r>
                <a:rPr lang="en-US" dirty="0">
                  <a:solidFill>
                    <a:srgbClr val="000000"/>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df</a:t>
              </a:r>
              <a:r>
                <a:rPr lang="en-US" dirty="0">
                  <a:solidFill>
                    <a:srgbClr val="000000"/>
                  </a:solidFill>
                  <a:latin typeface="Courier" charset="0"/>
                  <a:ea typeface="Courier" charset="0"/>
                  <a:cs typeface="Courier" charset="0"/>
                </a:rPr>
                <a:t>)</a:t>
              </a:r>
            </a:p>
            <a:p>
              <a:r>
                <a:rPr lang="en-US" dirty="0">
                  <a:solidFill>
                    <a:srgbClr val="000000"/>
                  </a:solidFill>
                  <a:latin typeface="Courier" charset="0"/>
                  <a:ea typeface="Courier" charset="0"/>
                  <a:cs typeface="Courier" charset="0"/>
                </a:rPr>
                <a:t>zeros </a:t>
              </a:r>
              <a:r>
                <a:rPr lang="en-US" dirty="0">
                  <a:solidFill>
                    <a:srgbClr val="666666"/>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a:solidFill>
                    <a:srgbClr val="007020"/>
                  </a:solidFill>
                  <a:latin typeface="Courier" charset="0"/>
                  <a:ea typeface="Courier" charset="0"/>
                  <a:cs typeface="Courier" charset="0"/>
                </a:rPr>
                <a:t>sum</a:t>
              </a:r>
              <a:r>
                <a:rPr lang="en-US" dirty="0">
                  <a:solidFill>
                    <a:srgbClr val="000000"/>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df</a:t>
              </a:r>
              <a:r>
                <a:rPr lang="en-US" dirty="0" err="1">
                  <a:solidFill>
                    <a:srgbClr val="666666"/>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price</a:t>
              </a:r>
              <a:r>
                <a:rPr lang="en-US" dirty="0">
                  <a:solidFill>
                    <a:srgbClr val="000000"/>
                  </a:solidFill>
                  <a:latin typeface="Courier" charset="0"/>
                  <a:ea typeface="Courier" charset="0"/>
                  <a:cs typeface="Courier" charset="0"/>
                </a:rPr>
                <a:t> </a:t>
              </a:r>
              <a:r>
                <a:rPr lang="en-US" dirty="0">
                  <a:solidFill>
                    <a:srgbClr val="666666"/>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a:solidFill>
                    <a:srgbClr val="40A070"/>
                  </a:solidFill>
                  <a:latin typeface="Courier" charset="0"/>
                  <a:ea typeface="Courier" charset="0"/>
                  <a:cs typeface="Courier" charset="0"/>
                </a:rPr>
                <a:t>0</a:t>
              </a:r>
              <a:r>
                <a:rPr lang="en-US" dirty="0">
                  <a:solidFill>
                    <a:srgbClr val="000000"/>
                  </a:solidFill>
                  <a:latin typeface="Courier" charset="0"/>
                  <a:ea typeface="Courier" charset="0"/>
                  <a:cs typeface="Courier" charset="0"/>
                </a:rPr>
                <a:t>)</a:t>
              </a:r>
            </a:p>
            <a:p>
              <a:r>
                <a:rPr lang="en-US" b="1" dirty="0">
                  <a:solidFill>
                    <a:srgbClr val="007020"/>
                  </a:solidFill>
                  <a:latin typeface="Courier" charset="0"/>
                  <a:ea typeface="Courier" charset="0"/>
                  <a:cs typeface="Courier" charset="0"/>
                </a:rPr>
                <a:t>print</a:t>
              </a:r>
              <a:r>
                <a:rPr lang="en-US" dirty="0">
                  <a:solidFill>
                    <a:srgbClr val="000000"/>
                  </a:solidFill>
                  <a:latin typeface="Courier" charset="0"/>
                  <a:ea typeface="Courier" charset="0"/>
                  <a:cs typeface="Courier" charset="0"/>
                </a:rPr>
                <a:t>(</a:t>
              </a:r>
              <a:r>
                <a:rPr lang="en-US" dirty="0">
                  <a:solidFill>
                    <a:srgbClr val="4070A0"/>
                  </a:solidFill>
                  <a:latin typeface="Courier" charset="0"/>
                  <a:ea typeface="Courier" charset="0"/>
                  <a:cs typeface="Courier" charset="0"/>
                </a:rPr>
                <a:t>"{} out of {} have a  price of $0</a:t>
              </a:r>
              <a:r>
                <a:rPr lang="en-US" dirty="0" smtClean="0">
                  <a:solidFill>
                    <a:srgbClr val="4070A0"/>
                  </a:solidFill>
                  <a:latin typeface="Courier" charset="0"/>
                  <a:ea typeface="Courier" charset="0"/>
                  <a:cs typeface="Courier" charset="0"/>
                </a:rPr>
                <a:t>"</a:t>
              </a:r>
              <a:r>
                <a:rPr lang="en-US" dirty="0" smtClean="0">
                  <a:solidFill>
                    <a:srgbClr val="666666"/>
                  </a:solidFill>
                  <a:latin typeface="Courier" charset="0"/>
                  <a:ea typeface="Courier" charset="0"/>
                  <a:cs typeface="Courier" charset="0"/>
                </a:rPr>
                <a:t>.</a:t>
              </a:r>
            </a:p>
            <a:p>
              <a:r>
                <a:rPr lang="en-US" dirty="0">
                  <a:solidFill>
                    <a:srgbClr val="666666"/>
                  </a:solidFill>
                  <a:latin typeface="Courier" charset="0"/>
                  <a:ea typeface="Courier" charset="0"/>
                  <a:cs typeface="Courier" charset="0"/>
                </a:rPr>
                <a:t> </a:t>
              </a:r>
              <a:r>
                <a:rPr lang="en-US" dirty="0" smtClean="0">
                  <a:solidFill>
                    <a:srgbClr val="666666"/>
                  </a:solidFill>
                  <a:latin typeface="Courier" charset="0"/>
                  <a:ea typeface="Courier" charset="0"/>
                  <a:cs typeface="Courier" charset="0"/>
                </a:rPr>
                <a:t>   </a:t>
              </a:r>
              <a:r>
                <a:rPr lang="en-US" dirty="0" smtClean="0">
                  <a:solidFill>
                    <a:srgbClr val="000000"/>
                  </a:solidFill>
                  <a:latin typeface="Courier" charset="0"/>
                  <a:ea typeface="Courier" charset="0"/>
                  <a:cs typeface="Courier" charset="0"/>
                </a:rPr>
                <a:t>format(zeros</a:t>
              </a:r>
              <a:r>
                <a:rPr lang="en-US" dirty="0">
                  <a:solidFill>
                    <a:srgbClr val="000000"/>
                  </a:solidFill>
                  <a:latin typeface="Courier" charset="0"/>
                  <a:ea typeface="Courier" charset="0"/>
                  <a:cs typeface="Courier" charset="0"/>
                </a:rPr>
                <a:t>, total))</a:t>
              </a:r>
              <a:endParaRPr lang="en-US" dirty="0">
                <a:solidFill>
                  <a:srgbClr val="4070A0"/>
                </a:solidFill>
                <a:effectLst/>
                <a:latin typeface="Courier" charset="0"/>
                <a:ea typeface="Courier" charset="0"/>
                <a:cs typeface="Courier" charset="0"/>
              </a:endParaRPr>
            </a:p>
          </p:txBody>
        </p:sp>
        <p:sp>
          <p:nvSpPr>
            <p:cNvPr id="8" name="Rectangle 7"/>
            <p:cNvSpPr/>
            <p:nvPr/>
          </p:nvSpPr>
          <p:spPr>
            <a:xfrm>
              <a:off x="334535" y="3440625"/>
              <a:ext cx="8809463" cy="482790"/>
            </a:xfrm>
            <a:prstGeom prst="rect">
              <a:avLst/>
            </a:prstGeom>
            <a:noFill/>
            <a:ln>
              <a:solidFill>
                <a:srgbClr val="585858"/>
              </a:solidFill>
            </a:ln>
          </p:spPr>
          <p:txBody>
            <a:bodyPr wrap="square" anchor="ctr">
              <a:noAutofit/>
            </a:bodyPr>
            <a:lstStyle/>
            <a:p>
              <a:r>
                <a:rPr lang="en-US" dirty="0">
                  <a:latin typeface="Courier" charset="0"/>
                  <a:ea typeface="Courier" charset="0"/>
                  <a:cs typeface="Courier" charset="0"/>
                </a:rPr>
                <a:t>12 out of 83 have a price of $</a:t>
              </a:r>
              <a:r>
                <a:rPr lang="en-US">
                  <a:latin typeface="Courier" charset="0"/>
                  <a:ea typeface="Courier" charset="0"/>
                  <a:cs typeface="Courier" charset="0"/>
                </a:rPr>
                <a:t>0 </a:t>
              </a:r>
              <a:endParaRPr lang="en-US" dirty="0">
                <a:latin typeface="Courier" charset="0"/>
                <a:ea typeface="Courier" charset="0"/>
                <a:cs typeface="Courier" charset="0"/>
              </a:endParaRPr>
            </a:p>
          </p:txBody>
        </p:sp>
      </p:grpSp>
      <p:grpSp>
        <p:nvGrpSpPr>
          <p:cNvPr id="12" name="Group 11"/>
          <p:cNvGrpSpPr/>
          <p:nvPr/>
        </p:nvGrpSpPr>
        <p:grpSpPr>
          <a:xfrm>
            <a:off x="334535" y="4349001"/>
            <a:ext cx="5917409" cy="1041771"/>
            <a:chOff x="334535" y="2240295"/>
            <a:chExt cx="8809464" cy="1041771"/>
          </a:xfrm>
        </p:grpSpPr>
        <p:sp>
          <p:nvSpPr>
            <p:cNvPr id="13" name="Rectangle 12"/>
            <p:cNvSpPr/>
            <p:nvPr/>
          </p:nvSpPr>
          <p:spPr>
            <a:xfrm>
              <a:off x="334536" y="2240295"/>
              <a:ext cx="8809463" cy="646331"/>
            </a:xfrm>
            <a:prstGeom prst="rect">
              <a:avLst/>
            </a:prstGeom>
            <a:solidFill>
              <a:schemeClr val="bg1">
                <a:lumMod val="95000"/>
              </a:schemeClr>
            </a:solidFill>
            <a:ln>
              <a:solidFill>
                <a:srgbClr val="585858"/>
              </a:solidFill>
            </a:ln>
          </p:spPr>
          <p:txBody>
            <a:bodyPr wrap="square">
              <a:spAutoFit/>
            </a:bodyPr>
            <a:lstStyle/>
            <a:p>
              <a:r>
                <a:rPr lang="mr-IN" dirty="0" err="1" smtClean="0">
                  <a:solidFill>
                    <a:srgbClr val="000000"/>
                  </a:solidFill>
                  <a:latin typeface="Courier" charset="0"/>
                  <a:ea typeface="Courier" charset="0"/>
                  <a:cs typeface="Courier" charset="0"/>
                </a:rPr>
                <a:t>df</a:t>
              </a:r>
              <a:r>
                <a:rPr lang="mr-IN" dirty="0" smtClean="0">
                  <a:solidFill>
                    <a:srgbClr val="000000"/>
                  </a:solidFill>
                  <a:latin typeface="Courier" charset="0"/>
                  <a:ea typeface="Courier" charset="0"/>
                  <a:cs typeface="Courier" charset="0"/>
                </a:rPr>
                <a:t> </a:t>
              </a:r>
              <a:r>
                <a:rPr lang="mr-IN" dirty="0">
                  <a:solidFill>
                    <a:srgbClr val="666666"/>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err="1">
                  <a:solidFill>
                    <a:srgbClr val="000000"/>
                  </a:solidFill>
                  <a:latin typeface="Courier" charset="0"/>
                  <a:ea typeface="Courier" charset="0"/>
                  <a:cs typeface="Courier" charset="0"/>
                </a:rPr>
                <a:t>df</a:t>
              </a:r>
              <a:r>
                <a:rPr lang="mr-IN" dirty="0">
                  <a:solidFill>
                    <a:srgbClr val="000000"/>
                  </a:solidFill>
                  <a:latin typeface="Courier" charset="0"/>
                  <a:ea typeface="Courier" charset="0"/>
                  <a:cs typeface="Courier" charset="0"/>
                </a:rPr>
                <a:t>[</a:t>
              </a:r>
              <a:r>
                <a:rPr lang="mr-IN" dirty="0" err="1">
                  <a:solidFill>
                    <a:srgbClr val="000000"/>
                  </a:solidFill>
                  <a:latin typeface="Courier" charset="0"/>
                  <a:ea typeface="Courier" charset="0"/>
                  <a:cs typeface="Courier" charset="0"/>
                </a:rPr>
                <a:t>df</a:t>
              </a:r>
              <a:r>
                <a:rPr lang="mr-IN" dirty="0" err="1">
                  <a:solidFill>
                    <a:srgbClr val="666666"/>
                  </a:solidFill>
                  <a:latin typeface="Courier" charset="0"/>
                  <a:ea typeface="Courier" charset="0"/>
                  <a:cs typeface="Courier" charset="0"/>
                </a:rPr>
                <a:t>.</a:t>
              </a:r>
              <a:r>
                <a:rPr lang="mr-IN" dirty="0" err="1">
                  <a:solidFill>
                    <a:srgbClr val="000000"/>
                  </a:solidFill>
                  <a:latin typeface="Courier" charset="0"/>
                  <a:ea typeface="Courier" charset="0"/>
                  <a:cs typeface="Courier" charset="0"/>
                </a:rPr>
                <a:t>price</a:t>
              </a:r>
              <a:r>
                <a:rPr lang="mr-IN" dirty="0">
                  <a:solidFill>
                    <a:srgbClr val="000000"/>
                  </a:solidFill>
                  <a:latin typeface="Courier" charset="0"/>
                  <a:ea typeface="Courier" charset="0"/>
                  <a:cs typeface="Courier" charset="0"/>
                </a:rPr>
                <a:t> </a:t>
              </a:r>
              <a:r>
                <a:rPr lang="mr-IN" dirty="0">
                  <a:solidFill>
                    <a:srgbClr val="666666"/>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40A070"/>
                  </a:solidFill>
                  <a:latin typeface="Courier" charset="0"/>
                  <a:ea typeface="Courier" charset="0"/>
                  <a:cs typeface="Courier" charset="0"/>
                </a:rPr>
                <a:t>0</a:t>
              </a:r>
              <a:r>
                <a:rPr lang="mr-IN" dirty="0">
                  <a:solidFill>
                    <a:srgbClr val="000000"/>
                  </a:solidFill>
                  <a:latin typeface="Courier" charset="0"/>
                  <a:ea typeface="Courier" charset="0"/>
                  <a:cs typeface="Courier" charset="0"/>
                </a:rPr>
                <a:t>]</a:t>
              </a:r>
            </a:p>
            <a:p>
              <a:r>
                <a:rPr lang="en-US" dirty="0" err="1">
                  <a:solidFill>
                    <a:srgbClr val="007020"/>
                  </a:solidFill>
                  <a:latin typeface="Courier" charset="0"/>
                  <a:ea typeface="Courier" charset="0"/>
                  <a:cs typeface="Courier" charset="0"/>
                </a:rPr>
                <a:t>len</a:t>
              </a:r>
              <a:r>
                <a:rPr lang="en-US" dirty="0">
                  <a:solidFill>
                    <a:srgbClr val="000000"/>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df</a:t>
              </a:r>
              <a:r>
                <a:rPr lang="en-US" dirty="0">
                  <a:solidFill>
                    <a:srgbClr val="000000"/>
                  </a:solidFill>
                  <a:latin typeface="Courier" charset="0"/>
                  <a:ea typeface="Courier" charset="0"/>
                  <a:cs typeface="Courier" charset="0"/>
                </a:rPr>
                <a:t>)</a:t>
              </a:r>
              <a:endParaRPr lang="mr-IN" dirty="0">
                <a:solidFill>
                  <a:srgbClr val="000000"/>
                </a:solidFill>
                <a:latin typeface="Courier" charset="0"/>
                <a:ea typeface="Courier" charset="0"/>
                <a:cs typeface="Courier" charset="0"/>
              </a:endParaRPr>
            </a:p>
          </p:txBody>
        </p:sp>
        <p:sp>
          <p:nvSpPr>
            <p:cNvPr id="14" name="Rectangle 13"/>
            <p:cNvSpPr/>
            <p:nvPr/>
          </p:nvSpPr>
          <p:spPr>
            <a:xfrm>
              <a:off x="334535" y="2886626"/>
              <a:ext cx="8809463" cy="395440"/>
            </a:xfrm>
            <a:prstGeom prst="rect">
              <a:avLst/>
            </a:prstGeom>
            <a:noFill/>
            <a:ln>
              <a:solidFill>
                <a:srgbClr val="585858"/>
              </a:solidFill>
            </a:ln>
          </p:spPr>
          <p:txBody>
            <a:bodyPr wrap="square" anchor="ctr">
              <a:noAutofit/>
            </a:bodyPr>
            <a:lstStyle/>
            <a:p>
              <a:r>
                <a:rPr lang="en-US" smtClean="0">
                  <a:latin typeface="Courier" charset="0"/>
                  <a:ea typeface="Courier" charset="0"/>
                  <a:cs typeface="Courier" charset="0"/>
                </a:rPr>
                <a:t>71</a:t>
              </a:r>
              <a:endParaRPr lang="en-US" dirty="0">
                <a:latin typeface="Courier" charset="0"/>
                <a:ea typeface="Courier" charset="0"/>
                <a:cs typeface="Courier" charset="0"/>
              </a:endParaRPr>
            </a:p>
          </p:txBody>
        </p:sp>
      </p:grpSp>
      <p:sp>
        <p:nvSpPr>
          <p:cNvPr id="15" name="Content Placeholder 2"/>
          <p:cNvSpPr txBox="1">
            <a:spLocks/>
          </p:cNvSpPr>
          <p:nvPr/>
        </p:nvSpPr>
        <p:spPr>
          <a:xfrm>
            <a:off x="6400800" y="4349001"/>
            <a:ext cx="5486400" cy="16831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lang="en-US" sz="2800" kern="1200" smtClean="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a:buChar char="•"/>
              <a:defRPr lang="en-US" sz="2400" kern="1200" smtClean="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a:buChar char="•"/>
              <a:defRPr lang="en-US" sz="2000" kern="1200" smtClean="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a:buChar char="•"/>
              <a:defRPr lang="en-US" sz="1800" kern="1200" smtClean="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a:buChar char="•"/>
              <a:defRPr lang="en-US" sz="18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smtClean="0"/>
              <a:t>Filter the results by selecting only those that have a price not equal to 0.</a:t>
            </a:r>
            <a:endParaRPr lang="en-US" dirty="0"/>
          </a:p>
        </p:txBody>
      </p:sp>
      <p:sp>
        <p:nvSpPr>
          <p:cNvPr id="17" name="TextBox 16"/>
          <p:cNvSpPr txBox="1"/>
          <p:nvPr/>
        </p:nvSpPr>
        <p:spPr>
          <a:xfrm>
            <a:off x="334535" y="5534852"/>
            <a:ext cx="5659864" cy="276999"/>
          </a:xfrm>
          <a:prstGeom prst="rect">
            <a:avLst/>
          </a:prstGeom>
          <a:noFill/>
          <a:ln>
            <a:noFill/>
          </a:ln>
        </p:spPr>
        <p:txBody>
          <a:bodyPr wrap="square" rtlCol="0">
            <a:spAutoFit/>
          </a:bodyPr>
          <a:lstStyle/>
          <a:p>
            <a:r>
              <a:rPr lang="en-US" sz="1200" dirty="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53315287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Values and Filtering a </a:t>
            </a:r>
            <a:r>
              <a:rPr lang="en-US" dirty="0" err="1" smtClean="0"/>
              <a:t>DataFrame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pPr/>
              <a:t>44</a:t>
            </a:fld>
            <a:endParaRPr lang="en-US"/>
          </a:p>
        </p:txBody>
      </p:sp>
      <p:sp>
        <p:nvSpPr>
          <p:cNvPr id="3" name="Text Placeholder 2"/>
          <p:cNvSpPr>
            <a:spLocks noGrp="1"/>
          </p:cNvSpPr>
          <p:nvPr>
            <p:ph type="body" sz="quarter" idx="13"/>
          </p:nvPr>
        </p:nvSpPr>
        <p:spPr/>
        <p:txBody>
          <a:bodyPr/>
          <a:lstStyle/>
          <a:p>
            <a:r>
              <a:rPr lang="en-US" dirty="0" smtClean="0"/>
              <a:t>PYTHON BASICS: Testing and Filtering </a:t>
            </a:r>
            <a:r>
              <a:rPr lang="en-US" dirty="0" err="1" smtClean="0"/>
              <a:t>DataFrames</a:t>
            </a:r>
            <a:endParaRPr lang="en-US" dirty="0"/>
          </a:p>
        </p:txBody>
      </p:sp>
      <p:sp>
        <p:nvSpPr>
          <p:cNvPr id="5" name="Content Placeholder 4"/>
          <p:cNvSpPr>
            <a:spLocks noGrp="1"/>
          </p:cNvSpPr>
          <p:nvPr>
            <p:ph idx="1"/>
          </p:nvPr>
        </p:nvSpPr>
        <p:spPr>
          <a:xfrm>
            <a:off x="7919090" y="1825624"/>
            <a:ext cx="3968110" cy="4530725"/>
          </a:xfrm>
        </p:spPr>
        <p:txBody>
          <a:bodyPr>
            <a:normAutofit/>
          </a:bodyPr>
          <a:lstStyle/>
          <a:p>
            <a:pPr marL="0" indent="0">
              <a:buNone/>
            </a:pPr>
            <a:r>
              <a:rPr lang="en-US" sz="1800" dirty="0" err="1">
                <a:solidFill>
                  <a:srgbClr val="000000"/>
                </a:solidFill>
                <a:latin typeface="Courier" charset="0"/>
              </a:rPr>
              <a:t>df</a:t>
            </a:r>
            <a:r>
              <a:rPr lang="en-US" sz="1800" dirty="0">
                <a:solidFill>
                  <a:srgbClr val="000000"/>
                </a:solidFill>
                <a:latin typeface="Courier" charset="0"/>
              </a:rPr>
              <a:t>[</a:t>
            </a:r>
            <a:r>
              <a:rPr lang="en-US" sz="1800" dirty="0">
                <a:solidFill>
                  <a:srgbClr val="4070A0"/>
                </a:solidFill>
                <a:latin typeface="Courier" charset="0"/>
              </a:rPr>
              <a:t>'</a:t>
            </a:r>
            <a:r>
              <a:rPr lang="en-US" sz="1800" dirty="0" err="1">
                <a:solidFill>
                  <a:srgbClr val="4070A0"/>
                </a:solidFill>
                <a:latin typeface="Courier" charset="0"/>
              </a:rPr>
              <a:t>val</a:t>
            </a:r>
            <a:r>
              <a:rPr lang="en-US" sz="1800" dirty="0">
                <a:solidFill>
                  <a:srgbClr val="4070A0"/>
                </a:solidFill>
                <a:latin typeface="Courier" charset="0"/>
              </a:rPr>
              <a:t>'</a:t>
            </a:r>
            <a:r>
              <a:rPr lang="en-US" sz="1800" dirty="0">
                <a:solidFill>
                  <a:srgbClr val="000000"/>
                </a:solidFill>
                <a:latin typeface="Courier" charset="0"/>
              </a:rPr>
              <a:t>] </a:t>
            </a:r>
            <a:r>
              <a:rPr lang="en-US" sz="1800" dirty="0">
                <a:solidFill>
                  <a:srgbClr val="666666"/>
                </a:solidFill>
                <a:latin typeface="Courier" charset="0"/>
              </a:rPr>
              <a:t>%</a:t>
            </a:r>
            <a:r>
              <a:rPr lang="en-US" sz="1800" dirty="0">
                <a:solidFill>
                  <a:srgbClr val="000000"/>
                </a:solidFill>
                <a:latin typeface="Courier" charset="0"/>
              </a:rPr>
              <a:t> </a:t>
            </a:r>
            <a:r>
              <a:rPr lang="en-US" sz="1800" dirty="0">
                <a:solidFill>
                  <a:srgbClr val="40A070"/>
                </a:solidFill>
                <a:latin typeface="Courier" charset="0"/>
              </a:rPr>
              <a:t>2</a:t>
            </a:r>
            <a:r>
              <a:rPr lang="en-US" sz="1800" dirty="0">
                <a:solidFill>
                  <a:srgbClr val="000000"/>
                </a:solidFill>
                <a:latin typeface="Courier" charset="0"/>
              </a:rPr>
              <a:t> </a:t>
            </a:r>
            <a:r>
              <a:rPr lang="en-US" sz="1800" dirty="0">
                <a:solidFill>
                  <a:srgbClr val="666666"/>
                </a:solidFill>
                <a:latin typeface="Courier" charset="0"/>
              </a:rPr>
              <a:t>==</a:t>
            </a:r>
            <a:r>
              <a:rPr lang="en-US" sz="1800" dirty="0">
                <a:solidFill>
                  <a:srgbClr val="000000"/>
                </a:solidFill>
                <a:latin typeface="Courier" charset="0"/>
              </a:rPr>
              <a:t> </a:t>
            </a:r>
            <a:r>
              <a:rPr lang="en-US" sz="1800" dirty="0">
                <a:solidFill>
                  <a:srgbClr val="40A070"/>
                </a:solidFill>
                <a:latin typeface="Courier" charset="0"/>
              </a:rPr>
              <a:t>0</a:t>
            </a:r>
            <a:endParaRPr lang="en-US" sz="1800" dirty="0">
              <a:solidFill>
                <a:srgbClr val="000000"/>
              </a:solidFill>
              <a:latin typeface="Courier" charset="0"/>
            </a:endParaRPr>
          </a:p>
          <a:p>
            <a:r>
              <a:rPr lang="en-US" sz="2000" dirty="0" smtClean="0"/>
              <a:t>Tests all the contents of the </a:t>
            </a:r>
            <a:r>
              <a:rPr lang="en-US" sz="2000" dirty="0" err="1" smtClean="0"/>
              <a:t>val</a:t>
            </a:r>
            <a:r>
              <a:rPr lang="en-US" sz="2000" dirty="0" smtClean="0"/>
              <a:t> series to see if their modulus 2 equals 0.</a:t>
            </a:r>
          </a:p>
          <a:p>
            <a:r>
              <a:rPr lang="en-US" sz="2000" dirty="0" smtClean="0"/>
              <a:t>The result is a series of True / False values.</a:t>
            </a:r>
          </a:p>
          <a:p>
            <a:r>
              <a:rPr lang="en-US" sz="2000" dirty="0" smtClean="0"/>
              <a:t>Note that True/False can be summed to get a count of how many are True.</a:t>
            </a:r>
          </a:p>
          <a:p>
            <a:pPr marL="0" indent="0">
              <a:buNone/>
            </a:pPr>
            <a:r>
              <a:rPr lang="en-US" sz="1800" dirty="0" err="1" smtClean="0">
                <a:solidFill>
                  <a:srgbClr val="000000"/>
                </a:solidFill>
                <a:latin typeface="Courier" charset="0"/>
              </a:rPr>
              <a:t>df</a:t>
            </a:r>
            <a:r>
              <a:rPr lang="en-US" sz="1800" dirty="0" smtClean="0">
                <a:solidFill>
                  <a:srgbClr val="000000"/>
                </a:solidFill>
                <a:latin typeface="Courier" charset="0"/>
              </a:rPr>
              <a:t>[</a:t>
            </a:r>
            <a:r>
              <a:rPr lang="en-US" sz="1800" b="1" dirty="0" smtClean="0">
                <a:solidFill>
                  <a:srgbClr val="000000"/>
                </a:solidFill>
                <a:latin typeface="Courier" charset="0"/>
              </a:rPr>
              <a:t>selector</a:t>
            </a:r>
            <a:r>
              <a:rPr lang="en-US" sz="1800" dirty="0" smtClean="0">
                <a:solidFill>
                  <a:srgbClr val="000000"/>
                </a:solidFill>
                <a:latin typeface="Courier" charset="0"/>
              </a:rPr>
              <a:t>]</a:t>
            </a:r>
            <a:endParaRPr lang="en-US" sz="1800" dirty="0">
              <a:solidFill>
                <a:srgbClr val="000000"/>
              </a:solidFill>
              <a:latin typeface="Courier" charset="0"/>
            </a:endParaRPr>
          </a:p>
          <a:p>
            <a:r>
              <a:rPr lang="en-US" sz="2000" dirty="0" smtClean="0"/>
              <a:t>The </a:t>
            </a:r>
            <a:r>
              <a:rPr lang="en-US" sz="1600" dirty="0" smtClean="0">
                <a:latin typeface="Consolas" charset="0"/>
                <a:ea typeface="Consolas" charset="0"/>
                <a:cs typeface="Consolas" charset="0"/>
              </a:rPr>
              <a:t>[selector] </a:t>
            </a:r>
            <a:r>
              <a:rPr lang="en-US" sz="2000" dirty="0" smtClean="0"/>
              <a:t>syntax selects the subset of values from the series where the selector value is True.</a:t>
            </a:r>
          </a:p>
          <a:p>
            <a:endParaRPr lang="en-US" sz="2000" dirty="0"/>
          </a:p>
        </p:txBody>
      </p:sp>
      <p:grpSp>
        <p:nvGrpSpPr>
          <p:cNvPr id="10" name="Group 9"/>
          <p:cNvGrpSpPr/>
          <p:nvPr/>
        </p:nvGrpSpPr>
        <p:grpSpPr>
          <a:xfrm>
            <a:off x="334538" y="1825625"/>
            <a:ext cx="3110412" cy="4107342"/>
            <a:chOff x="334537" y="1825625"/>
            <a:chExt cx="3544186" cy="4107342"/>
          </a:xfrm>
        </p:grpSpPr>
        <p:sp>
          <p:nvSpPr>
            <p:cNvPr id="7" name="Rectangle 6"/>
            <p:cNvSpPr/>
            <p:nvPr/>
          </p:nvSpPr>
          <p:spPr>
            <a:xfrm>
              <a:off x="334537" y="1825625"/>
              <a:ext cx="3544186" cy="1200329"/>
            </a:xfrm>
            <a:prstGeom prst="rect">
              <a:avLst/>
            </a:prstGeom>
            <a:solidFill>
              <a:schemeClr val="bg1">
                <a:lumMod val="95000"/>
              </a:schemeClr>
            </a:solidFill>
            <a:ln>
              <a:solidFill>
                <a:srgbClr val="585858"/>
              </a:solidFill>
            </a:ln>
          </p:spPr>
          <p:txBody>
            <a:bodyPr wrap="square">
              <a:spAutoFit/>
            </a:bodyPr>
            <a:lstStyle/>
            <a:p>
              <a:r>
                <a:rPr lang="en-US" b="1" dirty="0" smtClean="0">
                  <a:solidFill>
                    <a:srgbClr val="007020"/>
                  </a:solidFill>
                  <a:latin typeface="Courier" charset="0"/>
                </a:rPr>
                <a:t>import</a:t>
              </a:r>
              <a:r>
                <a:rPr lang="en-US" dirty="0" smtClean="0">
                  <a:solidFill>
                    <a:srgbClr val="000000"/>
                  </a:solidFill>
                  <a:latin typeface="Courier" charset="0"/>
                </a:rPr>
                <a:t> </a:t>
              </a:r>
              <a:r>
                <a:rPr lang="en-US" b="1" dirty="0">
                  <a:solidFill>
                    <a:srgbClr val="0E84B5"/>
                  </a:solidFill>
                  <a:latin typeface="Courier" charset="0"/>
                </a:rPr>
                <a:t>pandas</a:t>
              </a:r>
              <a:r>
                <a:rPr lang="en-US" dirty="0">
                  <a:solidFill>
                    <a:srgbClr val="000000"/>
                  </a:solidFill>
                  <a:latin typeface="Courier" charset="0"/>
                </a:rPr>
                <a:t> </a:t>
              </a:r>
              <a:r>
                <a:rPr lang="en-US" b="1" dirty="0">
                  <a:solidFill>
                    <a:srgbClr val="007020"/>
                  </a:solidFill>
                  <a:latin typeface="Courier" charset="0"/>
                </a:rPr>
                <a:t>as</a:t>
              </a:r>
              <a:r>
                <a:rPr lang="en-US" dirty="0">
                  <a:solidFill>
                    <a:srgbClr val="000000"/>
                  </a:solidFill>
                  <a:latin typeface="Courier" charset="0"/>
                </a:rPr>
                <a:t> </a:t>
              </a:r>
              <a:r>
                <a:rPr lang="en-US" b="1" dirty="0" err="1">
                  <a:solidFill>
                    <a:srgbClr val="0E84B5"/>
                  </a:solidFill>
                  <a:latin typeface="Courier" charset="0"/>
                </a:rPr>
                <a:t>pd</a:t>
              </a:r>
              <a:endParaRPr lang="en-US" dirty="0">
                <a:solidFill>
                  <a:srgbClr val="007020"/>
                </a:solidFill>
                <a:latin typeface="Courier" charset="0"/>
              </a:endParaRPr>
            </a:p>
            <a:p>
              <a:r>
                <a:rPr lang="en-US" dirty="0" err="1">
                  <a:solidFill>
                    <a:srgbClr val="000000"/>
                  </a:solidFill>
                  <a:latin typeface="Courier" charset="0"/>
                </a:rPr>
                <a:t>df</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pd</a:t>
              </a:r>
              <a:r>
                <a:rPr lang="en-US" dirty="0" err="1">
                  <a:solidFill>
                    <a:srgbClr val="666666"/>
                  </a:solidFill>
                  <a:latin typeface="Courier" charset="0"/>
                </a:rPr>
                <a:t>.</a:t>
              </a:r>
              <a:r>
                <a:rPr lang="en-US" dirty="0" err="1">
                  <a:solidFill>
                    <a:srgbClr val="000000"/>
                  </a:solidFill>
                  <a:latin typeface="Courier" charset="0"/>
                </a:rPr>
                <a:t>DataFrame</a:t>
              </a:r>
              <a:r>
                <a:rPr lang="en-US" dirty="0">
                  <a:solidFill>
                    <a:srgbClr val="000000"/>
                  </a:solidFill>
                  <a:latin typeface="Courier" charset="0"/>
                </a:rPr>
                <a:t>()</a:t>
              </a:r>
            </a:p>
            <a:p>
              <a:r>
                <a:rPr lang="en-US" dirty="0" err="1">
                  <a:solidFill>
                    <a:srgbClr val="000000"/>
                  </a:solidFill>
                  <a:latin typeface="Courier" charset="0"/>
                </a:rPr>
                <a:t>df</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val</a:t>
              </a:r>
              <a:r>
                <a:rPr lang="en-US" dirty="0">
                  <a:solidFill>
                    <a:srgbClr val="4070A0"/>
                  </a:solidFill>
                  <a:latin typeface="Courier" charset="0"/>
                </a:rPr>
                <a:t>'</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a:solidFill>
                    <a:srgbClr val="007020"/>
                  </a:solidFill>
                  <a:latin typeface="Courier" charset="0"/>
                </a:rPr>
                <a:t>range</a:t>
              </a:r>
              <a:r>
                <a:rPr lang="en-US" dirty="0">
                  <a:solidFill>
                    <a:srgbClr val="000000"/>
                  </a:solidFill>
                  <a:latin typeface="Courier" charset="0"/>
                </a:rPr>
                <a:t>(</a:t>
              </a:r>
              <a:r>
                <a:rPr lang="en-US" dirty="0">
                  <a:solidFill>
                    <a:srgbClr val="40A070"/>
                  </a:solidFill>
                  <a:latin typeface="Courier" charset="0"/>
                </a:rPr>
                <a:t>10</a:t>
              </a:r>
              <a:r>
                <a:rPr lang="en-US" dirty="0">
                  <a:solidFill>
                    <a:srgbClr val="000000"/>
                  </a:solidFill>
                  <a:latin typeface="Courier" charset="0"/>
                </a:rPr>
                <a:t>)</a:t>
              </a:r>
            </a:p>
            <a:p>
              <a:r>
                <a:rPr lang="en-US" dirty="0" err="1">
                  <a:solidFill>
                    <a:srgbClr val="000000"/>
                  </a:solidFill>
                  <a:latin typeface="Courier" charset="0"/>
                </a:rPr>
                <a:t>df</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val</a:t>
              </a:r>
              <a:r>
                <a:rPr lang="en-US" dirty="0">
                  <a:solidFill>
                    <a:srgbClr val="4070A0"/>
                  </a:solidFill>
                  <a:latin typeface="Courier" charset="0"/>
                </a:rPr>
                <a:t>'</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a:solidFill>
                    <a:srgbClr val="40A070"/>
                  </a:solidFill>
                  <a:latin typeface="Courier" charset="0"/>
                </a:rPr>
                <a:t>2</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a:solidFill>
                    <a:srgbClr val="40A070"/>
                  </a:solidFill>
                  <a:latin typeface="Courier" charset="0"/>
                </a:rPr>
                <a:t>0</a:t>
              </a:r>
              <a:endParaRPr lang="en-US" dirty="0">
                <a:solidFill>
                  <a:srgbClr val="000000"/>
                </a:solidFill>
                <a:effectLst/>
                <a:latin typeface="Courier" charset="0"/>
              </a:endParaRPr>
            </a:p>
          </p:txBody>
        </p:sp>
        <p:sp>
          <p:nvSpPr>
            <p:cNvPr id="9" name="Rectangle 8"/>
            <p:cNvSpPr/>
            <p:nvPr/>
          </p:nvSpPr>
          <p:spPr>
            <a:xfrm>
              <a:off x="334537" y="3039665"/>
              <a:ext cx="3544186" cy="2893302"/>
            </a:xfrm>
            <a:prstGeom prst="rect">
              <a:avLst/>
            </a:prstGeom>
            <a:noFill/>
            <a:ln>
              <a:solidFill>
                <a:srgbClr val="585858"/>
              </a:solidFill>
            </a:ln>
          </p:spPr>
          <p:txBody>
            <a:bodyPr wrap="square" anchor="t">
              <a:noAutofit/>
            </a:bodyPr>
            <a:lstStyle/>
            <a:p>
              <a:r>
                <a:rPr lang="mr-IN" dirty="0">
                  <a:latin typeface="Courier" charset="0"/>
                  <a:ea typeface="Courier" charset="0"/>
                  <a:cs typeface="Courier" charset="0"/>
                </a:rPr>
                <a:t>0     </a:t>
              </a:r>
              <a:r>
                <a:rPr lang="mr-IN" dirty="0" err="1" smtClean="0">
                  <a:latin typeface="Courier" charset="0"/>
                  <a:ea typeface="Courier" charset="0"/>
                  <a:cs typeface="Courier" charset="0"/>
                </a:rPr>
                <a:t>True</a:t>
              </a:r>
              <a:endParaRPr lang="en-US" dirty="0" smtClean="0">
                <a:latin typeface="Courier" charset="0"/>
                <a:ea typeface="Courier" charset="0"/>
                <a:cs typeface="Courier" charset="0"/>
              </a:endParaRPr>
            </a:p>
            <a:p>
              <a:r>
                <a:rPr lang="mr-IN" dirty="0" smtClean="0">
                  <a:latin typeface="Courier" charset="0"/>
                  <a:ea typeface="Courier" charset="0"/>
                  <a:cs typeface="Courier" charset="0"/>
                </a:rPr>
                <a:t>1    </a:t>
              </a:r>
              <a:r>
                <a:rPr lang="mr-IN" dirty="0" err="1" smtClean="0">
                  <a:latin typeface="Courier" charset="0"/>
                  <a:ea typeface="Courier" charset="0"/>
                  <a:cs typeface="Courier" charset="0"/>
                </a:rPr>
                <a:t>False</a:t>
              </a:r>
              <a:endParaRPr lang="en-US" dirty="0" smtClean="0">
                <a:latin typeface="Courier" charset="0"/>
                <a:ea typeface="Courier" charset="0"/>
                <a:cs typeface="Courier" charset="0"/>
              </a:endParaRPr>
            </a:p>
            <a:p>
              <a:r>
                <a:rPr lang="mr-IN" dirty="0" smtClean="0">
                  <a:latin typeface="Courier" charset="0"/>
                  <a:ea typeface="Courier" charset="0"/>
                  <a:cs typeface="Courier" charset="0"/>
                </a:rPr>
                <a:t>2     </a:t>
              </a:r>
              <a:r>
                <a:rPr lang="mr-IN" dirty="0" err="1" smtClean="0">
                  <a:latin typeface="Courier" charset="0"/>
                  <a:ea typeface="Courier" charset="0"/>
                  <a:cs typeface="Courier" charset="0"/>
                </a:rPr>
                <a:t>True</a:t>
              </a:r>
              <a:endParaRPr lang="en-US" dirty="0" smtClean="0">
                <a:latin typeface="Courier" charset="0"/>
                <a:ea typeface="Courier" charset="0"/>
                <a:cs typeface="Courier" charset="0"/>
              </a:endParaRPr>
            </a:p>
            <a:p>
              <a:r>
                <a:rPr lang="mr-IN" dirty="0" smtClean="0">
                  <a:latin typeface="Courier" charset="0"/>
                  <a:ea typeface="Courier" charset="0"/>
                  <a:cs typeface="Courier" charset="0"/>
                </a:rPr>
                <a:t>3    </a:t>
              </a:r>
              <a:r>
                <a:rPr lang="mr-IN" dirty="0" err="1" smtClean="0">
                  <a:latin typeface="Courier" charset="0"/>
                  <a:ea typeface="Courier" charset="0"/>
                  <a:cs typeface="Courier" charset="0"/>
                </a:rPr>
                <a:t>False</a:t>
              </a:r>
              <a:endParaRPr lang="en-US" dirty="0" smtClean="0">
                <a:latin typeface="Courier" charset="0"/>
                <a:ea typeface="Courier" charset="0"/>
                <a:cs typeface="Courier" charset="0"/>
              </a:endParaRPr>
            </a:p>
            <a:p>
              <a:r>
                <a:rPr lang="mr-IN" dirty="0" smtClean="0">
                  <a:latin typeface="Courier" charset="0"/>
                  <a:ea typeface="Courier" charset="0"/>
                  <a:cs typeface="Courier" charset="0"/>
                </a:rPr>
                <a:t>4     </a:t>
              </a:r>
              <a:r>
                <a:rPr lang="mr-IN" dirty="0" err="1" smtClean="0">
                  <a:latin typeface="Courier" charset="0"/>
                  <a:ea typeface="Courier" charset="0"/>
                  <a:cs typeface="Courier" charset="0"/>
                </a:rPr>
                <a:t>True</a:t>
              </a:r>
              <a:endParaRPr lang="en-US" dirty="0" smtClean="0">
                <a:latin typeface="Courier" charset="0"/>
                <a:ea typeface="Courier" charset="0"/>
                <a:cs typeface="Courier" charset="0"/>
              </a:endParaRPr>
            </a:p>
            <a:p>
              <a:r>
                <a:rPr lang="mr-IN" dirty="0" smtClean="0">
                  <a:latin typeface="Courier" charset="0"/>
                  <a:ea typeface="Courier" charset="0"/>
                  <a:cs typeface="Courier" charset="0"/>
                </a:rPr>
                <a:t>5    </a:t>
              </a:r>
              <a:r>
                <a:rPr lang="mr-IN" dirty="0" err="1" smtClean="0">
                  <a:latin typeface="Courier" charset="0"/>
                  <a:ea typeface="Courier" charset="0"/>
                  <a:cs typeface="Courier" charset="0"/>
                </a:rPr>
                <a:t>False</a:t>
              </a:r>
              <a:endParaRPr lang="en-US" dirty="0" smtClean="0">
                <a:latin typeface="Courier" charset="0"/>
                <a:ea typeface="Courier" charset="0"/>
                <a:cs typeface="Courier" charset="0"/>
              </a:endParaRPr>
            </a:p>
            <a:p>
              <a:r>
                <a:rPr lang="mr-IN" dirty="0" smtClean="0">
                  <a:latin typeface="Courier" charset="0"/>
                  <a:ea typeface="Courier" charset="0"/>
                  <a:cs typeface="Courier" charset="0"/>
                </a:rPr>
                <a:t>6     </a:t>
              </a:r>
              <a:r>
                <a:rPr lang="mr-IN" dirty="0" err="1" smtClean="0">
                  <a:latin typeface="Courier" charset="0"/>
                  <a:ea typeface="Courier" charset="0"/>
                  <a:cs typeface="Courier" charset="0"/>
                </a:rPr>
                <a:t>True</a:t>
              </a:r>
              <a:endParaRPr lang="en-US" dirty="0" smtClean="0">
                <a:latin typeface="Courier" charset="0"/>
                <a:ea typeface="Courier" charset="0"/>
                <a:cs typeface="Courier" charset="0"/>
              </a:endParaRPr>
            </a:p>
            <a:p>
              <a:r>
                <a:rPr lang="mr-IN" dirty="0" smtClean="0">
                  <a:latin typeface="Courier" charset="0"/>
                  <a:ea typeface="Courier" charset="0"/>
                  <a:cs typeface="Courier" charset="0"/>
                </a:rPr>
                <a:t>7    </a:t>
              </a:r>
              <a:r>
                <a:rPr lang="mr-IN" dirty="0" err="1" smtClean="0">
                  <a:latin typeface="Courier" charset="0"/>
                  <a:ea typeface="Courier" charset="0"/>
                  <a:cs typeface="Courier" charset="0"/>
                </a:rPr>
                <a:t>False</a:t>
              </a:r>
              <a:endParaRPr lang="en-US" dirty="0" smtClean="0">
                <a:latin typeface="Courier" charset="0"/>
                <a:ea typeface="Courier" charset="0"/>
                <a:cs typeface="Courier" charset="0"/>
              </a:endParaRPr>
            </a:p>
            <a:p>
              <a:r>
                <a:rPr lang="mr-IN" dirty="0" smtClean="0">
                  <a:latin typeface="Courier" charset="0"/>
                  <a:ea typeface="Courier" charset="0"/>
                  <a:cs typeface="Courier" charset="0"/>
                </a:rPr>
                <a:t>8     </a:t>
              </a:r>
              <a:r>
                <a:rPr lang="mr-IN" dirty="0" err="1" smtClean="0">
                  <a:latin typeface="Courier" charset="0"/>
                  <a:ea typeface="Courier" charset="0"/>
                  <a:cs typeface="Courier" charset="0"/>
                </a:rPr>
                <a:t>True</a:t>
              </a:r>
              <a:endParaRPr lang="en-US" dirty="0" smtClean="0">
                <a:latin typeface="Courier" charset="0"/>
                <a:ea typeface="Courier" charset="0"/>
                <a:cs typeface="Courier" charset="0"/>
              </a:endParaRPr>
            </a:p>
            <a:p>
              <a:r>
                <a:rPr lang="mr-IN" dirty="0" smtClean="0">
                  <a:latin typeface="Courier" charset="0"/>
                  <a:ea typeface="Courier" charset="0"/>
                  <a:cs typeface="Courier" charset="0"/>
                </a:rPr>
                <a:t>9    </a:t>
              </a:r>
              <a:r>
                <a:rPr lang="mr-IN" dirty="0" err="1">
                  <a:latin typeface="Courier" charset="0"/>
                  <a:ea typeface="Courier" charset="0"/>
                  <a:cs typeface="Courier" charset="0"/>
                </a:rPr>
                <a:t>False</a:t>
              </a:r>
              <a:endParaRPr lang="en-US" dirty="0">
                <a:latin typeface="Courier" charset="0"/>
                <a:ea typeface="Courier" charset="0"/>
                <a:cs typeface="Courier" charset="0"/>
              </a:endParaRPr>
            </a:p>
          </p:txBody>
        </p:sp>
      </p:grpSp>
      <p:grpSp>
        <p:nvGrpSpPr>
          <p:cNvPr id="17" name="Group 16"/>
          <p:cNvGrpSpPr/>
          <p:nvPr/>
        </p:nvGrpSpPr>
        <p:grpSpPr>
          <a:xfrm>
            <a:off x="3559743" y="1811817"/>
            <a:ext cx="4244555" cy="4107342"/>
            <a:chOff x="3761763" y="1811817"/>
            <a:chExt cx="3840515" cy="4107342"/>
          </a:xfrm>
        </p:grpSpPr>
        <p:grpSp>
          <p:nvGrpSpPr>
            <p:cNvPr id="11" name="Group 10"/>
            <p:cNvGrpSpPr/>
            <p:nvPr/>
          </p:nvGrpSpPr>
          <p:grpSpPr>
            <a:xfrm>
              <a:off x="3761763" y="1811817"/>
              <a:ext cx="3840515" cy="4107342"/>
              <a:chOff x="334536" y="1825625"/>
              <a:chExt cx="3544187" cy="4107342"/>
            </a:xfrm>
          </p:grpSpPr>
          <p:sp>
            <p:nvSpPr>
              <p:cNvPr id="12" name="Rectangle 11"/>
              <p:cNvSpPr/>
              <p:nvPr/>
            </p:nvSpPr>
            <p:spPr>
              <a:xfrm>
                <a:off x="334536" y="1825625"/>
                <a:ext cx="3544186" cy="1463040"/>
              </a:xfrm>
              <a:prstGeom prst="rect">
                <a:avLst/>
              </a:prstGeom>
              <a:solidFill>
                <a:schemeClr val="bg1">
                  <a:lumMod val="95000"/>
                </a:schemeClr>
              </a:solidFill>
              <a:ln>
                <a:solidFill>
                  <a:srgbClr val="585858"/>
                </a:solidFill>
              </a:ln>
            </p:spPr>
            <p:txBody>
              <a:bodyPr wrap="square">
                <a:spAutoFit/>
              </a:bodyPr>
              <a:lstStyle/>
              <a:p>
                <a:r>
                  <a:rPr lang="en-US" b="1" dirty="0" smtClean="0">
                    <a:solidFill>
                      <a:srgbClr val="007020"/>
                    </a:solidFill>
                    <a:latin typeface="Courier" charset="0"/>
                  </a:rPr>
                  <a:t>import</a:t>
                </a:r>
                <a:r>
                  <a:rPr lang="en-US" dirty="0" smtClean="0">
                    <a:solidFill>
                      <a:srgbClr val="000000"/>
                    </a:solidFill>
                    <a:latin typeface="Courier" charset="0"/>
                  </a:rPr>
                  <a:t> </a:t>
                </a:r>
                <a:r>
                  <a:rPr lang="en-US" b="1" dirty="0">
                    <a:solidFill>
                      <a:srgbClr val="0E84B5"/>
                    </a:solidFill>
                    <a:latin typeface="Courier" charset="0"/>
                  </a:rPr>
                  <a:t>pandas</a:t>
                </a:r>
                <a:r>
                  <a:rPr lang="en-US" dirty="0">
                    <a:solidFill>
                      <a:srgbClr val="000000"/>
                    </a:solidFill>
                    <a:latin typeface="Courier" charset="0"/>
                  </a:rPr>
                  <a:t> </a:t>
                </a:r>
                <a:r>
                  <a:rPr lang="en-US" b="1" dirty="0">
                    <a:solidFill>
                      <a:srgbClr val="007020"/>
                    </a:solidFill>
                    <a:latin typeface="Courier" charset="0"/>
                  </a:rPr>
                  <a:t>as</a:t>
                </a:r>
                <a:r>
                  <a:rPr lang="en-US" dirty="0">
                    <a:solidFill>
                      <a:srgbClr val="000000"/>
                    </a:solidFill>
                    <a:latin typeface="Courier" charset="0"/>
                  </a:rPr>
                  <a:t> </a:t>
                </a:r>
                <a:r>
                  <a:rPr lang="en-US" b="1" dirty="0" err="1">
                    <a:solidFill>
                      <a:srgbClr val="0E84B5"/>
                    </a:solidFill>
                    <a:latin typeface="Courier" charset="0"/>
                  </a:rPr>
                  <a:t>pd</a:t>
                </a:r>
                <a:endParaRPr lang="en-US" dirty="0">
                  <a:solidFill>
                    <a:srgbClr val="007020"/>
                  </a:solidFill>
                  <a:latin typeface="Courier" charset="0"/>
                </a:endParaRPr>
              </a:p>
              <a:p>
                <a:r>
                  <a:rPr lang="en-US" dirty="0" err="1">
                    <a:solidFill>
                      <a:srgbClr val="000000"/>
                    </a:solidFill>
                    <a:latin typeface="Courier" charset="0"/>
                  </a:rPr>
                  <a:t>df</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pd</a:t>
                </a:r>
                <a:r>
                  <a:rPr lang="en-US" dirty="0" err="1">
                    <a:solidFill>
                      <a:srgbClr val="666666"/>
                    </a:solidFill>
                    <a:latin typeface="Courier" charset="0"/>
                  </a:rPr>
                  <a:t>.</a:t>
                </a:r>
                <a:r>
                  <a:rPr lang="en-US" dirty="0" err="1">
                    <a:solidFill>
                      <a:srgbClr val="000000"/>
                    </a:solidFill>
                    <a:latin typeface="Courier" charset="0"/>
                  </a:rPr>
                  <a:t>DataFrame</a:t>
                </a:r>
                <a:r>
                  <a:rPr lang="en-US" dirty="0">
                    <a:solidFill>
                      <a:srgbClr val="000000"/>
                    </a:solidFill>
                    <a:latin typeface="Courier" charset="0"/>
                  </a:rPr>
                  <a:t>()</a:t>
                </a:r>
              </a:p>
              <a:p>
                <a:r>
                  <a:rPr lang="en-US" dirty="0" err="1">
                    <a:solidFill>
                      <a:srgbClr val="000000"/>
                    </a:solidFill>
                    <a:latin typeface="Courier" charset="0"/>
                  </a:rPr>
                  <a:t>df</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val</a:t>
                </a:r>
                <a:r>
                  <a:rPr lang="en-US" dirty="0">
                    <a:solidFill>
                      <a:srgbClr val="4070A0"/>
                    </a:solidFill>
                    <a:latin typeface="Courier" charset="0"/>
                  </a:rPr>
                  <a:t>'</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a:solidFill>
                      <a:srgbClr val="007020"/>
                    </a:solidFill>
                    <a:latin typeface="Courier" charset="0"/>
                  </a:rPr>
                  <a:t>range</a:t>
                </a:r>
                <a:r>
                  <a:rPr lang="en-US" dirty="0">
                    <a:solidFill>
                      <a:srgbClr val="000000"/>
                    </a:solidFill>
                    <a:latin typeface="Courier" charset="0"/>
                  </a:rPr>
                  <a:t>(</a:t>
                </a:r>
                <a:r>
                  <a:rPr lang="en-US" dirty="0">
                    <a:solidFill>
                      <a:srgbClr val="40A070"/>
                    </a:solidFill>
                    <a:latin typeface="Courier" charset="0"/>
                  </a:rPr>
                  <a:t>10</a:t>
                </a:r>
                <a:r>
                  <a:rPr lang="en-US" dirty="0">
                    <a:solidFill>
                      <a:srgbClr val="000000"/>
                    </a:solidFill>
                    <a:latin typeface="Courier" charset="0"/>
                  </a:rPr>
                  <a:t>)</a:t>
                </a:r>
              </a:p>
              <a:p>
                <a:r>
                  <a:rPr lang="en-US" dirty="0" smtClean="0">
                    <a:solidFill>
                      <a:srgbClr val="000000"/>
                    </a:solidFill>
                    <a:latin typeface="Courier" charset="0"/>
                  </a:rPr>
                  <a:t>selector = </a:t>
                </a:r>
                <a:r>
                  <a:rPr lang="en-US" dirty="0" err="1" smtClean="0">
                    <a:solidFill>
                      <a:srgbClr val="000000"/>
                    </a:solidFill>
                    <a:latin typeface="Courier" charset="0"/>
                  </a:rPr>
                  <a:t>df</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val</a:t>
                </a:r>
                <a:r>
                  <a:rPr lang="en-US" dirty="0">
                    <a:solidFill>
                      <a:srgbClr val="4070A0"/>
                    </a:solidFill>
                    <a:latin typeface="Courier" charset="0"/>
                  </a:rPr>
                  <a:t>'</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a:solidFill>
                      <a:srgbClr val="40A070"/>
                    </a:solidFill>
                    <a:latin typeface="Courier" charset="0"/>
                  </a:rPr>
                  <a:t>2</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a:solidFill>
                      <a:srgbClr val="40A070"/>
                    </a:solidFill>
                    <a:latin typeface="Courier" charset="0"/>
                  </a:rPr>
                  <a:t>0</a:t>
                </a:r>
                <a:endParaRPr lang="en-US" dirty="0">
                  <a:solidFill>
                    <a:srgbClr val="000000"/>
                  </a:solidFill>
                  <a:latin typeface="Courier" charset="0"/>
                </a:endParaRPr>
              </a:p>
              <a:p>
                <a:r>
                  <a:rPr lang="en-US" dirty="0" err="1" smtClean="0">
                    <a:solidFill>
                      <a:srgbClr val="000000"/>
                    </a:solidFill>
                    <a:latin typeface="Courier" charset="0"/>
                  </a:rPr>
                  <a:t>df</a:t>
                </a:r>
                <a:r>
                  <a:rPr lang="en-US" dirty="0" smtClean="0">
                    <a:solidFill>
                      <a:srgbClr val="000000"/>
                    </a:solidFill>
                    <a:latin typeface="Courier" charset="0"/>
                  </a:rPr>
                  <a:t>[selector]</a:t>
                </a:r>
                <a:endParaRPr lang="en-US" dirty="0">
                  <a:solidFill>
                    <a:srgbClr val="000000"/>
                  </a:solidFill>
                  <a:latin typeface="Courier" charset="0"/>
                </a:endParaRPr>
              </a:p>
            </p:txBody>
          </p:sp>
          <p:sp>
            <p:nvSpPr>
              <p:cNvPr id="13" name="Rectangle 12"/>
              <p:cNvSpPr/>
              <p:nvPr/>
            </p:nvSpPr>
            <p:spPr>
              <a:xfrm>
                <a:off x="334537" y="3302953"/>
                <a:ext cx="3544186" cy="2630014"/>
              </a:xfrm>
              <a:prstGeom prst="rect">
                <a:avLst/>
              </a:prstGeom>
              <a:noFill/>
              <a:ln>
                <a:solidFill>
                  <a:srgbClr val="585858"/>
                </a:solidFill>
              </a:ln>
            </p:spPr>
            <p:txBody>
              <a:bodyPr wrap="square" anchor="t">
                <a:noAutofit/>
              </a:bodyPr>
              <a:lstStyle/>
              <a:p>
                <a:endParaRPr lang="en-US" dirty="0">
                  <a:latin typeface="Courier" charset="0"/>
                  <a:ea typeface="Courier" charset="0"/>
                  <a:cs typeface="Courier" charset="0"/>
                </a:endParaRPr>
              </a:p>
            </p:txBody>
          </p:sp>
        </p:grpSp>
        <p:pic>
          <p:nvPicPr>
            <p:cNvPr id="16" name="Picture 15"/>
            <p:cNvPicPr>
              <a:picLocks noChangeAspect="1"/>
            </p:cNvPicPr>
            <p:nvPr/>
          </p:nvPicPr>
          <p:blipFill>
            <a:blip r:embed="rId2"/>
            <a:stretch>
              <a:fillRect/>
            </a:stretch>
          </p:blipFill>
          <p:spPr>
            <a:xfrm>
              <a:off x="3865744" y="3410274"/>
              <a:ext cx="705063" cy="2453893"/>
            </a:xfrm>
            <a:prstGeom prst="rect">
              <a:avLst/>
            </a:prstGeom>
          </p:spPr>
        </p:pic>
      </p:grpSp>
    </p:spTree>
    <p:extLst>
      <p:ext uri="{BB962C8B-B14F-4D97-AF65-F5344CB8AC3E}">
        <p14:creationId xmlns:p14="http://schemas.microsoft.com/office/powerpoint/2010/main" val="113578928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Filtering a </a:t>
            </a:r>
            <a:r>
              <a:rPr lang="en-US" dirty="0" err="1" smtClean="0"/>
              <a:t>DataFrame</a:t>
            </a:r>
            <a:endParaRPr lang="en-US" dirty="0"/>
          </a:p>
        </p:txBody>
      </p:sp>
      <p:sp>
        <p:nvSpPr>
          <p:cNvPr id="6" name="Content Placeholder 5"/>
          <p:cNvSpPr>
            <a:spLocks noGrp="1"/>
          </p:cNvSpPr>
          <p:nvPr>
            <p:ph idx="1"/>
          </p:nvPr>
        </p:nvSpPr>
        <p:spPr/>
        <p:txBody>
          <a:bodyPr/>
          <a:lstStyle/>
          <a:p>
            <a:pPr marL="514350" indent="-514350">
              <a:buFont typeface="+mj-lt"/>
              <a:buAutoNum type="arabicPeriod"/>
            </a:pPr>
            <a:r>
              <a:rPr lang="en-US" dirty="0" smtClean="0"/>
              <a:t>Starting with the two lists below</a:t>
            </a:r>
          </a:p>
          <a:p>
            <a:pPr marL="514350" indent="-514350">
              <a:buFont typeface="+mj-lt"/>
              <a:buAutoNum type="arabicPeriod"/>
            </a:pPr>
            <a:r>
              <a:rPr lang="en-US" dirty="0" smtClean="0"/>
              <a:t>Create a data frame with those series</a:t>
            </a:r>
          </a:p>
          <a:p>
            <a:pPr marL="514350" indent="-514350">
              <a:buFont typeface="+mj-lt"/>
              <a:buAutoNum type="arabicPeriod"/>
            </a:pPr>
            <a:r>
              <a:rPr lang="en-US" dirty="0" smtClean="0"/>
              <a:t>Count how many people in the data frame are female</a:t>
            </a:r>
          </a:p>
          <a:p>
            <a:pPr marL="514350" indent="-514350">
              <a:buFont typeface="+mj-lt"/>
              <a:buAutoNum type="arabicPeriod"/>
            </a:pPr>
            <a:r>
              <a:rPr lang="en-US" dirty="0" smtClean="0"/>
              <a:t>Display only the male people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45</a:t>
            </a:fld>
            <a:endParaRPr lang="en-US"/>
          </a:p>
        </p:txBody>
      </p:sp>
      <p:sp>
        <p:nvSpPr>
          <p:cNvPr id="7" name="Text Placeholder 6"/>
          <p:cNvSpPr>
            <a:spLocks noGrp="1"/>
          </p:cNvSpPr>
          <p:nvPr>
            <p:ph type="body" sz="quarter" idx="13"/>
          </p:nvPr>
        </p:nvSpPr>
        <p:spPr/>
        <p:txBody>
          <a:bodyPr/>
          <a:lstStyle/>
          <a:p>
            <a:r>
              <a:rPr lang="en-US" dirty="0" smtClean="0"/>
              <a:t>EXERCISE </a:t>
            </a:r>
            <a:r>
              <a:rPr lang="en-US" dirty="0"/>
              <a:t>6</a:t>
            </a:r>
            <a:r>
              <a:rPr lang="en-US" dirty="0" smtClean="0"/>
              <a:t>: Filtering a </a:t>
            </a:r>
            <a:r>
              <a:rPr lang="en-US" dirty="0" err="1" smtClean="0"/>
              <a:t>DataFrame</a:t>
            </a:r>
            <a:endParaRPr lang="en-US" dirty="0"/>
          </a:p>
        </p:txBody>
      </p:sp>
      <p:sp>
        <p:nvSpPr>
          <p:cNvPr id="2" name="Rectangle 1"/>
          <p:cNvSpPr/>
          <p:nvPr/>
        </p:nvSpPr>
        <p:spPr>
          <a:xfrm>
            <a:off x="414670" y="5530632"/>
            <a:ext cx="8080744" cy="646331"/>
          </a:xfrm>
          <a:prstGeom prst="rect">
            <a:avLst/>
          </a:prstGeom>
          <a:solidFill>
            <a:schemeClr val="bg1">
              <a:lumMod val="95000"/>
            </a:schemeClr>
          </a:solidFill>
          <a:ln>
            <a:solidFill>
              <a:srgbClr val="585858"/>
            </a:solidFill>
          </a:ln>
        </p:spPr>
        <p:txBody>
          <a:bodyPr wrap="square">
            <a:spAutoFit/>
          </a:bodyPr>
          <a:lstStyle/>
          <a:p>
            <a:r>
              <a:rPr lang="en-US" dirty="0" smtClean="0">
                <a:solidFill>
                  <a:srgbClr val="000000"/>
                </a:solidFill>
                <a:latin typeface="Courier" charset="0"/>
              </a:rPr>
              <a:t>people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'Donna </a:t>
            </a:r>
            <a:r>
              <a:rPr lang="en-US" dirty="0" err="1">
                <a:solidFill>
                  <a:srgbClr val="4070A0"/>
                </a:solidFill>
                <a:latin typeface="Courier" charset="0"/>
              </a:rPr>
              <a:t>Wong'</a:t>
            </a:r>
            <a:r>
              <a:rPr lang="en-US" dirty="0" err="1">
                <a:solidFill>
                  <a:srgbClr val="000000"/>
                </a:solidFill>
                <a:latin typeface="Courier" charset="0"/>
              </a:rPr>
              <a:t>,</a:t>
            </a:r>
            <a:r>
              <a:rPr lang="en-US" dirty="0" err="1">
                <a:solidFill>
                  <a:srgbClr val="4070A0"/>
                </a:solidFill>
                <a:latin typeface="Courier" charset="0"/>
              </a:rPr>
              <a:t>'Edward</a:t>
            </a:r>
            <a:r>
              <a:rPr lang="en-US" dirty="0">
                <a:solidFill>
                  <a:srgbClr val="4070A0"/>
                </a:solidFill>
                <a:latin typeface="Courier" charset="0"/>
              </a:rPr>
              <a:t> </a:t>
            </a:r>
            <a:r>
              <a:rPr lang="en-US" dirty="0" err="1">
                <a:solidFill>
                  <a:srgbClr val="4070A0"/>
                </a:solidFill>
                <a:latin typeface="Courier" charset="0"/>
              </a:rPr>
              <a:t>Tufte</a:t>
            </a:r>
            <a:r>
              <a:rPr lang="en-US" dirty="0">
                <a:solidFill>
                  <a:srgbClr val="4070A0"/>
                </a:solidFill>
                <a:latin typeface="Courier" charset="0"/>
              </a:rPr>
              <a:t>'</a:t>
            </a:r>
            <a:r>
              <a:rPr lang="en-US" dirty="0">
                <a:solidFill>
                  <a:srgbClr val="000000"/>
                </a:solidFill>
                <a:latin typeface="Courier" charset="0"/>
              </a:rPr>
              <a:t>,</a:t>
            </a:r>
            <a:r>
              <a:rPr lang="en-US" dirty="0">
                <a:solidFill>
                  <a:srgbClr val="4070A0"/>
                </a:solidFill>
                <a:latin typeface="Courier" charset="0"/>
              </a:rPr>
              <a:t>'David </a:t>
            </a:r>
            <a:r>
              <a:rPr lang="en-US" dirty="0" err="1">
                <a:solidFill>
                  <a:srgbClr val="4070A0"/>
                </a:solidFill>
                <a:latin typeface="Courier" charset="0"/>
              </a:rPr>
              <a:t>Candless</a:t>
            </a:r>
            <a:r>
              <a:rPr lang="en-US" dirty="0">
                <a:solidFill>
                  <a:srgbClr val="4070A0"/>
                </a:solidFill>
                <a:latin typeface="Courier" charset="0"/>
              </a:rPr>
              <a:t>'</a:t>
            </a:r>
            <a:r>
              <a:rPr lang="en-US" dirty="0">
                <a:solidFill>
                  <a:srgbClr val="000000"/>
                </a:solidFill>
                <a:latin typeface="Courier" charset="0"/>
              </a:rPr>
              <a:t>]</a:t>
            </a:r>
            <a:endParaRPr lang="en-US" dirty="0">
              <a:solidFill>
                <a:srgbClr val="4070A0"/>
              </a:solidFill>
              <a:latin typeface="Courier" charset="0"/>
            </a:endParaRPr>
          </a:p>
          <a:p>
            <a:r>
              <a:rPr lang="en-US" dirty="0">
                <a:solidFill>
                  <a:srgbClr val="000000"/>
                </a:solidFill>
                <a:latin typeface="Courier" charset="0"/>
              </a:rPr>
              <a:t>genders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a:t>
            </a:r>
            <a:r>
              <a:rPr lang="en-US" dirty="0" err="1">
                <a:solidFill>
                  <a:srgbClr val="4070A0"/>
                </a:solidFill>
                <a:latin typeface="Courier" charset="0"/>
              </a:rPr>
              <a:t>female'</a:t>
            </a:r>
            <a:r>
              <a:rPr lang="en-US" dirty="0" err="1">
                <a:solidFill>
                  <a:srgbClr val="000000"/>
                </a:solidFill>
                <a:latin typeface="Courier" charset="0"/>
              </a:rPr>
              <a:t>,</a:t>
            </a:r>
            <a:r>
              <a:rPr lang="en-US" dirty="0" err="1">
                <a:solidFill>
                  <a:srgbClr val="4070A0"/>
                </a:solidFill>
                <a:latin typeface="Courier" charset="0"/>
              </a:rPr>
              <a:t>'male'</a:t>
            </a:r>
            <a:r>
              <a:rPr lang="en-US" dirty="0" err="1">
                <a:solidFill>
                  <a:srgbClr val="000000"/>
                </a:solidFill>
                <a:latin typeface="Courier" charset="0"/>
              </a:rPr>
              <a:t>,</a:t>
            </a:r>
            <a:r>
              <a:rPr lang="en-US" dirty="0" err="1">
                <a:solidFill>
                  <a:srgbClr val="4070A0"/>
                </a:solidFill>
                <a:latin typeface="Courier" charset="0"/>
              </a:rPr>
              <a:t>'male</a:t>
            </a:r>
            <a:r>
              <a:rPr lang="en-US" dirty="0" smtClean="0">
                <a:solidFill>
                  <a:srgbClr val="4070A0"/>
                </a:solidFill>
                <a:latin typeface="Courier" charset="0"/>
              </a:rPr>
              <a:t>'</a:t>
            </a:r>
            <a:r>
              <a:rPr lang="en-US" dirty="0" smtClean="0">
                <a:solidFill>
                  <a:srgbClr val="000000"/>
                </a:solidFill>
                <a:latin typeface="Courier" charset="0"/>
              </a:rPr>
              <a:t>]</a:t>
            </a:r>
            <a:endParaRPr lang="en-US" dirty="0">
              <a:solidFill>
                <a:srgbClr val="4070A0"/>
              </a:solidFill>
              <a:latin typeface="Courier" charset="0"/>
            </a:endParaRPr>
          </a:p>
        </p:txBody>
      </p:sp>
    </p:spTree>
    <p:extLst>
      <p:ext uri="{BB962C8B-B14F-4D97-AF65-F5344CB8AC3E}">
        <p14:creationId xmlns:p14="http://schemas.microsoft.com/office/powerpoint/2010/main" val="126003372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Filtering a </a:t>
            </a:r>
            <a:r>
              <a:rPr lang="en-US" dirty="0" err="1"/>
              <a:t>DataFrame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46</a:t>
            </a:fld>
            <a:endParaRPr lang="en-US"/>
          </a:p>
        </p:txBody>
      </p:sp>
      <p:sp>
        <p:nvSpPr>
          <p:cNvPr id="7" name="Text Placeholder 6"/>
          <p:cNvSpPr>
            <a:spLocks noGrp="1"/>
          </p:cNvSpPr>
          <p:nvPr>
            <p:ph type="body" sz="quarter" idx="13"/>
          </p:nvPr>
        </p:nvSpPr>
        <p:spPr/>
        <p:txBody>
          <a:bodyPr/>
          <a:lstStyle/>
          <a:p>
            <a:r>
              <a:rPr lang="en-US" dirty="0" smtClean="0"/>
              <a:t>EXERCISE 6 - Solution</a:t>
            </a:r>
            <a:endParaRPr lang="en-US" dirty="0"/>
          </a:p>
        </p:txBody>
      </p:sp>
      <p:sp>
        <p:nvSpPr>
          <p:cNvPr id="22" name="Rectangle 21"/>
          <p:cNvSpPr/>
          <p:nvPr/>
        </p:nvSpPr>
        <p:spPr>
          <a:xfrm>
            <a:off x="414670" y="1841134"/>
            <a:ext cx="8080744" cy="1200329"/>
          </a:xfrm>
          <a:prstGeom prst="rect">
            <a:avLst/>
          </a:prstGeom>
          <a:solidFill>
            <a:schemeClr val="bg1">
              <a:lumMod val="95000"/>
            </a:schemeClr>
          </a:solidFill>
          <a:ln>
            <a:solidFill>
              <a:srgbClr val="585858"/>
            </a:solidFill>
          </a:ln>
        </p:spPr>
        <p:txBody>
          <a:bodyPr wrap="square">
            <a:spAutoFit/>
          </a:bodyPr>
          <a:lstStyle/>
          <a:p>
            <a:r>
              <a:rPr lang="en-US" b="1" dirty="0" smtClean="0">
                <a:solidFill>
                  <a:srgbClr val="007020"/>
                </a:solidFill>
                <a:latin typeface="Courier" charset="0"/>
                <a:ea typeface="Courier" charset="0"/>
                <a:cs typeface="Courier" charset="0"/>
              </a:rPr>
              <a:t>import</a:t>
            </a:r>
            <a:r>
              <a:rPr lang="en-US" dirty="0" smtClean="0">
                <a:solidFill>
                  <a:srgbClr val="000000"/>
                </a:solidFill>
                <a:latin typeface="Courier" charset="0"/>
                <a:ea typeface="Courier" charset="0"/>
                <a:cs typeface="Courier" charset="0"/>
              </a:rPr>
              <a:t> </a:t>
            </a:r>
            <a:r>
              <a:rPr lang="en-US" b="1" dirty="0">
                <a:solidFill>
                  <a:srgbClr val="0E84B5"/>
                </a:solidFill>
                <a:latin typeface="Courier" charset="0"/>
                <a:ea typeface="Courier" charset="0"/>
                <a:cs typeface="Courier" charset="0"/>
              </a:rPr>
              <a:t>pandas</a:t>
            </a:r>
            <a:r>
              <a:rPr lang="en-US" dirty="0">
                <a:solidFill>
                  <a:srgbClr val="000000"/>
                </a:solidFill>
                <a:latin typeface="Courier" charset="0"/>
                <a:ea typeface="Courier" charset="0"/>
                <a:cs typeface="Courier" charset="0"/>
              </a:rPr>
              <a:t> </a:t>
            </a:r>
            <a:r>
              <a:rPr lang="en-US" b="1" dirty="0">
                <a:solidFill>
                  <a:srgbClr val="007020"/>
                </a:solidFill>
                <a:latin typeface="Courier" charset="0"/>
                <a:ea typeface="Courier" charset="0"/>
                <a:cs typeface="Courier" charset="0"/>
              </a:rPr>
              <a:t>as</a:t>
            </a:r>
            <a:r>
              <a:rPr lang="en-US" dirty="0">
                <a:solidFill>
                  <a:srgbClr val="000000"/>
                </a:solidFill>
                <a:latin typeface="Courier" charset="0"/>
                <a:ea typeface="Courier" charset="0"/>
                <a:cs typeface="Courier" charset="0"/>
              </a:rPr>
              <a:t> </a:t>
            </a:r>
            <a:r>
              <a:rPr lang="en-US" b="1" dirty="0" err="1">
                <a:solidFill>
                  <a:srgbClr val="0E84B5"/>
                </a:solidFill>
                <a:latin typeface="Courier" charset="0"/>
                <a:ea typeface="Courier" charset="0"/>
                <a:cs typeface="Courier" charset="0"/>
              </a:rPr>
              <a:t>pd</a:t>
            </a:r>
            <a:endParaRPr lang="en-US" dirty="0">
              <a:solidFill>
                <a:srgbClr val="00702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people </a:t>
            </a:r>
            <a:r>
              <a:rPr lang="en-US" dirty="0">
                <a:solidFill>
                  <a:srgbClr val="666666"/>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a:solidFill>
                  <a:srgbClr val="4070A0"/>
                </a:solidFill>
                <a:latin typeface="Courier" charset="0"/>
                <a:ea typeface="Courier" charset="0"/>
                <a:cs typeface="Courier" charset="0"/>
              </a:rPr>
              <a:t>'Donna </a:t>
            </a:r>
            <a:r>
              <a:rPr lang="en-US" dirty="0" err="1">
                <a:solidFill>
                  <a:srgbClr val="4070A0"/>
                </a:solidFill>
                <a:latin typeface="Courier" charset="0"/>
                <a:ea typeface="Courier" charset="0"/>
                <a:cs typeface="Courier" charset="0"/>
              </a:rPr>
              <a:t>Wong'</a:t>
            </a:r>
            <a:r>
              <a:rPr lang="en-US" dirty="0" err="1">
                <a:solidFill>
                  <a:srgbClr val="000000"/>
                </a:solidFill>
                <a:latin typeface="Courier" charset="0"/>
                <a:ea typeface="Courier" charset="0"/>
                <a:cs typeface="Courier" charset="0"/>
              </a:rPr>
              <a:t>,</a:t>
            </a:r>
            <a:r>
              <a:rPr lang="en-US" dirty="0" err="1">
                <a:solidFill>
                  <a:srgbClr val="4070A0"/>
                </a:solidFill>
                <a:latin typeface="Courier" charset="0"/>
                <a:ea typeface="Courier" charset="0"/>
                <a:cs typeface="Courier" charset="0"/>
              </a:rPr>
              <a:t>'Edward</a:t>
            </a:r>
            <a:r>
              <a:rPr lang="en-US" dirty="0">
                <a:solidFill>
                  <a:srgbClr val="4070A0"/>
                </a:solidFill>
                <a:latin typeface="Courier" charset="0"/>
                <a:ea typeface="Courier" charset="0"/>
                <a:cs typeface="Courier" charset="0"/>
              </a:rPr>
              <a:t> </a:t>
            </a:r>
            <a:r>
              <a:rPr lang="en-US" dirty="0" err="1">
                <a:solidFill>
                  <a:srgbClr val="4070A0"/>
                </a:solidFill>
                <a:latin typeface="Courier" charset="0"/>
                <a:ea typeface="Courier" charset="0"/>
                <a:cs typeface="Courier" charset="0"/>
              </a:rPr>
              <a:t>Tufte</a:t>
            </a:r>
            <a:r>
              <a:rPr lang="en-US" dirty="0">
                <a:solidFill>
                  <a:srgbClr val="4070A0"/>
                </a:solidFill>
                <a:latin typeface="Courier" charset="0"/>
                <a:ea typeface="Courier" charset="0"/>
                <a:cs typeface="Courier" charset="0"/>
              </a:rPr>
              <a:t>'</a:t>
            </a:r>
            <a:r>
              <a:rPr lang="en-US" dirty="0">
                <a:solidFill>
                  <a:srgbClr val="000000"/>
                </a:solidFill>
                <a:latin typeface="Courier" charset="0"/>
                <a:ea typeface="Courier" charset="0"/>
                <a:cs typeface="Courier" charset="0"/>
              </a:rPr>
              <a:t>,</a:t>
            </a:r>
            <a:r>
              <a:rPr lang="en-US" dirty="0">
                <a:solidFill>
                  <a:srgbClr val="4070A0"/>
                </a:solidFill>
                <a:latin typeface="Courier" charset="0"/>
                <a:ea typeface="Courier" charset="0"/>
                <a:cs typeface="Courier" charset="0"/>
              </a:rPr>
              <a:t>'David </a:t>
            </a:r>
            <a:r>
              <a:rPr lang="en-US" dirty="0" err="1">
                <a:solidFill>
                  <a:srgbClr val="4070A0"/>
                </a:solidFill>
                <a:latin typeface="Courier" charset="0"/>
                <a:ea typeface="Courier" charset="0"/>
                <a:cs typeface="Courier" charset="0"/>
              </a:rPr>
              <a:t>Candless</a:t>
            </a:r>
            <a:r>
              <a:rPr lang="en-US" dirty="0">
                <a:solidFill>
                  <a:srgbClr val="4070A0"/>
                </a:solidFill>
                <a:latin typeface="Courier" charset="0"/>
                <a:ea typeface="Courier" charset="0"/>
                <a:cs typeface="Courier" charset="0"/>
              </a:rPr>
              <a:t>'</a:t>
            </a:r>
            <a:r>
              <a:rPr lang="en-US" dirty="0">
                <a:solidFill>
                  <a:srgbClr val="000000"/>
                </a:solidFill>
                <a:latin typeface="Courier" charset="0"/>
                <a:ea typeface="Courier" charset="0"/>
                <a:cs typeface="Courier" charset="0"/>
              </a:rPr>
              <a:t>]</a:t>
            </a:r>
            <a:endParaRPr lang="en-US" dirty="0">
              <a:solidFill>
                <a:srgbClr val="4070A0"/>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genders </a:t>
            </a:r>
            <a:r>
              <a:rPr lang="en-US" dirty="0">
                <a:solidFill>
                  <a:srgbClr val="666666"/>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a:solidFill>
                  <a:srgbClr val="4070A0"/>
                </a:solidFill>
                <a:latin typeface="Courier" charset="0"/>
                <a:ea typeface="Courier" charset="0"/>
                <a:cs typeface="Courier" charset="0"/>
              </a:rPr>
              <a:t>'</a:t>
            </a:r>
            <a:r>
              <a:rPr lang="en-US" dirty="0" err="1">
                <a:solidFill>
                  <a:srgbClr val="4070A0"/>
                </a:solidFill>
                <a:latin typeface="Courier" charset="0"/>
                <a:ea typeface="Courier" charset="0"/>
                <a:cs typeface="Courier" charset="0"/>
              </a:rPr>
              <a:t>female'</a:t>
            </a:r>
            <a:r>
              <a:rPr lang="en-US" dirty="0" err="1">
                <a:solidFill>
                  <a:srgbClr val="000000"/>
                </a:solidFill>
                <a:latin typeface="Courier" charset="0"/>
                <a:ea typeface="Courier" charset="0"/>
                <a:cs typeface="Courier" charset="0"/>
              </a:rPr>
              <a:t>,</a:t>
            </a:r>
            <a:r>
              <a:rPr lang="en-US" dirty="0" err="1">
                <a:solidFill>
                  <a:srgbClr val="4070A0"/>
                </a:solidFill>
                <a:latin typeface="Courier" charset="0"/>
                <a:ea typeface="Courier" charset="0"/>
                <a:cs typeface="Courier" charset="0"/>
              </a:rPr>
              <a:t>'male'</a:t>
            </a:r>
            <a:r>
              <a:rPr lang="en-US" dirty="0" err="1">
                <a:solidFill>
                  <a:srgbClr val="000000"/>
                </a:solidFill>
                <a:latin typeface="Courier" charset="0"/>
                <a:ea typeface="Courier" charset="0"/>
                <a:cs typeface="Courier" charset="0"/>
              </a:rPr>
              <a:t>,</a:t>
            </a:r>
            <a:r>
              <a:rPr lang="en-US" dirty="0" err="1">
                <a:solidFill>
                  <a:srgbClr val="4070A0"/>
                </a:solidFill>
                <a:latin typeface="Courier" charset="0"/>
                <a:ea typeface="Courier" charset="0"/>
                <a:cs typeface="Courier" charset="0"/>
              </a:rPr>
              <a:t>'male</a:t>
            </a:r>
            <a:r>
              <a:rPr lang="en-US" dirty="0">
                <a:solidFill>
                  <a:srgbClr val="4070A0"/>
                </a:solidFill>
                <a:latin typeface="Courier" charset="0"/>
                <a:ea typeface="Courier" charset="0"/>
                <a:cs typeface="Courier" charset="0"/>
              </a:rPr>
              <a:t>'</a:t>
            </a:r>
            <a:r>
              <a:rPr lang="en-US" dirty="0">
                <a:solidFill>
                  <a:srgbClr val="000000"/>
                </a:solidFill>
                <a:latin typeface="Courier" charset="0"/>
                <a:ea typeface="Courier" charset="0"/>
                <a:cs typeface="Courier" charset="0"/>
              </a:rPr>
              <a:t>]</a:t>
            </a:r>
            <a:endParaRPr lang="en-US" dirty="0">
              <a:solidFill>
                <a:srgbClr val="4070A0"/>
              </a:solidFill>
              <a:latin typeface="Courier" charset="0"/>
              <a:ea typeface="Courier" charset="0"/>
              <a:cs typeface="Courier" charset="0"/>
            </a:endParaRPr>
          </a:p>
          <a:p>
            <a:r>
              <a:rPr lang="en-US" dirty="0" err="1">
                <a:solidFill>
                  <a:srgbClr val="000000"/>
                </a:solidFill>
                <a:latin typeface="Courier" charset="0"/>
                <a:ea typeface="Courier" charset="0"/>
                <a:cs typeface="Courier" charset="0"/>
              </a:rPr>
              <a:t>df</a:t>
            </a:r>
            <a:r>
              <a:rPr lang="en-US" dirty="0">
                <a:solidFill>
                  <a:srgbClr val="000000"/>
                </a:solidFill>
                <a:latin typeface="Courier" charset="0"/>
                <a:ea typeface="Courier" charset="0"/>
                <a:cs typeface="Courier" charset="0"/>
              </a:rPr>
              <a:t> </a:t>
            </a:r>
            <a:r>
              <a:rPr lang="en-US" dirty="0">
                <a:solidFill>
                  <a:srgbClr val="666666"/>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pd</a:t>
            </a:r>
            <a:r>
              <a:rPr lang="en-US" dirty="0" err="1">
                <a:solidFill>
                  <a:srgbClr val="666666"/>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DataFrame</a:t>
            </a:r>
            <a:r>
              <a:rPr lang="en-US" dirty="0">
                <a:solidFill>
                  <a:srgbClr val="000000"/>
                </a:solidFill>
                <a:latin typeface="Courier" charset="0"/>
                <a:ea typeface="Courier" charset="0"/>
                <a:cs typeface="Courier" charset="0"/>
              </a:rPr>
              <a:t>({</a:t>
            </a:r>
            <a:r>
              <a:rPr lang="en-US" dirty="0">
                <a:solidFill>
                  <a:srgbClr val="4070A0"/>
                </a:solidFill>
                <a:latin typeface="Courier" charset="0"/>
                <a:ea typeface="Courier" charset="0"/>
                <a:cs typeface="Courier" charset="0"/>
              </a:rPr>
              <a:t>'person'</a:t>
            </a:r>
            <a:r>
              <a:rPr lang="en-US" dirty="0">
                <a:solidFill>
                  <a:srgbClr val="000000"/>
                </a:solidFill>
                <a:latin typeface="Courier" charset="0"/>
                <a:ea typeface="Courier" charset="0"/>
                <a:cs typeface="Courier" charset="0"/>
              </a:rPr>
              <a:t>: people, </a:t>
            </a:r>
            <a:r>
              <a:rPr lang="en-US" dirty="0">
                <a:solidFill>
                  <a:srgbClr val="4070A0"/>
                </a:solidFill>
                <a:latin typeface="Courier" charset="0"/>
                <a:ea typeface="Courier" charset="0"/>
                <a:cs typeface="Courier" charset="0"/>
              </a:rPr>
              <a:t>'gender'</a:t>
            </a:r>
            <a:r>
              <a:rPr lang="en-US" dirty="0">
                <a:solidFill>
                  <a:srgbClr val="000000"/>
                </a:solidFill>
                <a:latin typeface="Courier" charset="0"/>
                <a:ea typeface="Courier" charset="0"/>
                <a:cs typeface="Courier" charset="0"/>
              </a:rPr>
              <a:t>: genders})</a:t>
            </a:r>
          </a:p>
        </p:txBody>
      </p:sp>
      <p:grpSp>
        <p:nvGrpSpPr>
          <p:cNvPr id="10" name="Group 9"/>
          <p:cNvGrpSpPr/>
          <p:nvPr/>
        </p:nvGrpSpPr>
        <p:grpSpPr>
          <a:xfrm>
            <a:off x="414670" y="3191909"/>
            <a:ext cx="8080744" cy="852122"/>
            <a:chOff x="414670" y="3191909"/>
            <a:chExt cx="8080744" cy="852122"/>
          </a:xfrm>
        </p:grpSpPr>
        <p:sp>
          <p:nvSpPr>
            <p:cNvPr id="8" name="Rectangle 7"/>
            <p:cNvSpPr/>
            <p:nvPr/>
          </p:nvSpPr>
          <p:spPr>
            <a:xfrm>
              <a:off x="414670" y="3191909"/>
              <a:ext cx="8080744" cy="369332"/>
            </a:xfrm>
            <a:prstGeom prst="rect">
              <a:avLst/>
            </a:prstGeom>
            <a:solidFill>
              <a:schemeClr val="bg1">
                <a:lumMod val="95000"/>
              </a:schemeClr>
            </a:solidFill>
            <a:ln>
              <a:solidFill>
                <a:srgbClr val="585858"/>
              </a:solidFill>
            </a:ln>
          </p:spPr>
          <p:txBody>
            <a:bodyPr wrap="square">
              <a:spAutoFit/>
            </a:bodyPr>
            <a:lstStyle/>
            <a:p>
              <a:r>
                <a:rPr lang="en-US" smtClean="0">
                  <a:solidFill>
                    <a:srgbClr val="007020"/>
                  </a:solidFill>
                  <a:latin typeface="Courier" charset="0"/>
                  <a:ea typeface="Courier" charset="0"/>
                  <a:cs typeface="Courier" charset="0"/>
                </a:rPr>
                <a:t>sum</a:t>
              </a:r>
              <a:r>
                <a:rPr lang="en-US" smtClean="0">
                  <a:solidFill>
                    <a:srgbClr val="000000"/>
                  </a:solidFill>
                  <a:latin typeface="Courier" charset="0"/>
                  <a:ea typeface="Courier" charset="0"/>
                  <a:cs typeface="Courier" charset="0"/>
                </a:rPr>
                <a:t>(</a:t>
              </a:r>
              <a:r>
                <a:rPr lang="en-US" dirty="0" err="1" smtClean="0">
                  <a:solidFill>
                    <a:srgbClr val="000000"/>
                  </a:solidFill>
                  <a:latin typeface="Courier" charset="0"/>
                  <a:ea typeface="Courier" charset="0"/>
                  <a:cs typeface="Courier" charset="0"/>
                </a:rPr>
                <a:t>df</a:t>
              </a:r>
              <a:r>
                <a:rPr lang="en-US" dirty="0">
                  <a:solidFill>
                    <a:srgbClr val="000000"/>
                  </a:solidFill>
                  <a:latin typeface="Courier" charset="0"/>
                  <a:ea typeface="Courier" charset="0"/>
                  <a:cs typeface="Courier" charset="0"/>
                </a:rPr>
                <a:t>[</a:t>
              </a:r>
              <a:r>
                <a:rPr lang="en-US" dirty="0">
                  <a:solidFill>
                    <a:srgbClr val="4070A0"/>
                  </a:solidFill>
                  <a:latin typeface="Courier" charset="0"/>
                  <a:ea typeface="Courier" charset="0"/>
                  <a:cs typeface="Courier" charset="0"/>
                </a:rPr>
                <a:t>'gender'</a:t>
              </a:r>
              <a:r>
                <a:rPr lang="en-US" dirty="0">
                  <a:solidFill>
                    <a:srgbClr val="000000"/>
                  </a:solidFill>
                  <a:latin typeface="Courier" charset="0"/>
                  <a:ea typeface="Courier" charset="0"/>
                  <a:cs typeface="Courier" charset="0"/>
                </a:rPr>
                <a:t>] </a:t>
              </a:r>
              <a:r>
                <a:rPr lang="en-US" dirty="0">
                  <a:solidFill>
                    <a:srgbClr val="666666"/>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a:solidFill>
                    <a:srgbClr val="4070A0"/>
                  </a:solidFill>
                  <a:latin typeface="Courier" charset="0"/>
                  <a:ea typeface="Courier" charset="0"/>
                  <a:cs typeface="Courier" charset="0"/>
                </a:rPr>
                <a:t>'female'</a:t>
              </a:r>
              <a:r>
                <a:rPr lang="en-US" dirty="0">
                  <a:solidFill>
                    <a:srgbClr val="000000"/>
                  </a:solidFill>
                  <a:latin typeface="Courier" charset="0"/>
                  <a:ea typeface="Courier" charset="0"/>
                  <a:cs typeface="Courier" charset="0"/>
                </a:rPr>
                <a:t>)</a:t>
              </a:r>
              <a:endParaRPr lang="en-US" dirty="0">
                <a:solidFill>
                  <a:srgbClr val="4070A0"/>
                </a:solidFill>
                <a:effectLst/>
                <a:latin typeface="Courier" charset="0"/>
                <a:ea typeface="Courier" charset="0"/>
                <a:cs typeface="Courier" charset="0"/>
              </a:endParaRPr>
            </a:p>
          </p:txBody>
        </p:sp>
        <p:sp>
          <p:nvSpPr>
            <p:cNvPr id="25" name="Rectangle 24"/>
            <p:cNvSpPr/>
            <p:nvPr/>
          </p:nvSpPr>
          <p:spPr>
            <a:xfrm>
              <a:off x="414670" y="3561241"/>
              <a:ext cx="8080744" cy="482790"/>
            </a:xfrm>
            <a:prstGeom prst="rect">
              <a:avLst/>
            </a:prstGeom>
            <a:noFill/>
            <a:ln>
              <a:solidFill>
                <a:srgbClr val="585858"/>
              </a:solidFill>
            </a:ln>
          </p:spPr>
          <p:txBody>
            <a:bodyPr wrap="square" anchor="ctr">
              <a:noAutofit/>
            </a:bodyPr>
            <a:lstStyle/>
            <a:p>
              <a:r>
                <a:rPr lang="en-US" dirty="0" smtClean="0">
                  <a:latin typeface="Courier" charset="0"/>
                  <a:ea typeface="Courier" charset="0"/>
                  <a:cs typeface="Courier" charset="0"/>
                </a:rPr>
                <a:t>1</a:t>
              </a:r>
              <a:endParaRPr lang="en-US" dirty="0">
                <a:latin typeface="Courier" charset="0"/>
                <a:ea typeface="Courier" charset="0"/>
                <a:cs typeface="Courier" charset="0"/>
              </a:endParaRPr>
            </a:p>
          </p:txBody>
        </p:sp>
      </p:grpSp>
      <p:grpSp>
        <p:nvGrpSpPr>
          <p:cNvPr id="28" name="Group 27"/>
          <p:cNvGrpSpPr/>
          <p:nvPr/>
        </p:nvGrpSpPr>
        <p:grpSpPr>
          <a:xfrm>
            <a:off x="414670" y="4194914"/>
            <a:ext cx="8080744" cy="1748686"/>
            <a:chOff x="414670" y="3191909"/>
            <a:chExt cx="8080744" cy="1748686"/>
          </a:xfrm>
        </p:grpSpPr>
        <p:sp>
          <p:nvSpPr>
            <p:cNvPr id="29" name="Rectangle 28"/>
            <p:cNvSpPr/>
            <p:nvPr/>
          </p:nvSpPr>
          <p:spPr>
            <a:xfrm>
              <a:off x="414670" y="3191909"/>
              <a:ext cx="8080744" cy="369332"/>
            </a:xfrm>
            <a:prstGeom prst="rect">
              <a:avLst/>
            </a:prstGeom>
            <a:solidFill>
              <a:schemeClr val="bg1">
                <a:lumMod val="95000"/>
              </a:schemeClr>
            </a:solidFill>
            <a:ln>
              <a:solidFill>
                <a:srgbClr val="585858"/>
              </a:solidFill>
            </a:ln>
          </p:spPr>
          <p:txBody>
            <a:bodyPr wrap="square">
              <a:spAutoFit/>
            </a:bodyPr>
            <a:lstStyle/>
            <a:p>
              <a:r>
                <a:rPr lang="mr-IN" dirty="0" err="1">
                  <a:solidFill>
                    <a:srgbClr val="000000"/>
                  </a:solidFill>
                  <a:latin typeface="Courier" charset="0"/>
                  <a:ea typeface="Courier" charset="0"/>
                  <a:cs typeface="Courier" charset="0"/>
                </a:rPr>
                <a:t>df</a:t>
              </a:r>
              <a:r>
                <a:rPr lang="mr-IN" dirty="0">
                  <a:solidFill>
                    <a:srgbClr val="000000"/>
                  </a:solidFill>
                  <a:latin typeface="Courier" charset="0"/>
                  <a:ea typeface="Courier" charset="0"/>
                  <a:cs typeface="Courier" charset="0"/>
                </a:rPr>
                <a:t>[</a:t>
              </a:r>
              <a:r>
                <a:rPr lang="mr-IN" dirty="0" err="1">
                  <a:solidFill>
                    <a:srgbClr val="000000"/>
                  </a:solidFill>
                  <a:latin typeface="Courier" charset="0"/>
                  <a:ea typeface="Courier" charset="0"/>
                  <a:cs typeface="Courier" charset="0"/>
                </a:rPr>
                <a:t>df</a:t>
              </a:r>
              <a:r>
                <a:rPr lang="mr-IN" dirty="0">
                  <a:solidFill>
                    <a:srgbClr val="000000"/>
                  </a:solidFill>
                  <a:latin typeface="Courier" charset="0"/>
                  <a:ea typeface="Courier" charset="0"/>
                  <a:cs typeface="Courier" charset="0"/>
                </a:rPr>
                <a:t>[</a:t>
              </a:r>
              <a:r>
                <a:rPr lang="mr-IN" dirty="0">
                  <a:solidFill>
                    <a:srgbClr val="4070A0"/>
                  </a:solidFill>
                  <a:latin typeface="Courier" charset="0"/>
                  <a:ea typeface="Courier" charset="0"/>
                  <a:cs typeface="Courier" charset="0"/>
                </a:rPr>
                <a:t>'</a:t>
              </a:r>
              <a:r>
                <a:rPr lang="mr-IN" dirty="0" err="1">
                  <a:solidFill>
                    <a:srgbClr val="4070A0"/>
                  </a:solidFill>
                  <a:latin typeface="Courier" charset="0"/>
                  <a:ea typeface="Courier" charset="0"/>
                  <a:cs typeface="Courier" charset="0"/>
                </a:rPr>
                <a:t>gender</a:t>
              </a:r>
              <a:r>
                <a:rPr lang="mr-IN" dirty="0">
                  <a:solidFill>
                    <a:srgbClr val="4070A0"/>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666666"/>
                  </a:solidFill>
                  <a:latin typeface="Courier" charset="0"/>
                  <a:ea typeface="Courier" charset="0"/>
                  <a:cs typeface="Courier" charset="0"/>
                </a:rPr>
                <a:t>==</a:t>
              </a:r>
              <a:r>
                <a:rPr lang="mr-IN" dirty="0">
                  <a:solidFill>
                    <a:srgbClr val="000000"/>
                  </a:solidFill>
                  <a:latin typeface="Courier" charset="0"/>
                  <a:ea typeface="Courier" charset="0"/>
                  <a:cs typeface="Courier" charset="0"/>
                </a:rPr>
                <a:t> </a:t>
              </a:r>
              <a:r>
                <a:rPr lang="mr-IN" dirty="0">
                  <a:solidFill>
                    <a:srgbClr val="4070A0"/>
                  </a:solidFill>
                  <a:latin typeface="Courier" charset="0"/>
                  <a:ea typeface="Courier" charset="0"/>
                  <a:cs typeface="Courier" charset="0"/>
                </a:rPr>
                <a:t>'</a:t>
              </a:r>
              <a:r>
                <a:rPr lang="mr-IN" dirty="0" err="1">
                  <a:solidFill>
                    <a:srgbClr val="4070A0"/>
                  </a:solidFill>
                  <a:latin typeface="Courier" charset="0"/>
                  <a:ea typeface="Courier" charset="0"/>
                  <a:cs typeface="Courier" charset="0"/>
                </a:rPr>
                <a:t>male</a:t>
              </a:r>
              <a:r>
                <a:rPr lang="mr-IN" dirty="0">
                  <a:solidFill>
                    <a:srgbClr val="4070A0"/>
                  </a:solidFill>
                  <a:latin typeface="Courier" charset="0"/>
                  <a:ea typeface="Courier" charset="0"/>
                  <a:cs typeface="Courier" charset="0"/>
                </a:rPr>
                <a:t>'</a:t>
              </a:r>
              <a:r>
                <a:rPr lang="mr-IN" dirty="0">
                  <a:solidFill>
                    <a:srgbClr val="000000"/>
                  </a:solidFill>
                  <a:latin typeface="Courier" charset="0"/>
                  <a:ea typeface="Courier" charset="0"/>
                  <a:cs typeface="Courier" charset="0"/>
                </a:rPr>
                <a:t>]</a:t>
              </a:r>
              <a:endParaRPr lang="mr-IN" dirty="0">
                <a:solidFill>
                  <a:srgbClr val="4070A0"/>
                </a:solidFill>
                <a:latin typeface="Courier" charset="0"/>
                <a:ea typeface="Courier" charset="0"/>
                <a:cs typeface="Courier" charset="0"/>
              </a:endParaRPr>
            </a:p>
          </p:txBody>
        </p:sp>
        <p:sp>
          <p:nvSpPr>
            <p:cNvPr id="30" name="Rectangle 29"/>
            <p:cNvSpPr/>
            <p:nvPr/>
          </p:nvSpPr>
          <p:spPr>
            <a:xfrm>
              <a:off x="414670" y="3561240"/>
              <a:ext cx="8080744" cy="1379355"/>
            </a:xfrm>
            <a:prstGeom prst="rect">
              <a:avLst/>
            </a:prstGeom>
            <a:noFill/>
            <a:ln>
              <a:solidFill>
                <a:srgbClr val="585858"/>
              </a:solidFill>
            </a:ln>
          </p:spPr>
          <p:txBody>
            <a:bodyPr wrap="square" anchor="ctr">
              <a:noAutofit/>
            </a:bodyPr>
            <a:lstStyle/>
            <a:p>
              <a:endParaRPr lang="en-US" dirty="0">
                <a:latin typeface="Courier" charset="0"/>
                <a:ea typeface="Courier" charset="0"/>
                <a:cs typeface="Courier" charset="0"/>
              </a:endParaRPr>
            </a:p>
          </p:txBody>
        </p:sp>
      </p:grpSp>
      <p:pic>
        <p:nvPicPr>
          <p:cNvPr id="17" name="Picture 16"/>
          <p:cNvPicPr>
            <a:picLocks noChangeAspect="1"/>
          </p:cNvPicPr>
          <p:nvPr/>
        </p:nvPicPr>
        <p:blipFill>
          <a:blip r:embed="rId2"/>
          <a:stretch>
            <a:fillRect/>
          </a:stretch>
        </p:blipFill>
        <p:spPr>
          <a:xfrm>
            <a:off x="519370" y="4685373"/>
            <a:ext cx="2349500" cy="1155700"/>
          </a:xfrm>
          <a:prstGeom prst="rect">
            <a:avLst/>
          </a:prstGeom>
        </p:spPr>
      </p:pic>
    </p:spTree>
    <p:extLst>
      <p:ext uri="{BB962C8B-B14F-4D97-AF65-F5344CB8AC3E}">
        <p14:creationId xmlns:p14="http://schemas.microsoft.com/office/powerpoint/2010/main" val="105064023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Drill Down</a:t>
            </a:r>
            <a:r>
              <a:rPr lang="en-US" baseline="0" dirty="0" smtClean="0"/>
              <a:t>: Histograms by Series</a:t>
            </a:r>
            <a:endParaRPr lang="en-US" dirty="0"/>
          </a:p>
        </p:txBody>
      </p:sp>
      <p:sp>
        <p:nvSpPr>
          <p:cNvPr id="3" name="Content Placeholder 2"/>
          <p:cNvSpPr>
            <a:spLocks noGrp="1"/>
          </p:cNvSpPr>
          <p:nvPr>
            <p:ph idx="1"/>
          </p:nvPr>
        </p:nvSpPr>
        <p:spPr>
          <a:xfrm>
            <a:off x="7100388" y="1825625"/>
            <a:ext cx="4786812" cy="4351338"/>
          </a:xfrm>
        </p:spPr>
        <p:txBody>
          <a:bodyPr/>
          <a:lstStyle/>
          <a:p>
            <a:r>
              <a:rPr lang="en-US" dirty="0" smtClean="0"/>
              <a:t>A violin plot makes a nice way to drill down into distribution by some categorical series.</a:t>
            </a:r>
          </a:p>
          <a:p>
            <a:r>
              <a:rPr lang="en-US" dirty="0" smtClean="0"/>
              <a:t>Does the distribution of values vary based on the category value?</a:t>
            </a:r>
          </a:p>
          <a:p>
            <a:endParaRPr lang="en-US" dirty="0"/>
          </a:p>
          <a:p>
            <a:r>
              <a:rPr lang="en-US" dirty="0" smtClean="0"/>
              <a:t>Seems clear that the price distribution in Dallas is different than New York.</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47</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1.5 Break things down</a:t>
            </a:r>
            <a:endParaRPr lang="en-US" dirty="0">
              <a:solidFill>
                <a:schemeClr val="tx1">
                  <a:lumMod val="75000"/>
                  <a:lumOff val="25000"/>
                </a:schemeClr>
              </a:solidFill>
            </a:endParaRPr>
          </a:p>
        </p:txBody>
      </p:sp>
      <p:sp>
        <p:nvSpPr>
          <p:cNvPr id="6" name="Rectangle 5"/>
          <p:cNvSpPr/>
          <p:nvPr/>
        </p:nvSpPr>
        <p:spPr>
          <a:xfrm>
            <a:off x="334538" y="1825625"/>
            <a:ext cx="6353342" cy="369332"/>
          </a:xfrm>
          <a:prstGeom prst="rect">
            <a:avLst/>
          </a:prstGeom>
          <a:solidFill>
            <a:schemeClr val="bg1">
              <a:lumMod val="95000"/>
            </a:schemeClr>
          </a:solidFill>
          <a:ln>
            <a:solidFill>
              <a:srgbClr val="585858"/>
            </a:solidFill>
          </a:ln>
        </p:spPr>
        <p:txBody>
          <a:bodyPr wrap="square">
            <a:spAutoFit/>
          </a:bodyPr>
          <a:lstStyle/>
          <a:p>
            <a:r>
              <a:rPr lang="en-US" smtClean="0">
                <a:solidFill>
                  <a:srgbClr val="000000"/>
                </a:solidFill>
                <a:latin typeface="Courier" charset="0"/>
              </a:rPr>
              <a:t>sns</a:t>
            </a:r>
            <a:r>
              <a:rPr lang="en-US" smtClean="0">
                <a:solidFill>
                  <a:srgbClr val="666666"/>
                </a:solidFill>
                <a:latin typeface="Courier" charset="0"/>
              </a:rPr>
              <a:t>.</a:t>
            </a:r>
            <a:r>
              <a:rPr lang="en-US" smtClean="0">
                <a:solidFill>
                  <a:srgbClr val="000000"/>
                </a:solidFill>
                <a:latin typeface="Courier" charset="0"/>
              </a:rPr>
              <a:t>violinplot</a:t>
            </a:r>
            <a:r>
              <a:rPr lang="en-US" dirty="0" smtClean="0">
                <a:solidFill>
                  <a:srgbClr val="000000"/>
                </a:solidFill>
                <a:latin typeface="Courier" charset="0"/>
              </a:rPr>
              <a:t>(data</a:t>
            </a:r>
            <a:r>
              <a:rPr lang="en-US" dirty="0" smtClean="0">
                <a:solidFill>
                  <a:srgbClr val="666666"/>
                </a:solidFill>
                <a:latin typeface="Courier" charset="0"/>
              </a:rPr>
              <a:t>=</a:t>
            </a:r>
            <a:r>
              <a:rPr lang="en-US" dirty="0" err="1" smtClean="0">
                <a:solidFill>
                  <a:srgbClr val="000000"/>
                </a:solidFill>
                <a:latin typeface="Courier" charset="0"/>
              </a:rPr>
              <a:t>df</a:t>
            </a:r>
            <a:r>
              <a:rPr lang="en-US" dirty="0">
                <a:solidFill>
                  <a:srgbClr val="000000"/>
                </a:solidFill>
                <a:latin typeface="Courier" charset="0"/>
              </a:rPr>
              <a:t>, y</a:t>
            </a:r>
            <a:r>
              <a:rPr lang="en-US" dirty="0">
                <a:solidFill>
                  <a:srgbClr val="666666"/>
                </a:solidFill>
                <a:latin typeface="Courier" charset="0"/>
              </a:rPr>
              <a:t>=</a:t>
            </a:r>
            <a:r>
              <a:rPr lang="en-US" dirty="0">
                <a:solidFill>
                  <a:srgbClr val="4070A0"/>
                </a:solidFill>
                <a:latin typeface="Courier" charset="0"/>
              </a:rPr>
              <a:t>'price'</a:t>
            </a:r>
            <a:r>
              <a:rPr lang="en-US" dirty="0">
                <a:solidFill>
                  <a:srgbClr val="000000"/>
                </a:solidFill>
                <a:latin typeface="Courier" charset="0"/>
              </a:rPr>
              <a:t>, x</a:t>
            </a:r>
            <a:r>
              <a:rPr lang="en-US" dirty="0">
                <a:solidFill>
                  <a:srgbClr val="666666"/>
                </a:solidFill>
                <a:latin typeface="Courier" charset="0"/>
              </a:rPr>
              <a:t>=</a:t>
            </a:r>
            <a:r>
              <a:rPr lang="en-US" dirty="0">
                <a:solidFill>
                  <a:srgbClr val="4070A0"/>
                </a:solidFill>
                <a:latin typeface="Courier" charset="0"/>
              </a:rPr>
              <a:t>'city'</a:t>
            </a:r>
            <a:r>
              <a:rPr lang="en-US" dirty="0">
                <a:solidFill>
                  <a:srgbClr val="000000"/>
                </a:solidFill>
                <a:latin typeface="Courier" charset="0"/>
              </a:rPr>
              <a:t>)</a:t>
            </a:r>
            <a:endParaRPr lang="en-US" dirty="0">
              <a:solidFill>
                <a:srgbClr val="000000"/>
              </a:solidFill>
              <a:effectLst/>
              <a:latin typeface="Courier" charset="0"/>
            </a:endParaRPr>
          </a:p>
        </p:txBody>
      </p:sp>
      <p:pic>
        <p:nvPicPr>
          <p:cNvPr id="7" name="Picture 6"/>
          <p:cNvPicPr>
            <a:picLocks noChangeAspect="1"/>
          </p:cNvPicPr>
          <p:nvPr/>
        </p:nvPicPr>
        <p:blipFill>
          <a:blip r:embed="rId2"/>
          <a:stretch>
            <a:fillRect/>
          </a:stretch>
        </p:blipFill>
        <p:spPr>
          <a:xfrm>
            <a:off x="495890" y="2564289"/>
            <a:ext cx="6024547" cy="4026456"/>
          </a:xfrm>
          <a:prstGeom prst="rect">
            <a:avLst/>
          </a:prstGeom>
        </p:spPr>
      </p:pic>
      <p:sp>
        <p:nvSpPr>
          <p:cNvPr id="8" name="TextBox 7"/>
          <p:cNvSpPr txBox="1"/>
          <p:nvPr/>
        </p:nvSpPr>
        <p:spPr>
          <a:xfrm>
            <a:off x="334537" y="2194957"/>
            <a:ext cx="5659864" cy="276999"/>
          </a:xfrm>
          <a:prstGeom prst="rect">
            <a:avLst/>
          </a:prstGeom>
          <a:noFill/>
          <a:ln>
            <a:noFill/>
          </a:ln>
        </p:spPr>
        <p:txBody>
          <a:bodyPr wrap="square" rtlCol="0">
            <a:spAutoFit/>
          </a:bodyPr>
          <a:lstStyle/>
          <a:p>
            <a:r>
              <a:rPr lang="en-US" sz="1200" dirty="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153950156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Break</a:t>
            </a:r>
            <a:endParaRPr lang="en-US" dirty="0"/>
          </a:p>
        </p:txBody>
      </p:sp>
      <p:sp>
        <p:nvSpPr>
          <p:cNvPr id="7" name="Subtitle 6"/>
          <p:cNvSpPr>
            <a:spLocks noGrp="1"/>
          </p:cNvSpPr>
          <p:nvPr>
            <p:ph type="subTitle" idx="1"/>
          </p:nvPr>
        </p:nvSpPr>
        <p:spPr/>
        <p:txBody>
          <a:bodyPr/>
          <a:lstStyle/>
          <a:p>
            <a:endParaRPr lang="en-US"/>
          </a:p>
        </p:txBody>
      </p:sp>
      <p:sp>
        <p:nvSpPr>
          <p:cNvPr id="4" name="Slide Number Placeholder 3"/>
          <p:cNvSpPr>
            <a:spLocks noGrp="1"/>
          </p:cNvSpPr>
          <p:nvPr>
            <p:ph type="sldNum" sz="quarter" idx="12"/>
          </p:nvPr>
        </p:nvSpPr>
        <p:spPr/>
        <p:txBody>
          <a:bodyPr/>
          <a:lstStyle/>
          <a:p>
            <a:fld id="{721E7CEC-74A5-0048-9106-4C537A0603F6}" type="slidenum">
              <a:rPr lang="en-US" smtClean="0"/>
              <a:t>48</a:t>
            </a:fld>
            <a:endParaRPr lang="en-US"/>
          </a:p>
        </p:txBody>
      </p:sp>
    </p:spTree>
    <p:extLst>
      <p:ext uri="{BB962C8B-B14F-4D97-AF65-F5344CB8AC3E}">
        <p14:creationId xmlns:p14="http://schemas.microsoft.com/office/powerpoint/2010/main" val="154932545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Natural Language Processing in Python</a:t>
            </a:r>
            <a:endParaRPr lang="en-US" dirty="0"/>
          </a:p>
        </p:txBody>
      </p:sp>
      <p:sp>
        <p:nvSpPr>
          <p:cNvPr id="3" name="Content Placeholder 2"/>
          <p:cNvSpPr>
            <a:spLocks noGrp="1"/>
          </p:cNvSpPr>
          <p:nvPr>
            <p:ph idx="1"/>
          </p:nvPr>
        </p:nvSpPr>
        <p:spPr/>
        <p:txBody>
          <a:bodyPr/>
          <a:lstStyle/>
          <a:p>
            <a:r>
              <a:rPr lang="en-US" dirty="0" smtClean="0"/>
              <a:t>NLTK is the standard Python NLP toolkit</a:t>
            </a:r>
          </a:p>
          <a:p>
            <a:pPr lvl="1"/>
            <a:r>
              <a:rPr lang="en-US" dirty="0" smtClean="0"/>
              <a:t>Tokenize </a:t>
            </a:r>
            <a:r>
              <a:rPr lang="mr-IN" dirty="0" smtClean="0"/>
              <a:t>–</a:t>
            </a:r>
            <a:r>
              <a:rPr lang="en-US" dirty="0" smtClean="0"/>
              <a:t> split documents into paragraphs, sentences, and words</a:t>
            </a:r>
          </a:p>
          <a:p>
            <a:pPr lvl="1"/>
            <a:r>
              <a:rPr lang="en-US" dirty="0" smtClean="0"/>
              <a:t>Stemming </a:t>
            </a:r>
            <a:r>
              <a:rPr lang="mr-IN" dirty="0" smtClean="0"/>
              <a:t>–</a:t>
            </a:r>
            <a:r>
              <a:rPr lang="en-US" dirty="0" smtClean="0"/>
              <a:t> based on base words</a:t>
            </a:r>
          </a:p>
          <a:p>
            <a:pPr lvl="1"/>
            <a:r>
              <a:rPr lang="en-US" dirty="0" smtClean="0"/>
              <a:t>Type of speech </a:t>
            </a:r>
            <a:r>
              <a:rPr lang="mr-IN" dirty="0" smtClean="0"/>
              <a:t>–</a:t>
            </a:r>
            <a:r>
              <a:rPr lang="en-US" dirty="0" smtClean="0"/>
              <a:t> based on vocabulary and usage context</a:t>
            </a:r>
          </a:p>
          <a:p>
            <a:pPr lvl="1"/>
            <a:r>
              <a:rPr lang="en-US" dirty="0" smtClean="0"/>
              <a:t>Standard corpus </a:t>
            </a:r>
            <a:r>
              <a:rPr lang="mr-IN" dirty="0" smtClean="0"/>
              <a:t>–</a:t>
            </a:r>
            <a:r>
              <a:rPr lang="en-US" dirty="0" smtClean="0"/>
              <a:t> knowledge base for understanding language in context</a:t>
            </a:r>
          </a:p>
          <a:p>
            <a:pPr lvl="1"/>
            <a:endParaRPr lang="en-US" dirty="0"/>
          </a:p>
          <a:p>
            <a:r>
              <a:rPr lang="en-US" dirty="0" smtClean="0"/>
              <a:t>Often used in conjunction with machine learning for:</a:t>
            </a:r>
          </a:p>
          <a:p>
            <a:pPr lvl="1"/>
            <a:r>
              <a:rPr lang="en-US" dirty="0" smtClean="0"/>
              <a:t>Supervised document classification</a:t>
            </a:r>
          </a:p>
          <a:p>
            <a:pPr lvl="1"/>
            <a:r>
              <a:rPr lang="en-US" dirty="0" smtClean="0"/>
              <a:t>Unsupervised document clustering</a:t>
            </a:r>
          </a:p>
          <a:p>
            <a:pPr lvl="1"/>
            <a:r>
              <a:rPr lang="en-US" dirty="0" smtClean="0"/>
              <a:t>Sentiment analysis</a:t>
            </a:r>
          </a:p>
          <a:p>
            <a:pPr lvl="1"/>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49</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2.1 Classifying the facilities</a:t>
            </a:r>
            <a:endParaRPr lang="en-US" dirty="0">
              <a:solidFill>
                <a:schemeClr val="tx1">
                  <a:lumMod val="75000"/>
                  <a:lumOff val="25000"/>
                </a:schemeClr>
              </a:solidFill>
            </a:endParaRPr>
          </a:p>
        </p:txBody>
      </p:sp>
    </p:spTree>
    <p:extLst>
      <p:ext uri="{BB962C8B-B14F-4D97-AF65-F5344CB8AC3E}">
        <p14:creationId xmlns:p14="http://schemas.microsoft.com/office/powerpoint/2010/main" val="13040149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Hello Jupyter!</a:t>
            </a:r>
            <a:endParaRPr lang="en-US" dirty="0"/>
          </a:p>
        </p:txBody>
      </p:sp>
      <p:sp>
        <p:nvSpPr>
          <p:cNvPr id="5" name="Content Placeholder 4"/>
          <p:cNvSpPr>
            <a:spLocks noGrp="1"/>
          </p:cNvSpPr>
          <p:nvPr>
            <p:ph sz="half" idx="1"/>
          </p:nvPr>
        </p:nvSpPr>
        <p:spPr/>
        <p:txBody>
          <a:bodyPr>
            <a:normAutofit/>
          </a:bodyPr>
          <a:lstStyle/>
          <a:p>
            <a:r>
              <a:rPr lang="en-US" sz="2000" b="1" dirty="0" smtClean="0"/>
              <a:t>Comments</a:t>
            </a:r>
            <a:r>
              <a:rPr lang="en-US" sz="2000" dirty="0" smtClean="0"/>
              <a:t> are preceded by </a:t>
            </a:r>
            <a:r>
              <a:rPr lang="en-US" sz="2000" dirty="0" smtClean="0">
                <a:solidFill>
                  <a:srgbClr val="585858"/>
                </a:solidFill>
                <a:latin typeface="Consolas" charset="0"/>
                <a:ea typeface="Consolas" charset="0"/>
                <a:cs typeface="Consolas" charset="0"/>
              </a:rPr>
              <a:t>#</a:t>
            </a:r>
            <a:r>
              <a:rPr lang="en-US" sz="2000" dirty="0" smtClean="0">
                <a:solidFill>
                  <a:srgbClr val="585858"/>
                </a:solidFill>
                <a:ea typeface="Consolas" charset="0"/>
                <a:cs typeface="Consolas" charset="0"/>
              </a:rPr>
              <a:t>.</a:t>
            </a:r>
          </a:p>
          <a:p>
            <a:r>
              <a:rPr lang="en-US" sz="2000" b="1" dirty="0" smtClean="0"/>
              <a:t>Variables</a:t>
            </a:r>
            <a:r>
              <a:rPr lang="en-US" sz="2000" dirty="0" smtClean="0"/>
              <a:t> get assigned values with </a:t>
            </a:r>
            <a:r>
              <a:rPr lang="en-US" sz="2000" dirty="0" smtClean="0">
                <a:solidFill>
                  <a:srgbClr val="585858"/>
                </a:solidFill>
                <a:latin typeface="Consolas" charset="0"/>
                <a:ea typeface="Consolas" charset="0"/>
                <a:cs typeface="Consolas" charset="0"/>
              </a:rPr>
              <a:t>=</a:t>
            </a:r>
            <a:r>
              <a:rPr lang="en-US" sz="2000" dirty="0" smtClean="0">
                <a:solidFill>
                  <a:srgbClr val="585858"/>
                </a:solidFill>
                <a:ea typeface="Consolas" charset="0"/>
                <a:cs typeface="Consolas" charset="0"/>
              </a:rPr>
              <a:t>.</a:t>
            </a:r>
          </a:p>
          <a:p>
            <a:r>
              <a:rPr lang="en-US" sz="2000" b="1" dirty="0" smtClean="0"/>
              <a:t>Code blocks </a:t>
            </a:r>
            <a:r>
              <a:rPr lang="en-US" sz="2000" dirty="0" smtClean="0"/>
              <a:t>require consistent indenting.</a:t>
            </a:r>
          </a:p>
          <a:p>
            <a:r>
              <a:rPr lang="en-US" sz="2000" b="1" dirty="0" smtClean="0"/>
              <a:t>Function calls </a:t>
            </a:r>
            <a:r>
              <a:rPr lang="en-US" sz="2000" dirty="0" smtClean="0"/>
              <a:t>use </a:t>
            </a:r>
            <a:r>
              <a:rPr lang="en-US" sz="2000" dirty="0" smtClean="0">
                <a:solidFill>
                  <a:srgbClr val="585858"/>
                </a:solidFill>
                <a:latin typeface="Consolas" charset="0"/>
                <a:ea typeface="Consolas" charset="0"/>
                <a:cs typeface="Consolas" charset="0"/>
              </a:rPr>
              <a:t>()</a:t>
            </a:r>
            <a:r>
              <a:rPr lang="en-US" sz="2000" dirty="0" smtClean="0"/>
              <a:t> to pass parameter values.</a:t>
            </a:r>
          </a:p>
          <a:p>
            <a:r>
              <a:rPr lang="en-US" sz="2000" dirty="0" smtClean="0"/>
              <a:t>Jupyter organizes commands into cells that can hold code or documentation, and have results.</a:t>
            </a:r>
            <a:endParaRPr lang="en-US" sz="2000" dirty="0"/>
          </a:p>
        </p:txBody>
      </p:sp>
      <p:sp>
        <p:nvSpPr>
          <p:cNvPr id="6" name="Content Placeholder 5"/>
          <p:cNvSpPr>
            <a:spLocks noGrp="1"/>
          </p:cNvSpPr>
          <p:nvPr>
            <p:ph sz="half" idx="2"/>
          </p:nvPr>
        </p:nvSpPr>
        <p:spPr>
          <a:xfrm>
            <a:off x="6172200" y="4359564"/>
            <a:ext cx="5715000" cy="1817399"/>
          </a:xfrm>
        </p:spPr>
        <p:txBody>
          <a:bodyPr>
            <a:normAutofit lnSpcReduction="10000"/>
          </a:bodyPr>
          <a:lstStyle/>
          <a:p>
            <a:r>
              <a:rPr lang="en-US" sz="2000" dirty="0" smtClean="0"/>
              <a:t>Jupyter is an interactive web-based programming notebook that shows commands and results in-line.</a:t>
            </a:r>
          </a:p>
          <a:p>
            <a:r>
              <a:rPr lang="en-US" sz="2000" dirty="0" smtClean="0"/>
              <a:t>Jupyter launches separate Python interpreters for each running notebook.</a:t>
            </a:r>
          </a:p>
          <a:p>
            <a:r>
              <a:rPr lang="en-US" sz="2000" dirty="0" smtClean="0"/>
              <a:t>Notebooks are independent and do not share variables or data back-and-forth.</a:t>
            </a:r>
            <a:endParaRPr lang="en-US" sz="2000" dirty="0"/>
          </a:p>
        </p:txBody>
      </p:sp>
      <p:sp>
        <p:nvSpPr>
          <p:cNvPr id="4" name="Slide Number Placeholder 3"/>
          <p:cNvSpPr>
            <a:spLocks noGrp="1"/>
          </p:cNvSpPr>
          <p:nvPr>
            <p:ph type="sldNum" sz="quarter" idx="12"/>
          </p:nvPr>
        </p:nvSpPr>
        <p:spPr/>
        <p:txBody>
          <a:bodyPr/>
          <a:lstStyle/>
          <a:p>
            <a:fld id="{721E7CEC-74A5-0048-9106-4C537A0603F6}" type="slidenum">
              <a:rPr lang="en-US" smtClean="0"/>
              <a:t>5</a:t>
            </a:fld>
            <a:endParaRPr lang="en-US"/>
          </a:p>
        </p:txBody>
      </p:sp>
      <p:pic>
        <p:nvPicPr>
          <p:cNvPr id="8" name="Picture 7"/>
          <p:cNvPicPr>
            <a:picLocks noChangeAspect="1"/>
          </p:cNvPicPr>
          <p:nvPr/>
        </p:nvPicPr>
        <p:blipFill>
          <a:blip r:embed="rId2"/>
          <a:stretch>
            <a:fillRect/>
          </a:stretch>
        </p:blipFill>
        <p:spPr>
          <a:xfrm>
            <a:off x="334537" y="4121366"/>
            <a:ext cx="5685263" cy="1448987"/>
          </a:xfrm>
          <a:prstGeom prst="rect">
            <a:avLst/>
          </a:prstGeom>
        </p:spPr>
      </p:pic>
      <p:pic>
        <p:nvPicPr>
          <p:cNvPr id="9" name="Picture 8"/>
          <p:cNvPicPr>
            <a:picLocks noChangeAspect="1"/>
          </p:cNvPicPr>
          <p:nvPr/>
        </p:nvPicPr>
        <p:blipFill>
          <a:blip r:embed="rId3"/>
          <a:stretch>
            <a:fillRect/>
          </a:stretch>
        </p:blipFill>
        <p:spPr>
          <a:xfrm>
            <a:off x="6024205" y="919036"/>
            <a:ext cx="5862995" cy="3306618"/>
          </a:xfrm>
          <a:prstGeom prst="rect">
            <a:avLst/>
          </a:prstGeom>
        </p:spPr>
      </p:pic>
      <p:sp>
        <p:nvSpPr>
          <p:cNvPr id="10" name="TextBox 9"/>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Introducing Jupyter</a:t>
            </a:r>
            <a:endParaRPr lang="en-US" dirty="0">
              <a:solidFill>
                <a:schemeClr val="tx1">
                  <a:lumMod val="75000"/>
                  <a:lumOff val="25000"/>
                </a:schemeClr>
              </a:solidFill>
            </a:endParaRPr>
          </a:p>
        </p:txBody>
      </p:sp>
    </p:spTree>
    <p:extLst>
      <p:ext uri="{BB962C8B-B14F-4D97-AF65-F5344CB8AC3E}">
        <p14:creationId xmlns:p14="http://schemas.microsoft.com/office/powerpoint/2010/main" val="94591985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Shortcut for iterating over lists</a:t>
            </a:r>
            <a:endParaRPr lang="en-US" dirty="0"/>
          </a:p>
        </p:txBody>
      </p:sp>
      <p:sp>
        <p:nvSpPr>
          <p:cNvPr id="7" name="Content Placeholder 6"/>
          <p:cNvSpPr>
            <a:spLocks noGrp="1"/>
          </p:cNvSpPr>
          <p:nvPr>
            <p:ph idx="1"/>
          </p:nvPr>
        </p:nvSpPr>
        <p:spPr>
          <a:xfrm>
            <a:off x="334537" y="1836427"/>
            <a:ext cx="11552663" cy="584792"/>
          </a:xfrm>
        </p:spPr>
        <p:txBody>
          <a:bodyPr/>
          <a:lstStyle/>
          <a:p>
            <a:r>
              <a:rPr lang="en-US" dirty="0" smtClean="0"/>
              <a:t>This long unreadable line is really two nested for loops</a:t>
            </a:r>
          </a:p>
        </p:txBody>
      </p:sp>
      <p:sp>
        <p:nvSpPr>
          <p:cNvPr id="4" name="Slide Number Placeholder 3"/>
          <p:cNvSpPr>
            <a:spLocks noGrp="1"/>
          </p:cNvSpPr>
          <p:nvPr>
            <p:ph type="sldNum" sz="quarter" idx="12"/>
          </p:nvPr>
        </p:nvSpPr>
        <p:spPr/>
        <p:txBody>
          <a:bodyPr/>
          <a:lstStyle/>
          <a:p>
            <a:fld id="{721E7CEC-74A5-0048-9106-4C537A0603F6}" type="slidenum">
              <a:rPr lang="en-US" smtClean="0"/>
              <a:t>50</a:t>
            </a:fld>
            <a:endParaRPr lang="en-US"/>
          </a:p>
        </p:txBody>
      </p:sp>
      <p:sp>
        <p:nvSpPr>
          <p:cNvPr id="8" name="Text Placeholder 7"/>
          <p:cNvSpPr>
            <a:spLocks noGrp="1"/>
          </p:cNvSpPr>
          <p:nvPr>
            <p:ph type="body" sz="quarter" idx="13"/>
          </p:nvPr>
        </p:nvSpPr>
        <p:spPr/>
        <p:txBody>
          <a:bodyPr/>
          <a:lstStyle/>
          <a:p>
            <a:r>
              <a:rPr lang="en-US" dirty="0" smtClean="0"/>
              <a:t>PYTHON BASICS: Inline loop shortcuts</a:t>
            </a:r>
            <a:endParaRPr lang="en-US" dirty="0"/>
          </a:p>
        </p:txBody>
      </p:sp>
      <p:sp>
        <p:nvSpPr>
          <p:cNvPr id="9" name="Rectangle 8"/>
          <p:cNvSpPr/>
          <p:nvPr/>
        </p:nvSpPr>
        <p:spPr>
          <a:xfrm>
            <a:off x="334537" y="3675873"/>
            <a:ext cx="11552663" cy="338554"/>
          </a:xfrm>
          <a:prstGeom prst="rect">
            <a:avLst/>
          </a:prstGeom>
          <a:solidFill>
            <a:schemeClr val="bg1">
              <a:lumMod val="95000"/>
            </a:schemeClr>
          </a:solidFill>
          <a:ln>
            <a:solidFill>
              <a:srgbClr val="585858"/>
            </a:solidFill>
          </a:ln>
        </p:spPr>
        <p:txBody>
          <a:bodyPr wrap="square">
            <a:spAutoFit/>
          </a:bodyPr>
          <a:lstStyle/>
          <a:p>
            <a:r>
              <a:rPr lang="en-US" sz="1600" dirty="0" smtClean="0">
                <a:solidFill>
                  <a:srgbClr val="000000"/>
                </a:solidFill>
                <a:latin typeface="Courier" charset="0"/>
              </a:rPr>
              <a:t>tokens </a:t>
            </a:r>
            <a:r>
              <a:rPr lang="en-US" sz="1600" dirty="0">
                <a:solidFill>
                  <a:srgbClr val="666666"/>
                </a:solidFill>
                <a:latin typeface="Courier" charset="0"/>
              </a:rPr>
              <a:t>=</a:t>
            </a:r>
            <a:r>
              <a:rPr lang="en-US" sz="1600" dirty="0">
                <a:solidFill>
                  <a:srgbClr val="000000"/>
                </a:solidFill>
                <a:latin typeface="Courier" charset="0"/>
              </a:rPr>
              <a:t> [word </a:t>
            </a:r>
            <a:r>
              <a:rPr lang="en-US" sz="1600" b="1" dirty="0">
                <a:solidFill>
                  <a:srgbClr val="007020"/>
                </a:solidFill>
                <a:latin typeface="Courier" charset="0"/>
              </a:rPr>
              <a:t>for</a:t>
            </a:r>
            <a:r>
              <a:rPr lang="en-US" sz="1600" dirty="0">
                <a:solidFill>
                  <a:srgbClr val="000000"/>
                </a:solidFill>
                <a:latin typeface="Courier" charset="0"/>
              </a:rPr>
              <a:t> sent </a:t>
            </a:r>
            <a:r>
              <a:rPr lang="en-US" sz="1600" b="1" dirty="0">
                <a:solidFill>
                  <a:srgbClr val="007020"/>
                </a:solidFill>
                <a:latin typeface="Courier" charset="0"/>
              </a:rPr>
              <a:t>in</a:t>
            </a:r>
            <a:r>
              <a:rPr lang="en-US" sz="1600" dirty="0">
                <a:solidFill>
                  <a:srgbClr val="000000"/>
                </a:solidFill>
                <a:latin typeface="Courier" charset="0"/>
              </a:rPr>
              <a:t> </a:t>
            </a:r>
            <a:r>
              <a:rPr lang="en-US" sz="1600" dirty="0" err="1">
                <a:solidFill>
                  <a:srgbClr val="000000"/>
                </a:solidFill>
                <a:latin typeface="Courier" charset="0"/>
              </a:rPr>
              <a:t>nltk</a:t>
            </a:r>
            <a:r>
              <a:rPr lang="en-US" sz="1600" dirty="0" err="1">
                <a:solidFill>
                  <a:srgbClr val="666666"/>
                </a:solidFill>
                <a:latin typeface="Courier" charset="0"/>
              </a:rPr>
              <a:t>.</a:t>
            </a:r>
            <a:r>
              <a:rPr lang="en-US" sz="1600" dirty="0" err="1">
                <a:solidFill>
                  <a:srgbClr val="000000"/>
                </a:solidFill>
                <a:latin typeface="Courier" charset="0"/>
              </a:rPr>
              <a:t>sent_tokenize</a:t>
            </a:r>
            <a:r>
              <a:rPr lang="en-US" sz="1600" dirty="0">
                <a:solidFill>
                  <a:srgbClr val="000000"/>
                </a:solidFill>
                <a:latin typeface="Courier" charset="0"/>
              </a:rPr>
              <a:t>(text) </a:t>
            </a:r>
            <a:r>
              <a:rPr lang="en-US" sz="1600" b="1" dirty="0">
                <a:solidFill>
                  <a:srgbClr val="007020"/>
                </a:solidFill>
                <a:latin typeface="Courier" charset="0"/>
              </a:rPr>
              <a:t>for</a:t>
            </a:r>
            <a:r>
              <a:rPr lang="en-US" sz="1600" dirty="0">
                <a:solidFill>
                  <a:srgbClr val="000000"/>
                </a:solidFill>
                <a:latin typeface="Courier" charset="0"/>
              </a:rPr>
              <a:t> word </a:t>
            </a:r>
            <a:r>
              <a:rPr lang="en-US" sz="1600" b="1" dirty="0">
                <a:solidFill>
                  <a:srgbClr val="007020"/>
                </a:solidFill>
                <a:latin typeface="Courier" charset="0"/>
              </a:rPr>
              <a:t>in</a:t>
            </a:r>
            <a:r>
              <a:rPr lang="en-US" sz="1600" dirty="0">
                <a:solidFill>
                  <a:srgbClr val="000000"/>
                </a:solidFill>
                <a:latin typeface="Courier" charset="0"/>
              </a:rPr>
              <a:t> </a:t>
            </a:r>
            <a:r>
              <a:rPr lang="en-US" sz="1600" dirty="0" err="1">
                <a:solidFill>
                  <a:srgbClr val="000000"/>
                </a:solidFill>
                <a:latin typeface="Courier" charset="0"/>
              </a:rPr>
              <a:t>nltk</a:t>
            </a:r>
            <a:r>
              <a:rPr lang="en-US" sz="1600" dirty="0" err="1">
                <a:solidFill>
                  <a:srgbClr val="666666"/>
                </a:solidFill>
                <a:latin typeface="Courier" charset="0"/>
              </a:rPr>
              <a:t>.</a:t>
            </a:r>
            <a:r>
              <a:rPr lang="en-US" sz="1600" dirty="0" err="1">
                <a:solidFill>
                  <a:srgbClr val="000000"/>
                </a:solidFill>
                <a:latin typeface="Courier" charset="0"/>
              </a:rPr>
              <a:t>word_tokenize</a:t>
            </a:r>
            <a:r>
              <a:rPr lang="en-US" sz="1600" dirty="0">
                <a:solidFill>
                  <a:srgbClr val="000000"/>
                </a:solidFill>
                <a:latin typeface="Courier" charset="0"/>
              </a:rPr>
              <a:t>(sent)]</a:t>
            </a:r>
            <a:endParaRPr lang="en-US" sz="1600" dirty="0">
              <a:solidFill>
                <a:srgbClr val="000000"/>
              </a:solidFill>
              <a:effectLst/>
              <a:latin typeface="Courier" charset="0"/>
            </a:endParaRPr>
          </a:p>
        </p:txBody>
      </p:sp>
      <p:sp>
        <p:nvSpPr>
          <p:cNvPr id="10" name="TextBox 9"/>
          <p:cNvSpPr txBox="1"/>
          <p:nvPr/>
        </p:nvSpPr>
        <p:spPr>
          <a:xfrm>
            <a:off x="334537" y="3416015"/>
            <a:ext cx="5659864" cy="276999"/>
          </a:xfrm>
          <a:prstGeom prst="rect">
            <a:avLst/>
          </a:prstGeom>
          <a:noFill/>
          <a:ln>
            <a:noFill/>
          </a:ln>
        </p:spPr>
        <p:txBody>
          <a:bodyPr wrap="square" rtlCol="0">
            <a:spAutoFit/>
          </a:bodyPr>
          <a:lstStyle/>
          <a:p>
            <a:r>
              <a:rPr lang="en-US" sz="1200" dirty="0" err="1" smtClean="0">
                <a:solidFill>
                  <a:srgbClr val="969696"/>
                </a:solidFill>
                <a:latin typeface="Courier" charset="0"/>
                <a:ea typeface="Courier" charset="0"/>
                <a:cs typeface="Courier" charset="0"/>
              </a:rPr>
              <a:t>ClassifyFacilities.py</a:t>
            </a:r>
            <a:endParaRPr lang="en-US" sz="1200" dirty="0">
              <a:solidFill>
                <a:srgbClr val="969696"/>
              </a:solidFill>
              <a:latin typeface="Courier" charset="0"/>
              <a:ea typeface="Courier" charset="0"/>
              <a:cs typeface="Courier" charset="0"/>
            </a:endParaRPr>
          </a:p>
        </p:txBody>
      </p:sp>
      <p:grpSp>
        <p:nvGrpSpPr>
          <p:cNvPr id="41" name="Group 40"/>
          <p:cNvGrpSpPr/>
          <p:nvPr/>
        </p:nvGrpSpPr>
        <p:grpSpPr>
          <a:xfrm>
            <a:off x="1666115" y="2037487"/>
            <a:ext cx="9551234" cy="1737835"/>
            <a:chOff x="1666115" y="2037487"/>
            <a:chExt cx="9551234" cy="1737835"/>
          </a:xfrm>
        </p:grpSpPr>
        <p:grpSp>
          <p:nvGrpSpPr>
            <p:cNvPr id="19" name="Group 18"/>
            <p:cNvGrpSpPr/>
            <p:nvPr/>
          </p:nvGrpSpPr>
          <p:grpSpPr>
            <a:xfrm>
              <a:off x="8946563" y="2037487"/>
              <a:ext cx="2062717" cy="973315"/>
              <a:chOff x="9422074" y="1397920"/>
              <a:chExt cx="2062717" cy="973315"/>
            </a:xfrm>
          </p:grpSpPr>
          <p:sp>
            <p:nvSpPr>
              <p:cNvPr id="11" name="TextBox 10"/>
              <p:cNvSpPr txBox="1"/>
              <p:nvPr/>
            </p:nvSpPr>
            <p:spPr>
              <a:xfrm>
                <a:off x="9422074" y="1397920"/>
                <a:ext cx="2062717" cy="923330"/>
              </a:xfrm>
              <a:prstGeom prst="rect">
                <a:avLst/>
              </a:prstGeom>
              <a:noFill/>
            </p:spPr>
            <p:txBody>
              <a:bodyPr wrap="square" rtlCol="0">
                <a:spAutoFit/>
              </a:bodyPr>
              <a:lstStyle/>
              <a:p>
                <a:r>
                  <a:rPr lang="en-US" dirty="0" smtClean="0"/>
                  <a:t>Brackets mean that we’re going to be returning a list</a:t>
                </a:r>
                <a:endParaRPr lang="en-US" dirty="0"/>
              </a:p>
            </p:txBody>
          </p:sp>
          <p:sp>
            <p:nvSpPr>
              <p:cNvPr id="18" name="Oval 17"/>
              <p:cNvSpPr/>
              <p:nvPr/>
            </p:nvSpPr>
            <p:spPr>
              <a:xfrm>
                <a:off x="11176447" y="2062891"/>
                <a:ext cx="308344" cy="308344"/>
              </a:xfrm>
              <a:prstGeom prst="ellipse">
                <a:avLst/>
              </a:prstGeom>
              <a:solidFill>
                <a:srgbClr val="58585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4</a:t>
                </a:r>
                <a:endParaRPr lang="en-US" sz="1600" dirty="0"/>
              </a:p>
            </p:txBody>
          </p:sp>
        </p:grpSp>
        <p:cxnSp>
          <p:nvCxnSpPr>
            <p:cNvPr id="21" name="Straight Arrow Connector 20"/>
            <p:cNvCxnSpPr>
              <a:stCxn id="18" idx="3"/>
            </p:cNvCxnSpPr>
            <p:nvPr/>
          </p:nvCxnSpPr>
          <p:spPr>
            <a:xfrm flipH="1">
              <a:off x="1666115" y="2965646"/>
              <a:ext cx="9079977" cy="809676"/>
            </a:xfrm>
            <a:prstGeom prst="straightConnector1">
              <a:avLst/>
            </a:prstGeom>
            <a:ln w="12700">
              <a:solidFill>
                <a:srgbClr val="585858"/>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8" idx="4"/>
            </p:cNvCxnSpPr>
            <p:nvPr/>
          </p:nvCxnSpPr>
          <p:spPr>
            <a:xfrm>
              <a:off x="10855108" y="3010802"/>
              <a:ext cx="362241" cy="764520"/>
            </a:xfrm>
            <a:prstGeom prst="straightConnector1">
              <a:avLst/>
            </a:prstGeom>
            <a:ln w="12700">
              <a:solidFill>
                <a:srgbClr val="585858"/>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0" name="Group 39"/>
          <p:cNvGrpSpPr/>
          <p:nvPr/>
        </p:nvGrpSpPr>
        <p:grpSpPr>
          <a:xfrm>
            <a:off x="498156" y="3956055"/>
            <a:ext cx="2666313" cy="2505629"/>
            <a:chOff x="498156" y="3956055"/>
            <a:chExt cx="2666313" cy="2505629"/>
          </a:xfrm>
        </p:grpSpPr>
        <p:sp>
          <p:nvSpPr>
            <p:cNvPr id="14" name="TextBox 13"/>
            <p:cNvSpPr txBox="1"/>
            <p:nvPr/>
          </p:nvSpPr>
          <p:spPr>
            <a:xfrm>
              <a:off x="748025" y="4707358"/>
              <a:ext cx="2416444" cy="1754326"/>
            </a:xfrm>
            <a:prstGeom prst="rect">
              <a:avLst/>
            </a:prstGeom>
            <a:noFill/>
          </p:spPr>
          <p:txBody>
            <a:bodyPr wrap="square" rtlCol="0">
              <a:spAutoFit/>
            </a:bodyPr>
            <a:lstStyle/>
            <a:p>
              <a:r>
                <a:rPr lang="en-US" dirty="0" smtClean="0"/>
                <a:t>Just return the word, but we could do other operations hear, like calculate the length or change the case </a:t>
              </a:r>
              <a:r>
                <a:rPr lang="en-US" smtClean="0"/>
                <a:t>for example.</a:t>
              </a:r>
              <a:endParaRPr lang="en-US" dirty="0"/>
            </a:p>
          </p:txBody>
        </p:sp>
        <p:sp>
          <p:nvSpPr>
            <p:cNvPr id="17" name="Oval 16"/>
            <p:cNvSpPr/>
            <p:nvPr/>
          </p:nvSpPr>
          <p:spPr>
            <a:xfrm>
              <a:off x="498156" y="4625050"/>
              <a:ext cx="308344" cy="308344"/>
            </a:xfrm>
            <a:prstGeom prst="ellipse">
              <a:avLst/>
            </a:prstGeom>
            <a:solidFill>
              <a:srgbClr val="58585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3</a:t>
              </a:r>
              <a:endParaRPr lang="en-US" sz="1600" dirty="0"/>
            </a:p>
          </p:txBody>
        </p:sp>
        <p:cxnSp>
          <p:nvCxnSpPr>
            <p:cNvPr id="26" name="Straight Arrow Connector 25"/>
            <p:cNvCxnSpPr>
              <a:stCxn id="17" idx="7"/>
            </p:cNvCxnSpPr>
            <p:nvPr/>
          </p:nvCxnSpPr>
          <p:spPr>
            <a:xfrm flipV="1">
              <a:off x="761344" y="3956055"/>
              <a:ext cx="1128311" cy="714151"/>
            </a:xfrm>
            <a:prstGeom prst="straightConnector1">
              <a:avLst/>
            </a:prstGeom>
            <a:ln w="12700">
              <a:solidFill>
                <a:srgbClr val="585858"/>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8" name="Group 37"/>
          <p:cNvGrpSpPr/>
          <p:nvPr/>
        </p:nvGrpSpPr>
        <p:grpSpPr>
          <a:xfrm>
            <a:off x="3685809" y="4032612"/>
            <a:ext cx="2680241" cy="2152074"/>
            <a:chOff x="3685809" y="4032612"/>
            <a:chExt cx="2680241" cy="2152074"/>
          </a:xfrm>
        </p:grpSpPr>
        <p:sp>
          <p:nvSpPr>
            <p:cNvPr id="12" name="TextBox 11"/>
            <p:cNvSpPr txBox="1"/>
            <p:nvPr/>
          </p:nvSpPr>
          <p:spPr>
            <a:xfrm>
              <a:off x="3949606" y="4707358"/>
              <a:ext cx="2416444" cy="1477328"/>
            </a:xfrm>
            <a:prstGeom prst="rect">
              <a:avLst/>
            </a:prstGeom>
            <a:noFill/>
          </p:spPr>
          <p:txBody>
            <a:bodyPr wrap="square" rtlCol="0">
              <a:spAutoFit/>
            </a:bodyPr>
            <a:lstStyle/>
            <a:p>
              <a:r>
                <a:rPr lang="en-US" dirty="0" smtClean="0"/>
                <a:t>Tokenizing the input text as sentences returns a list of sentences that will be looped over</a:t>
              </a:r>
              <a:r>
                <a:rPr lang="mr-IN" dirty="0" smtClean="0"/>
                <a:t>…</a:t>
              </a:r>
              <a:endParaRPr lang="en-US" dirty="0"/>
            </a:p>
          </p:txBody>
        </p:sp>
        <p:sp>
          <p:nvSpPr>
            <p:cNvPr id="15" name="Oval 14"/>
            <p:cNvSpPr/>
            <p:nvPr/>
          </p:nvSpPr>
          <p:spPr>
            <a:xfrm>
              <a:off x="3685809" y="4625050"/>
              <a:ext cx="308344" cy="308344"/>
            </a:xfrm>
            <a:prstGeom prst="ellipse">
              <a:avLst/>
            </a:prstGeom>
            <a:solidFill>
              <a:srgbClr val="58585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smtClean="0"/>
                <a:t>1</a:t>
              </a:r>
              <a:endParaRPr lang="en-US" sz="1600"/>
            </a:p>
          </p:txBody>
        </p:sp>
        <p:cxnSp>
          <p:nvCxnSpPr>
            <p:cNvPr id="29" name="Straight Arrow Connector 28"/>
            <p:cNvCxnSpPr>
              <a:stCxn id="15" idx="0"/>
            </p:cNvCxnSpPr>
            <p:nvPr/>
          </p:nvCxnSpPr>
          <p:spPr>
            <a:xfrm flipH="1" flipV="1">
              <a:off x="3685809" y="4032612"/>
              <a:ext cx="154172" cy="592438"/>
            </a:xfrm>
            <a:prstGeom prst="straightConnector1">
              <a:avLst/>
            </a:prstGeom>
            <a:ln w="12700">
              <a:solidFill>
                <a:srgbClr val="585858"/>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9" name="Group 38"/>
          <p:cNvGrpSpPr/>
          <p:nvPr/>
        </p:nvGrpSpPr>
        <p:grpSpPr>
          <a:xfrm>
            <a:off x="7458207" y="4032611"/>
            <a:ext cx="2696578" cy="2152075"/>
            <a:chOff x="7458207" y="4032611"/>
            <a:chExt cx="2696578" cy="2152075"/>
          </a:xfrm>
        </p:grpSpPr>
        <p:sp>
          <p:nvSpPr>
            <p:cNvPr id="13" name="TextBox 12"/>
            <p:cNvSpPr txBox="1"/>
            <p:nvPr/>
          </p:nvSpPr>
          <p:spPr>
            <a:xfrm>
              <a:off x="7738341" y="4707358"/>
              <a:ext cx="2416444" cy="1477328"/>
            </a:xfrm>
            <a:prstGeom prst="rect">
              <a:avLst/>
            </a:prstGeom>
            <a:noFill/>
          </p:spPr>
          <p:txBody>
            <a:bodyPr wrap="square" rtlCol="0">
              <a:spAutoFit/>
            </a:bodyPr>
            <a:lstStyle/>
            <a:p>
              <a:r>
                <a:rPr lang="en-US" dirty="0" smtClean="0"/>
                <a:t>For each of those sentences, use the word tokenizer to get all the individual words</a:t>
              </a:r>
              <a:r>
                <a:rPr lang="mr-IN" dirty="0" smtClean="0"/>
                <a:t>…</a:t>
              </a:r>
              <a:endParaRPr lang="en-US" dirty="0"/>
            </a:p>
          </p:txBody>
        </p:sp>
        <p:sp>
          <p:nvSpPr>
            <p:cNvPr id="16" name="Oval 15"/>
            <p:cNvSpPr/>
            <p:nvPr/>
          </p:nvSpPr>
          <p:spPr>
            <a:xfrm>
              <a:off x="7458207" y="4625050"/>
              <a:ext cx="308344" cy="308344"/>
            </a:xfrm>
            <a:prstGeom prst="ellipse">
              <a:avLst/>
            </a:prstGeom>
            <a:solidFill>
              <a:srgbClr val="58585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2</a:t>
              </a:r>
              <a:endParaRPr lang="en-US" sz="1600" dirty="0"/>
            </a:p>
          </p:txBody>
        </p:sp>
        <p:cxnSp>
          <p:nvCxnSpPr>
            <p:cNvPr id="32" name="Straight Arrow Connector 31"/>
            <p:cNvCxnSpPr>
              <a:stCxn id="16" idx="7"/>
            </p:cNvCxnSpPr>
            <p:nvPr/>
          </p:nvCxnSpPr>
          <p:spPr>
            <a:xfrm flipV="1">
              <a:off x="7721395" y="4032611"/>
              <a:ext cx="314660" cy="637595"/>
            </a:xfrm>
            <a:prstGeom prst="straightConnector1">
              <a:avLst/>
            </a:prstGeom>
            <a:ln w="12700">
              <a:solidFill>
                <a:srgbClr val="585858"/>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17783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Inline for loop</a:t>
            </a:r>
            <a:endParaRPr lang="en-US" dirty="0"/>
          </a:p>
        </p:txBody>
      </p:sp>
      <p:sp>
        <p:nvSpPr>
          <p:cNvPr id="6" name="Content Placeholder 5"/>
          <p:cNvSpPr>
            <a:spLocks noGrp="1"/>
          </p:cNvSpPr>
          <p:nvPr>
            <p:ph idx="1"/>
          </p:nvPr>
        </p:nvSpPr>
        <p:spPr/>
        <p:txBody>
          <a:bodyPr/>
          <a:lstStyle/>
          <a:p>
            <a:pPr marL="514350" indent="-514350">
              <a:buFont typeface="+mj-lt"/>
              <a:buAutoNum type="arabicPeriod"/>
            </a:pPr>
            <a:r>
              <a:rPr lang="en-US" dirty="0" smtClean="0"/>
              <a:t>Starting with the data below</a:t>
            </a:r>
          </a:p>
          <a:p>
            <a:pPr marL="514350" indent="-514350">
              <a:buFont typeface="+mj-lt"/>
              <a:buAutoNum type="arabicPeriod"/>
            </a:pPr>
            <a:r>
              <a:rPr lang="en-US" dirty="0" smtClean="0"/>
              <a:t>Use the </a:t>
            </a:r>
            <a:r>
              <a:rPr lang="en-US" dirty="0" err="1" smtClean="0"/>
              <a:t>str.title</a:t>
            </a:r>
            <a:r>
              <a:rPr lang="en-US" dirty="0" smtClean="0"/>
              <a:t>() function and an inline for loop to create a new list that contains all of the names in proper / title case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51</a:t>
            </a:fld>
            <a:endParaRPr lang="en-US"/>
          </a:p>
        </p:txBody>
      </p:sp>
      <p:sp>
        <p:nvSpPr>
          <p:cNvPr id="7" name="Text Placeholder 6"/>
          <p:cNvSpPr>
            <a:spLocks noGrp="1"/>
          </p:cNvSpPr>
          <p:nvPr>
            <p:ph type="body" sz="quarter" idx="13"/>
          </p:nvPr>
        </p:nvSpPr>
        <p:spPr/>
        <p:txBody>
          <a:bodyPr/>
          <a:lstStyle/>
          <a:p>
            <a:r>
              <a:rPr lang="en-US" dirty="0" smtClean="0"/>
              <a:t>EXERCISE 7: Filtering a </a:t>
            </a:r>
            <a:r>
              <a:rPr lang="en-US" dirty="0" err="1" smtClean="0"/>
              <a:t>DataFrame</a:t>
            </a:r>
            <a:endParaRPr lang="en-US" dirty="0"/>
          </a:p>
        </p:txBody>
      </p:sp>
      <p:sp>
        <p:nvSpPr>
          <p:cNvPr id="2" name="Rectangle 1"/>
          <p:cNvSpPr/>
          <p:nvPr/>
        </p:nvSpPr>
        <p:spPr>
          <a:xfrm>
            <a:off x="414670" y="3816628"/>
            <a:ext cx="8080744" cy="369332"/>
          </a:xfrm>
          <a:prstGeom prst="rect">
            <a:avLst/>
          </a:prstGeom>
          <a:solidFill>
            <a:schemeClr val="bg1">
              <a:lumMod val="95000"/>
            </a:schemeClr>
          </a:solidFill>
          <a:ln>
            <a:solidFill>
              <a:srgbClr val="585858"/>
            </a:solidFill>
          </a:ln>
        </p:spPr>
        <p:txBody>
          <a:bodyPr wrap="square">
            <a:spAutoFit/>
          </a:bodyPr>
          <a:lstStyle/>
          <a:p>
            <a:r>
              <a:rPr lang="en-US" dirty="0" smtClean="0">
                <a:solidFill>
                  <a:srgbClr val="000000"/>
                </a:solidFill>
                <a:latin typeface="Courier" charset="0"/>
              </a:rPr>
              <a:t>names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a:t>
            </a:r>
            <a:r>
              <a:rPr lang="en-US" dirty="0" err="1">
                <a:solidFill>
                  <a:srgbClr val="4070A0"/>
                </a:solidFill>
                <a:latin typeface="Courier" charset="0"/>
              </a:rPr>
              <a:t>paul</a:t>
            </a:r>
            <a:r>
              <a:rPr lang="en-US" dirty="0">
                <a:solidFill>
                  <a:srgbClr val="4070A0"/>
                </a:solidFill>
                <a:latin typeface="Courier" charset="0"/>
              </a:rPr>
              <a:t>'</a:t>
            </a:r>
            <a:r>
              <a:rPr lang="en-US" dirty="0">
                <a:solidFill>
                  <a:srgbClr val="000000"/>
                </a:solidFill>
                <a:latin typeface="Courier" charset="0"/>
              </a:rPr>
              <a:t>,</a:t>
            </a:r>
            <a:r>
              <a:rPr lang="en-US" dirty="0">
                <a:solidFill>
                  <a:srgbClr val="4070A0"/>
                </a:solidFill>
                <a:latin typeface="Courier" charset="0"/>
              </a:rPr>
              <a:t>'donna'</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edward</a:t>
            </a:r>
            <a:r>
              <a:rPr lang="en-US" dirty="0">
                <a:solidFill>
                  <a:srgbClr val="4070A0"/>
                </a:solidFill>
                <a:latin typeface="Courier" charset="0"/>
              </a:rPr>
              <a:t>'</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david</a:t>
            </a:r>
            <a:r>
              <a:rPr lang="en-US" dirty="0">
                <a:solidFill>
                  <a:srgbClr val="4070A0"/>
                </a:solidFill>
                <a:latin typeface="Courier" charset="0"/>
              </a:rPr>
              <a:t>'</a:t>
            </a:r>
            <a:r>
              <a:rPr lang="en-US" dirty="0">
                <a:solidFill>
                  <a:srgbClr val="000000"/>
                </a:solidFill>
                <a:latin typeface="Courier" charset="0"/>
              </a:rPr>
              <a:t>]</a:t>
            </a:r>
            <a:endParaRPr lang="en-US" dirty="0">
              <a:solidFill>
                <a:srgbClr val="4070A0"/>
              </a:solidFill>
              <a:latin typeface="Courier" charset="0"/>
            </a:endParaRPr>
          </a:p>
        </p:txBody>
      </p:sp>
    </p:spTree>
    <p:extLst>
      <p:ext uri="{BB962C8B-B14F-4D97-AF65-F5344CB8AC3E}">
        <p14:creationId xmlns:p14="http://schemas.microsoft.com/office/powerpoint/2010/main" val="66256149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Inline for loop</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52</a:t>
            </a:fld>
            <a:endParaRPr lang="en-US"/>
          </a:p>
        </p:txBody>
      </p:sp>
      <p:sp>
        <p:nvSpPr>
          <p:cNvPr id="7" name="Text Placeholder 6"/>
          <p:cNvSpPr>
            <a:spLocks noGrp="1"/>
          </p:cNvSpPr>
          <p:nvPr>
            <p:ph type="body" sz="quarter" idx="13"/>
          </p:nvPr>
        </p:nvSpPr>
        <p:spPr/>
        <p:txBody>
          <a:bodyPr/>
          <a:lstStyle/>
          <a:p>
            <a:r>
              <a:rPr lang="en-US" dirty="0" smtClean="0"/>
              <a:t>EXERCISE 7 - Solution</a:t>
            </a:r>
            <a:endParaRPr lang="en-US" dirty="0"/>
          </a:p>
        </p:txBody>
      </p:sp>
      <p:grpSp>
        <p:nvGrpSpPr>
          <p:cNvPr id="10" name="Group 9"/>
          <p:cNvGrpSpPr/>
          <p:nvPr/>
        </p:nvGrpSpPr>
        <p:grpSpPr>
          <a:xfrm>
            <a:off x="414670" y="1914339"/>
            <a:ext cx="8080744" cy="1406120"/>
            <a:chOff x="414670" y="2637911"/>
            <a:chExt cx="8080744" cy="1406120"/>
          </a:xfrm>
        </p:grpSpPr>
        <p:sp>
          <p:nvSpPr>
            <p:cNvPr id="8" name="Rectangle 7"/>
            <p:cNvSpPr/>
            <p:nvPr/>
          </p:nvSpPr>
          <p:spPr>
            <a:xfrm>
              <a:off x="414670" y="2637911"/>
              <a:ext cx="8080744" cy="923330"/>
            </a:xfrm>
            <a:prstGeom prst="rect">
              <a:avLst/>
            </a:prstGeom>
            <a:solidFill>
              <a:schemeClr val="bg1">
                <a:lumMod val="95000"/>
              </a:schemeClr>
            </a:solidFill>
            <a:ln>
              <a:solidFill>
                <a:srgbClr val="585858"/>
              </a:solidFill>
            </a:ln>
          </p:spPr>
          <p:txBody>
            <a:bodyPr wrap="square">
              <a:spAutoFit/>
            </a:bodyPr>
            <a:lstStyle/>
            <a:p>
              <a:r>
                <a:rPr lang="en-US" dirty="0">
                  <a:solidFill>
                    <a:srgbClr val="000000"/>
                  </a:solidFill>
                  <a:latin typeface="Courier" charset="0"/>
                </a:rPr>
                <a:t>names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a:t>
              </a:r>
              <a:r>
                <a:rPr lang="en-US" dirty="0" err="1">
                  <a:solidFill>
                    <a:srgbClr val="4070A0"/>
                  </a:solidFill>
                  <a:latin typeface="Courier" charset="0"/>
                </a:rPr>
                <a:t>paul</a:t>
              </a:r>
              <a:r>
                <a:rPr lang="en-US" dirty="0">
                  <a:solidFill>
                    <a:srgbClr val="4070A0"/>
                  </a:solidFill>
                  <a:latin typeface="Courier" charset="0"/>
                </a:rPr>
                <a:t>'</a:t>
              </a:r>
              <a:r>
                <a:rPr lang="en-US" dirty="0">
                  <a:solidFill>
                    <a:srgbClr val="000000"/>
                  </a:solidFill>
                  <a:latin typeface="Courier" charset="0"/>
                </a:rPr>
                <a:t>,</a:t>
              </a:r>
              <a:r>
                <a:rPr lang="en-US" dirty="0">
                  <a:solidFill>
                    <a:srgbClr val="4070A0"/>
                  </a:solidFill>
                  <a:latin typeface="Courier" charset="0"/>
                </a:rPr>
                <a:t>'donna'</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edward</a:t>
              </a:r>
              <a:r>
                <a:rPr lang="en-US" dirty="0">
                  <a:solidFill>
                    <a:srgbClr val="4070A0"/>
                  </a:solidFill>
                  <a:latin typeface="Courier" charset="0"/>
                </a:rPr>
                <a:t>'</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david</a:t>
              </a:r>
              <a:r>
                <a:rPr lang="en-US" dirty="0">
                  <a:solidFill>
                    <a:srgbClr val="4070A0"/>
                  </a:solidFill>
                  <a:latin typeface="Courier" charset="0"/>
                </a:rPr>
                <a:t>'</a:t>
              </a:r>
              <a:r>
                <a:rPr lang="en-US" dirty="0">
                  <a:solidFill>
                    <a:srgbClr val="000000"/>
                  </a:solidFill>
                  <a:latin typeface="Courier" charset="0"/>
                </a:rPr>
                <a:t>]</a:t>
              </a:r>
              <a:endParaRPr lang="en-US" dirty="0">
                <a:solidFill>
                  <a:srgbClr val="4070A0"/>
                </a:solidFill>
                <a:latin typeface="Courier" charset="0"/>
              </a:endParaRPr>
            </a:p>
            <a:p>
              <a:r>
                <a:rPr lang="en-US" dirty="0">
                  <a:solidFill>
                    <a:srgbClr val="000000"/>
                  </a:solidFill>
                  <a:latin typeface="Courier" charset="0"/>
                </a:rPr>
                <a:t>proper </a:t>
              </a:r>
              <a:r>
                <a:rPr lang="en-US" dirty="0">
                  <a:solidFill>
                    <a:srgbClr val="666666"/>
                  </a:solidFill>
                  <a:latin typeface="Courier" charset="0"/>
                </a:rPr>
                <a:t>=</a:t>
              </a:r>
              <a:r>
                <a:rPr lang="en-US" dirty="0">
                  <a:solidFill>
                    <a:srgbClr val="000000"/>
                  </a:solidFill>
                  <a:latin typeface="Courier" charset="0"/>
                </a:rPr>
                <a:t> [ </a:t>
              </a:r>
              <a:r>
                <a:rPr lang="en-US" dirty="0" err="1">
                  <a:solidFill>
                    <a:srgbClr val="000000"/>
                  </a:solidFill>
                  <a:latin typeface="Courier" charset="0"/>
                </a:rPr>
                <a:t>n</a:t>
              </a:r>
              <a:r>
                <a:rPr lang="en-US" dirty="0" err="1">
                  <a:solidFill>
                    <a:srgbClr val="666666"/>
                  </a:solidFill>
                  <a:latin typeface="Courier" charset="0"/>
                </a:rPr>
                <a:t>.</a:t>
              </a:r>
              <a:r>
                <a:rPr lang="en-US" dirty="0" err="1">
                  <a:solidFill>
                    <a:srgbClr val="000000"/>
                  </a:solidFill>
                  <a:latin typeface="Courier" charset="0"/>
                </a:rPr>
                <a:t>title</a:t>
              </a:r>
              <a:r>
                <a:rPr lang="en-US" dirty="0">
                  <a:solidFill>
                    <a:srgbClr val="000000"/>
                  </a:solidFill>
                  <a:latin typeface="Courier" charset="0"/>
                </a:rPr>
                <a:t>() </a:t>
              </a:r>
              <a:r>
                <a:rPr lang="en-US" b="1" dirty="0">
                  <a:solidFill>
                    <a:srgbClr val="007020"/>
                  </a:solidFill>
                  <a:latin typeface="Courier" charset="0"/>
                </a:rPr>
                <a:t>for</a:t>
              </a:r>
              <a:r>
                <a:rPr lang="en-US" dirty="0">
                  <a:solidFill>
                    <a:srgbClr val="000000"/>
                  </a:solidFill>
                  <a:latin typeface="Courier" charset="0"/>
                </a:rPr>
                <a:t> n </a:t>
              </a:r>
              <a:r>
                <a:rPr lang="en-US" b="1" dirty="0">
                  <a:solidFill>
                    <a:srgbClr val="007020"/>
                  </a:solidFill>
                  <a:latin typeface="Courier" charset="0"/>
                </a:rPr>
                <a:t>in</a:t>
              </a:r>
              <a:r>
                <a:rPr lang="en-US" dirty="0">
                  <a:solidFill>
                    <a:srgbClr val="000000"/>
                  </a:solidFill>
                  <a:latin typeface="Courier" charset="0"/>
                </a:rPr>
                <a:t> names ]</a:t>
              </a:r>
            </a:p>
            <a:p>
              <a:r>
                <a:rPr lang="en-US" dirty="0">
                  <a:solidFill>
                    <a:srgbClr val="000000"/>
                  </a:solidFill>
                  <a:latin typeface="Courier" charset="0"/>
                </a:rPr>
                <a:t>proper</a:t>
              </a:r>
            </a:p>
          </p:txBody>
        </p:sp>
        <p:sp>
          <p:nvSpPr>
            <p:cNvPr id="25" name="Rectangle 24"/>
            <p:cNvSpPr/>
            <p:nvPr/>
          </p:nvSpPr>
          <p:spPr>
            <a:xfrm>
              <a:off x="414670" y="3561241"/>
              <a:ext cx="8080744" cy="482790"/>
            </a:xfrm>
            <a:prstGeom prst="rect">
              <a:avLst/>
            </a:prstGeom>
            <a:noFill/>
            <a:ln>
              <a:solidFill>
                <a:srgbClr val="585858"/>
              </a:solidFill>
            </a:ln>
          </p:spPr>
          <p:txBody>
            <a:bodyPr wrap="square" anchor="ctr">
              <a:noAutofit/>
            </a:bodyPr>
            <a:lstStyle/>
            <a:p>
              <a:r>
                <a:rPr lang="nl-NL" dirty="0">
                  <a:latin typeface="Courier" charset="0"/>
                  <a:ea typeface="Courier" charset="0"/>
                  <a:cs typeface="Courier" charset="0"/>
                </a:rPr>
                <a:t>['Paul', 'Donna', 'Edward', 'David</a:t>
              </a:r>
              <a:r>
                <a:rPr lang="nl-NL" dirty="0" smtClean="0">
                  <a:latin typeface="Courier" charset="0"/>
                  <a:ea typeface="Courier" charset="0"/>
                  <a:cs typeface="Courier" charset="0"/>
                </a:rPr>
                <a:t>']</a:t>
              </a:r>
              <a:endParaRPr lang="nl-NL" dirty="0">
                <a:latin typeface="Courier" charset="0"/>
                <a:ea typeface="Courier" charset="0"/>
                <a:cs typeface="Courier" charset="0"/>
              </a:endParaRPr>
            </a:p>
          </p:txBody>
        </p:sp>
      </p:grpSp>
      <p:sp>
        <p:nvSpPr>
          <p:cNvPr id="3" name="Rectangle 2"/>
          <p:cNvSpPr/>
          <p:nvPr/>
        </p:nvSpPr>
        <p:spPr>
          <a:xfrm>
            <a:off x="3048000" y="2690336"/>
            <a:ext cx="6096000" cy="369332"/>
          </a:xfrm>
          <a:prstGeom prst="rect">
            <a:avLst/>
          </a:prstGeom>
        </p:spPr>
        <p:txBody>
          <a:bodyPr>
            <a:spAutoFit/>
          </a:bodyPr>
          <a:lstStyle/>
          <a:p>
            <a:endParaRPr lang="en-US" dirty="0">
              <a:solidFill>
                <a:srgbClr val="000000"/>
              </a:solidFill>
              <a:effectLst/>
              <a:latin typeface="Courier" charset="0"/>
            </a:endParaRPr>
          </a:p>
        </p:txBody>
      </p:sp>
    </p:spTree>
    <p:extLst>
      <p:ext uri="{BB962C8B-B14F-4D97-AF65-F5344CB8AC3E}">
        <p14:creationId xmlns:p14="http://schemas.microsoft.com/office/powerpoint/2010/main" val="96831996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Labeling Facility Types: Loops and Conditions</a:t>
            </a:r>
            <a:endParaRPr lang="en-US" dirty="0"/>
          </a:p>
        </p:txBody>
      </p:sp>
      <p:sp>
        <p:nvSpPr>
          <p:cNvPr id="3" name="Content Placeholder 2"/>
          <p:cNvSpPr>
            <a:spLocks noGrp="1"/>
          </p:cNvSpPr>
          <p:nvPr>
            <p:ph idx="1"/>
          </p:nvPr>
        </p:nvSpPr>
        <p:spPr>
          <a:xfrm>
            <a:off x="334537" y="1825625"/>
            <a:ext cx="5456663" cy="4351338"/>
          </a:xfrm>
        </p:spPr>
        <p:txBody>
          <a:bodyPr/>
          <a:lstStyle/>
          <a:p>
            <a:r>
              <a:rPr lang="en-US" dirty="0" smtClean="0"/>
              <a:t>By inspection, we can see a sort of general pattern to the name clusters that NLTK was able to identify.</a:t>
            </a:r>
          </a:p>
          <a:p>
            <a:pPr lvl="1"/>
            <a:r>
              <a:rPr lang="en-US" dirty="0" smtClean="0"/>
              <a:t>Two tend to be “</a:t>
            </a:r>
            <a:r>
              <a:rPr lang="en-US" b="1" dirty="0" smtClean="0">
                <a:solidFill>
                  <a:srgbClr val="C00000"/>
                </a:solidFill>
              </a:rPr>
              <a:t>hospital</a:t>
            </a:r>
            <a:r>
              <a:rPr lang="en-US" dirty="0" smtClean="0"/>
              <a:t>” or “university” related</a:t>
            </a:r>
          </a:p>
          <a:p>
            <a:pPr lvl="1"/>
            <a:r>
              <a:rPr lang="en-US" dirty="0" smtClean="0"/>
              <a:t>Only one mentions “</a:t>
            </a:r>
            <a:r>
              <a:rPr lang="en-US" b="1" dirty="0" smtClean="0">
                <a:solidFill>
                  <a:schemeClr val="accent6">
                    <a:lumMod val="75000"/>
                  </a:schemeClr>
                </a:solidFill>
              </a:rPr>
              <a:t>physician</a:t>
            </a:r>
            <a:r>
              <a:rPr lang="en-US" dirty="0" smtClean="0"/>
              <a:t>” group</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53</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2.2 Label the clusters</a:t>
            </a:r>
            <a:endParaRPr lang="en-US" dirty="0">
              <a:solidFill>
                <a:schemeClr val="tx1">
                  <a:lumMod val="75000"/>
                  <a:lumOff val="25000"/>
                </a:schemeClr>
              </a:solidFill>
            </a:endParaRPr>
          </a:p>
        </p:txBody>
      </p:sp>
      <p:sp>
        <p:nvSpPr>
          <p:cNvPr id="6" name="Rectangle 5"/>
          <p:cNvSpPr/>
          <p:nvPr/>
        </p:nvSpPr>
        <p:spPr>
          <a:xfrm>
            <a:off x="5791200" y="1829931"/>
            <a:ext cx="6096000" cy="4708981"/>
          </a:xfrm>
          <a:prstGeom prst="rect">
            <a:avLst/>
          </a:prstGeom>
        </p:spPr>
        <p:txBody>
          <a:bodyPr>
            <a:spAutoFit/>
          </a:bodyPr>
          <a:lstStyle/>
          <a:p>
            <a:r>
              <a:rPr lang="en-US" sz="1000" dirty="0"/>
              <a:t>-------------------------------------------------------------------------------- </a:t>
            </a:r>
            <a:endParaRPr lang="en-US" sz="1000" dirty="0" smtClean="0"/>
          </a:p>
          <a:p>
            <a:r>
              <a:rPr lang="en-US" sz="1000" dirty="0" smtClean="0"/>
              <a:t>0:medic,medic </a:t>
            </a:r>
            <a:r>
              <a:rPr lang="en-US" sz="1000" dirty="0"/>
              <a:t>center,medicin,health,clinic,</a:t>
            </a:r>
            <a:r>
              <a:rPr lang="en-US" sz="1000" b="1" u="sng" dirty="0">
                <a:solidFill>
                  <a:schemeClr val="accent6">
                    <a:lumMod val="75000"/>
                  </a:schemeClr>
                </a:solidFill>
              </a:rPr>
              <a:t>physician</a:t>
            </a:r>
            <a:r>
              <a:rPr lang="en-US" sz="1000" dirty="0"/>
              <a:t>,center,intern,pulmonari,sleepm </a:t>
            </a:r>
            <a:endParaRPr lang="en-US" sz="1000" dirty="0" smtClean="0"/>
          </a:p>
          <a:p>
            <a:r>
              <a:rPr lang="en-US" sz="1000" dirty="0" smtClean="0"/>
              <a:t>-------------------------------------------------------------------------------- </a:t>
            </a:r>
          </a:p>
          <a:p>
            <a:r>
              <a:rPr lang="en-US" sz="1000" dirty="0" smtClean="0"/>
              <a:t>NYU </a:t>
            </a:r>
            <a:r>
              <a:rPr lang="en-US" sz="1000" dirty="0" err="1"/>
              <a:t>Langone</a:t>
            </a:r>
            <a:r>
              <a:rPr lang="en-US" sz="1000" dirty="0"/>
              <a:t> Pulmonary and Sleep </a:t>
            </a:r>
            <a:r>
              <a:rPr lang="en-US" sz="1000" dirty="0" err="1"/>
              <a:t>Medicine,Aria</a:t>
            </a:r>
            <a:r>
              <a:rPr lang="en-US" sz="1000" dirty="0"/>
              <a:t> Health Sleep </a:t>
            </a:r>
            <a:r>
              <a:rPr lang="en-US" sz="1000" dirty="0" err="1"/>
              <a:t>Medicine,Sleep</a:t>
            </a:r>
            <a:r>
              <a:rPr lang="en-US" sz="1000" dirty="0"/>
              <a:t> Medicine Associates of </a:t>
            </a:r>
            <a:r>
              <a:rPr lang="en-US" sz="1000" dirty="0" err="1"/>
              <a:t>NYC,Lankenau</a:t>
            </a:r>
            <a:r>
              <a:rPr lang="en-US" sz="1000" dirty="0"/>
              <a:t> Medical </a:t>
            </a:r>
            <a:r>
              <a:rPr lang="en-US" sz="1000" dirty="0" err="1"/>
              <a:t>Center,Center</a:t>
            </a:r>
            <a:r>
              <a:rPr lang="en-US" sz="1000" dirty="0"/>
              <a:t> for Sleep Medicine, Weill Cornell Medical </a:t>
            </a:r>
            <a:r>
              <a:rPr lang="en-US" sz="1000" dirty="0" err="1"/>
              <a:t>College,Virtua</a:t>
            </a:r>
            <a:r>
              <a:rPr lang="en-US" sz="1000" dirty="0"/>
              <a:t> </a:t>
            </a:r>
            <a:r>
              <a:rPr lang="en-US" sz="1000" dirty="0" err="1"/>
              <a:t>Voorhees,Sutter</a:t>
            </a:r>
            <a:r>
              <a:rPr lang="en-US" sz="1000" dirty="0"/>
              <a:t> Pacific Medical Foundation Sleep </a:t>
            </a:r>
            <a:r>
              <a:rPr lang="en-US" sz="1000" dirty="0" err="1"/>
              <a:t>Center,Bay</a:t>
            </a:r>
            <a:r>
              <a:rPr lang="en-US" sz="1000" dirty="0"/>
              <a:t> Sleep </a:t>
            </a:r>
            <a:r>
              <a:rPr lang="en-US" sz="1000" dirty="0" err="1"/>
              <a:t>Clinic,Santa</a:t>
            </a:r>
            <a:r>
              <a:rPr lang="en-US" sz="1000" dirty="0"/>
              <a:t> Clara Valley </a:t>
            </a:r>
            <a:r>
              <a:rPr lang="en-US" sz="1000" dirty="0" err="1"/>
              <a:t>Medical,SleepMed,Woodland</a:t>
            </a:r>
            <a:r>
              <a:rPr lang="en-US" sz="1000" dirty="0"/>
              <a:t> </a:t>
            </a:r>
            <a:r>
              <a:rPr lang="en-US" sz="1000" dirty="0" err="1"/>
              <a:t>Healthcare,Sleep</a:t>
            </a:r>
            <a:r>
              <a:rPr lang="en-US" sz="1000" dirty="0"/>
              <a:t> Medicine </a:t>
            </a:r>
            <a:r>
              <a:rPr lang="en-US" sz="1000" dirty="0" err="1"/>
              <a:t>Services,Sleep</a:t>
            </a:r>
            <a:r>
              <a:rPr lang="en-US" sz="1000" dirty="0"/>
              <a:t> Disorders Center at UCSF Medical Center at Mount </a:t>
            </a:r>
            <a:r>
              <a:rPr lang="en-US" sz="1000" dirty="0" err="1"/>
              <a:t>Zion,Sleep</a:t>
            </a:r>
            <a:r>
              <a:rPr lang="en-US" sz="1000" dirty="0"/>
              <a:t> Disorders Clinic Doctors Medical </a:t>
            </a:r>
            <a:r>
              <a:rPr lang="en-US" sz="1000" dirty="0" err="1"/>
              <a:t>Center,Virtual</a:t>
            </a:r>
            <a:r>
              <a:rPr lang="en-US" sz="1000" dirty="0"/>
              <a:t> Imaging Miami, Hialeah Sleep </a:t>
            </a:r>
            <a:r>
              <a:rPr lang="en-US" sz="1000" dirty="0" err="1"/>
              <a:t>Lab,Pulmonary</a:t>
            </a:r>
            <a:r>
              <a:rPr lang="en-US" sz="1000" dirty="0"/>
              <a:t> </a:t>
            </a:r>
            <a:r>
              <a:rPr lang="en-US" sz="1000" b="1" u="sng" dirty="0">
                <a:solidFill>
                  <a:schemeClr val="accent6">
                    <a:lumMod val="75000"/>
                  </a:schemeClr>
                </a:solidFill>
              </a:rPr>
              <a:t>Physicians</a:t>
            </a:r>
            <a:r>
              <a:rPr lang="en-US" sz="1000" dirty="0"/>
              <a:t> of South Florida, </a:t>
            </a:r>
            <a:r>
              <a:rPr lang="en-US" sz="1000" dirty="0" err="1"/>
              <a:t>LLC,Choice</a:t>
            </a:r>
            <a:r>
              <a:rPr lang="en-US" sz="1000" dirty="0"/>
              <a:t> </a:t>
            </a:r>
            <a:r>
              <a:rPr lang="en-US" sz="1000" b="1" u="sng" dirty="0">
                <a:solidFill>
                  <a:schemeClr val="accent6">
                    <a:lumMod val="75000"/>
                  </a:schemeClr>
                </a:solidFill>
              </a:rPr>
              <a:t>Physicians</a:t>
            </a:r>
            <a:r>
              <a:rPr lang="en-US" sz="1000" dirty="0"/>
              <a:t> of South </a:t>
            </a:r>
            <a:r>
              <a:rPr lang="en-US" sz="1000" dirty="0" err="1"/>
              <a:t>Florida,International</a:t>
            </a:r>
            <a:r>
              <a:rPr lang="en-US" sz="1000" dirty="0"/>
              <a:t> Institute of </a:t>
            </a:r>
            <a:r>
              <a:rPr lang="en-US" sz="1000" dirty="0" err="1"/>
              <a:t>Sleep,Broward</a:t>
            </a:r>
            <a:r>
              <a:rPr lang="en-US" sz="1000" dirty="0"/>
              <a:t> Health Medical </a:t>
            </a:r>
            <a:r>
              <a:rPr lang="en-US" sz="1000" dirty="0" err="1"/>
              <a:t>Center,Delray</a:t>
            </a:r>
            <a:r>
              <a:rPr lang="en-US" sz="1000" dirty="0"/>
              <a:t> Medical </a:t>
            </a:r>
            <a:r>
              <a:rPr lang="en-US" sz="1000" dirty="0" err="1"/>
              <a:t>Center,United</a:t>
            </a:r>
            <a:r>
              <a:rPr lang="en-US" sz="1000" dirty="0"/>
              <a:t> Health </a:t>
            </a:r>
            <a:r>
              <a:rPr lang="en-US" sz="1000" dirty="0" err="1"/>
              <a:t>Systems,University</a:t>
            </a:r>
            <a:r>
              <a:rPr lang="en-US" sz="1000" dirty="0"/>
              <a:t> of Miami Health System at Kendall</a:t>
            </a:r>
            <a:r>
              <a:rPr lang="en-US" sz="1000" dirty="0" smtClean="0"/>
              <a:t>,</a:t>
            </a:r>
            <a:r>
              <a:rPr lang="mr-IN" sz="1000" dirty="0" smtClean="0"/>
              <a:t>…</a:t>
            </a:r>
            <a:endParaRPr lang="en-US" sz="1000" dirty="0" smtClean="0"/>
          </a:p>
          <a:p>
            <a:r>
              <a:rPr lang="en-US" sz="1000" dirty="0" smtClean="0"/>
              <a:t>-------------------------------------------------------------------------------- </a:t>
            </a:r>
          </a:p>
          <a:p>
            <a:r>
              <a:rPr lang="en-US" sz="1000" dirty="0" smtClean="0"/>
              <a:t>1:center,disord,hospit,disord </a:t>
            </a:r>
            <a:r>
              <a:rPr lang="en-US" sz="1000" dirty="0" err="1"/>
              <a:t>center,univers,</a:t>
            </a:r>
            <a:r>
              <a:rPr lang="en-US" sz="1000" b="1" dirty="0" err="1">
                <a:solidFill>
                  <a:srgbClr val="C00000"/>
                </a:solidFill>
              </a:rPr>
              <a:t>hospit</a:t>
            </a:r>
            <a:r>
              <a:rPr lang="en-US" sz="1000" dirty="0"/>
              <a:t> </a:t>
            </a:r>
            <a:r>
              <a:rPr lang="en-US" sz="1000" dirty="0" err="1"/>
              <a:t>disord,hospit</a:t>
            </a:r>
            <a:r>
              <a:rPr lang="en-US" sz="1000" dirty="0"/>
              <a:t> </a:t>
            </a:r>
            <a:r>
              <a:rPr lang="en-US" sz="1000" dirty="0" err="1"/>
              <a:t>disord</a:t>
            </a:r>
            <a:r>
              <a:rPr lang="en-US" sz="1000" dirty="0"/>
              <a:t> </a:t>
            </a:r>
            <a:r>
              <a:rPr lang="en-US" sz="1000" dirty="0" err="1"/>
              <a:t>center,merci,holi</a:t>
            </a:r>
            <a:r>
              <a:rPr lang="en-US" sz="1000" dirty="0"/>
              <a:t> </a:t>
            </a:r>
            <a:r>
              <a:rPr lang="en-US" sz="1000" dirty="0" err="1"/>
              <a:t>cross,cross</a:t>
            </a:r>
            <a:r>
              <a:rPr lang="en-US" sz="1000" dirty="0"/>
              <a:t> </a:t>
            </a:r>
            <a:endParaRPr lang="en-US" sz="1000" dirty="0" smtClean="0"/>
          </a:p>
          <a:p>
            <a:r>
              <a:rPr lang="en-US" sz="1000" dirty="0" smtClean="0"/>
              <a:t>-------------------------------------------------------------------------------- </a:t>
            </a:r>
          </a:p>
          <a:p>
            <a:r>
              <a:rPr lang="en-US" sz="1000" dirty="0" smtClean="0"/>
              <a:t>New </a:t>
            </a:r>
            <a:r>
              <a:rPr lang="en-US" sz="1000" dirty="0"/>
              <a:t>York Sleep Disorder </a:t>
            </a:r>
            <a:r>
              <a:rPr lang="en-US" sz="1000" dirty="0" err="1"/>
              <a:t>Center,Sleep</a:t>
            </a:r>
            <a:r>
              <a:rPr lang="en-US" sz="1000" dirty="0"/>
              <a:t> Center of Bucks </a:t>
            </a:r>
            <a:r>
              <a:rPr lang="en-US" sz="1000" dirty="0" err="1"/>
              <a:t>County,New</a:t>
            </a:r>
            <a:r>
              <a:rPr lang="en-US" sz="1000" dirty="0"/>
              <a:t> York Cardiovascular Associates Sleep Wake </a:t>
            </a:r>
            <a:r>
              <a:rPr lang="en-US" sz="1000" dirty="0" err="1"/>
              <a:t>Center,LCD</a:t>
            </a:r>
            <a:r>
              <a:rPr lang="en-US" sz="1000" dirty="0"/>
              <a:t> Sleep Management </a:t>
            </a:r>
            <a:r>
              <a:rPr lang="en-US" sz="1000" dirty="0" err="1"/>
              <a:t>Center,Lower</a:t>
            </a:r>
            <a:r>
              <a:rPr lang="en-US" sz="1000" dirty="0"/>
              <a:t> Bucks </a:t>
            </a:r>
            <a:r>
              <a:rPr lang="en-US" sz="1000" dirty="0" err="1"/>
              <a:t>Hospital,Center</a:t>
            </a:r>
            <a:r>
              <a:rPr lang="en-US" sz="1000" dirty="0"/>
              <a:t> for Sleep Medicine at Mercy </a:t>
            </a:r>
            <a:r>
              <a:rPr lang="en-US" sz="1000" b="1" u="sng" dirty="0" err="1">
                <a:solidFill>
                  <a:srgbClr val="C00000"/>
                </a:solidFill>
              </a:rPr>
              <a:t>Hospital</a:t>
            </a:r>
            <a:r>
              <a:rPr lang="en-US" sz="1000" dirty="0" err="1"/>
              <a:t>,Mercy</a:t>
            </a:r>
            <a:r>
              <a:rPr lang="en-US" sz="1000" dirty="0"/>
              <a:t> Suburban </a:t>
            </a:r>
            <a:r>
              <a:rPr lang="en-US" sz="1000" b="1" u="sng" dirty="0">
                <a:solidFill>
                  <a:srgbClr val="C00000"/>
                </a:solidFill>
              </a:rPr>
              <a:t>Hospital</a:t>
            </a:r>
            <a:r>
              <a:rPr lang="en-US" sz="1000" dirty="0"/>
              <a:t> Sleep Disorders </a:t>
            </a:r>
            <a:r>
              <a:rPr lang="en-US" sz="1000" dirty="0" err="1"/>
              <a:t>Center,Fairfield</a:t>
            </a:r>
            <a:r>
              <a:rPr lang="en-US" sz="1000" dirty="0"/>
              <a:t> County Sleep </a:t>
            </a:r>
            <a:r>
              <a:rPr lang="en-US" sz="1000" dirty="0" err="1"/>
              <a:t>Center,Sleep</a:t>
            </a:r>
            <a:r>
              <a:rPr lang="en-US" sz="1000" dirty="0"/>
              <a:t> Disorders </a:t>
            </a:r>
            <a:r>
              <a:rPr lang="en-US" sz="1000" dirty="0" err="1"/>
              <a:t>Institute,The</a:t>
            </a:r>
            <a:r>
              <a:rPr lang="en-US" sz="1000" dirty="0"/>
              <a:t> Bronx Pulmonary Center for Pulmonary, Asthma and Sleep </a:t>
            </a:r>
            <a:r>
              <a:rPr lang="en-US" sz="1000" dirty="0" err="1"/>
              <a:t>Disorders,Mercy</a:t>
            </a:r>
            <a:r>
              <a:rPr lang="en-US" sz="1000" dirty="0"/>
              <a:t> Fitzgerald </a:t>
            </a:r>
            <a:r>
              <a:rPr lang="en-US" sz="1000" b="1" u="sng" dirty="0">
                <a:solidFill>
                  <a:srgbClr val="C00000"/>
                </a:solidFill>
              </a:rPr>
              <a:t>Hospital</a:t>
            </a:r>
            <a:r>
              <a:rPr lang="en-US" sz="1000" dirty="0"/>
              <a:t> Sleep Disorders </a:t>
            </a:r>
            <a:r>
              <a:rPr lang="en-US" sz="1000" dirty="0" err="1"/>
              <a:t>Center,The</a:t>
            </a:r>
            <a:r>
              <a:rPr lang="en-US" sz="1000" dirty="0"/>
              <a:t> Sleep Center at Greenwich </a:t>
            </a:r>
            <a:r>
              <a:rPr lang="en-US" sz="1000" dirty="0" err="1"/>
              <a:t>Hospital,Bryn</a:t>
            </a:r>
            <a:r>
              <a:rPr lang="en-US" sz="1000" dirty="0"/>
              <a:t> </a:t>
            </a:r>
            <a:r>
              <a:rPr lang="en-US" sz="1000" dirty="0" err="1"/>
              <a:t>Mawr</a:t>
            </a:r>
            <a:r>
              <a:rPr lang="en-US" sz="1000" dirty="0"/>
              <a:t> </a:t>
            </a:r>
            <a:r>
              <a:rPr lang="en-US" sz="1000" b="1" u="sng" dirty="0" err="1">
                <a:solidFill>
                  <a:srgbClr val="C00000"/>
                </a:solidFill>
              </a:rPr>
              <a:t>Hospital</a:t>
            </a:r>
            <a:r>
              <a:rPr lang="en-US" sz="1000" dirty="0" err="1"/>
              <a:t>,Paoli</a:t>
            </a:r>
            <a:r>
              <a:rPr lang="en-US" sz="1000" dirty="0"/>
              <a:t> Hospital for Sleep </a:t>
            </a:r>
            <a:r>
              <a:rPr lang="en-US" sz="1000" dirty="0" err="1"/>
              <a:t>Medicine,Sleep</a:t>
            </a:r>
            <a:r>
              <a:rPr lang="en-US" sz="1000" dirty="0"/>
              <a:t> Center at Riddle </a:t>
            </a:r>
            <a:r>
              <a:rPr lang="en-US" sz="1000" b="1" u="sng" dirty="0" err="1">
                <a:solidFill>
                  <a:srgbClr val="C00000"/>
                </a:solidFill>
              </a:rPr>
              <a:t>Hospital</a:t>
            </a:r>
            <a:r>
              <a:rPr lang="en-US" sz="1000" dirty="0" err="1"/>
              <a:t>,John</a:t>
            </a:r>
            <a:r>
              <a:rPr lang="en-US" sz="1000" dirty="0"/>
              <a:t> T. Mather Hospital Sleep Disorders </a:t>
            </a:r>
            <a:r>
              <a:rPr lang="en-US" sz="1000" dirty="0" err="1"/>
              <a:t>Center,Danbury</a:t>
            </a:r>
            <a:r>
              <a:rPr lang="en-US" sz="1000" dirty="0"/>
              <a:t> </a:t>
            </a:r>
            <a:r>
              <a:rPr lang="en-US" sz="1000" b="1" u="sng" dirty="0">
                <a:solidFill>
                  <a:srgbClr val="C00000"/>
                </a:solidFill>
              </a:rPr>
              <a:t>Hospital</a:t>
            </a:r>
            <a:r>
              <a:rPr lang="en-US" sz="1000" dirty="0"/>
              <a:t> Sleep Disorders </a:t>
            </a:r>
            <a:r>
              <a:rPr lang="en-US" sz="1000" dirty="0" err="1"/>
              <a:t>Center,Sleep</a:t>
            </a:r>
            <a:r>
              <a:rPr lang="en-US" sz="1000" dirty="0"/>
              <a:t> Disorders </a:t>
            </a:r>
            <a:r>
              <a:rPr lang="en-US" sz="1000" dirty="0" err="1"/>
              <a:t>Center,New</a:t>
            </a:r>
            <a:r>
              <a:rPr lang="en-US" sz="1000" dirty="0"/>
              <a:t> York Sleep, Sinus &amp; Thyroid Surgery </a:t>
            </a:r>
            <a:r>
              <a:rPr lang="en-US" sz="1000" dirty="0" err="1"/>
              <a:t>Center,Redwood</a:t>
            </a:r>
            <a:r>
              <a:rPr lang="en-US" sz="1000" dirty="0"/>
              <a:t> Sleep Centers </a:t>
            </a:r>
            <a:r>
              <a:rPr lang="en-US" sz="1000" dirty="0" err="1"/>
              <a:t>Inc.,Peninsula</a:t>
            </a:r>
            <a:r>
              <a:rPr lang="en-US" sz="1000" dirty="0"/>
              <a:t> Sleep </a:t>
            </a:r>
            <a:r>
              <a:rPr lang="en-US" sz="1000" dirty="0" err="1"/>
              <a:t>Center,California</a:t>
            </a:r>
            <a:r>
              <a:rPr lang="en-US" sz="1000" dirty="0"/>
              <a:t> Center for Sleep </a:t>
            </a:r>
            <a:r>
              <a:rPr lang="en-US" sz="1000" dirty="0" err="1"/>
              <a:t>Disorders,North</a:t>
            </a:r>
            <a:r>
              <a:rPr lang="en-US" sz="1000" dirty="0"/>
              <a:t> Coast Sleep Center - Santa </a:t>
            </a:r>
            <a:r>
              <a:rPr lang="en-US" sz="1000" dirty="0" err="1"/>
              <a:t>Rosa,The</a:t>
            </a:r>
            <a:r>
              <a:rPr lang="en-US" sz="1000" dirty="0"/>
              <a:t> Sunnyvale Sleep </a:t>
            </a:r>
            <a:r>
              <a:rPr lang="en-US" sz="1000" dirty="0" err="1"/>
              <a:t>Center,Sleep</a:t>
            </a:r>
            <a:r>
              <a:rPr lang="en-US" sz="1000" dirty="0"/>
              <a:t>-Wake Disorders Center of Miami</a:t>
            </a:r>
            <a:r>
              <a:rPr lang="en-US" sz="1000" dirty="0" smtClean="0"/>
              <a:t>,</a:t>
            </a:r>
            <a:r>
              <a:rPr lang="mr-IN" sz="1000" dirty="0" smtClean="0"/>
              <a:t>…</a:t>
            </a:r>
            <a:endParaRPr lang="en-US" sz="1000" dirty="0" smtClean="0"/>
          </a:p>
          <a:p>
            <a:r>
              <a:rPr lang="en-US" sz="1000" dirty="0" smtClean="0"/>
              <a:t>-------------------------------------------------------------------------------- </a:t>
            </a:r>
          </a:p>
          <a:p>
            <a:r>
              <a:rPr lang="en-US" sz="1000" dirty="0" smtClean="0"/>
              <a:t>2:diagnost,medic </a:t>
            </a:r>
            <a:r>
              <a:rPr lang="en-US" sz="1000" dirty="0" err="1"/>
              <a:t>diagnost,unit</a:t>
            </a:r>
            <a:r>
              <a:rPr lang="en-US" sz="1000" dirty="0"/>
              <a:t> </a:t>
            </a:r>
            <a:r>
              <a:rPr lang="en-US" sz="1000" dirty="0" err="1"/>
              <a:t>diagnost,unit,medic,eo,eo</a:t>
            </a:r>
            <a:r>
              <a:rPr lang="en-US" sz="1000" dirty="0"/>
              <a:t> </a:t>
            </a:r>
            <a:r>
              <a:rPr lang="en-US" sz="1000" dirty="0" err="1"/>
              <a:t>diagnost,diagnost</a:t>
            </a:r>
            <a:r>
              <a:rPr lang="en-US" sz="1000" dirty="0"/>
              <a:t> </a:t>
            </a:r>
            <a:r>
              <a:rPr lang="en-US" sz="1000" dirty="0" err="1"/>
              <a:t>hollywood,unit</a:t>
            </a:r>
            <a:r>
              <a:rPr lang="en-US" sz="1000" dirty="0"/>
              <a:t> </a:t>
            </a:r>
            <a:r>
              <a:rPr lang="en-US" sz="1000" dirty="0" err="1"/>
              <a:t>diagnost</a:t>
            </a:r>
            <a:r>
              <a:rPr lang="en-US" sz="1000" dirty="0"/>
              <a:t> </a:t>
            </a:r>
            <a:r>
              <a:rPr lang="en-US" sz="1000" dirty="0" err="1"/>
              <a:t>hollywood,hollywood</a:t>
            </a:r>
            <a:r>
              <a:rPr lang="en-US" sz="1000" dirty="0"/>
              <a:t> </a:t>
            </a:r>
            <a:endParaRPr lang="en-US" sz="1000" dirty="0" smtClean="0"/>
          </a:p>
          <a:p>
            <a:r>
              <a:rPr lang="en-US" sz="1000" dirty="0" smtClean="0"/>
              <a:t>-------------------------------------------------------------------------------- </a:t>
            </a:r>
          </a:p>
          <a:p>
            <a:r>
              <a:rPr lang="en-US" sz="1000" dirty="0" smtClean="0"/>
              <a:t>Sleep </a:t>
            </a:r>
            <a:r>
              <a:rPr lang="en-US" sz="1000" dirty="0"/>
              <a:t>Diagnostics of NY,EOS Sleep </a:t>
            </a:r>
            <a:r>
              <a:rPr lang="en-US" sz="1000" dirty="0" err="1"/>
              <a:t>Diagnostics,Florida</a:t>
            </a:r>
            <a:r>
              <a:rPr lang="en-US" sz="1000" dirty="0"/>
              <a:t> Sleep &amp; Neuro Diagnostic Services </a:t>
            </a:r>
            <a:r>
              <a:rPr lang="en-US" sz="1000" dirty="0" err="1"/>
              <a:t>Inc.,United</a:t>
            </a:r>
            <a:r>
              <a:rPr lang="en-US" sz="1000" dirty="0"/>
              <a:t> Sleep Diagnostics Pembroke </a:t>
            </a:r>
            <a:r>
              <a:rPr lang="en-US" sz="1000" dirty="0" err="1"/>
              <a:t>Pines,United</a:t>
            </a:r>
            <a:r>
              <a:rPr lang="en-US" sz="1000" dirty="0"/>
              <a:t> Sleep Diagnostics </a:t>
            </a:r>
            <a:r>
              <a:rPr lang="en-US" sz="1000" dirty="0" err="1"/>
              <a:t>Hollywood,Sunrise</a:t>
            </a:r>
            <a:r>
              <a:rPr lang="en-US" sz="1000" dirty="0"/>
              <a:t> Medical Group Sleep </a:t>
            </a:r>
            <a:r>
              <a:rPr lang="en-US" sz="1000" dirty="0" err="1"/>
              <a:t>Diagnostics,Texas</a:t>
            </a:r>
            <a:r>
              <a:rPr lang="en-US" sz="1000" dirty="0"/>
              <a:t> Medical Diagnostics Inc.</a:t>
            </a:r>
          </a:p>
        </p:txBody>
      </p:sp>
    </p:spTree>
    <p:extLst>
      <p:ext uri="{BB962C8B-B14F-4D97-AF65-F5344CB8AC3E}">
        <p14:creationId xmlns:p14="http://schemas.microsoft.com/office/powerpoint/2010/main" val="1882319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Labeling Facility Types: Loops and Conditions</a:t>
            </a:r>
            <a:endParaRPr lang="en-US" dirty="0"/>
          </a:p>
        </p:txBody>
      </p:sp>
      <p:sp>
        <p:nvSpPr>
          <p:cNvPr id="3" name="Content Placeholder 2"/>
          <p:cNvSpPr>
            <a:spLocks noGrp="1"/>
          </p:cNvSpPr>
          <p:nvPr>
            <p:ph idx="1"/>
          </p:nvPr>
        </p:nvSpPr>
        <p:spPr>
          <a:xfrm>
            <a:off x="8060267" y="1825625"/>
            <a:ext cx="3826933" cy="4351338"/>
          </a:xfrm>
        </p:spPr>
        <p:txBody>
          <a:bodyPr/>
          <a:lstStyle/>
          <a:p>
            <a:r>
              <a:rPr lang="en-US" dirty="0" smtClean="0"/>
              <a:t>Our simplistic business rule will be that any cluster in which “physician” was a key word will be labeled as a “clinic” facility.</a:t>
            </a:r>
          </a:p>
          <a:p>
            <a:r>
              <a:rPr lang="en-US" dirty="0" smtClean="0"/>
              <a:t>All others will be labeled as “hospital” facilities.</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54</a:t>
            </a:fld>
            <a:endParaRPr lang="en-US"/>
          </a:p>
        </p:txBody>
      </p:sp>
      <p:sp>
        <p:nvSpPr>
          <p:cNvPr id="9" name="Text Placeholder 8"/>
          <p:cNvSpPr>
            <a:spLocks noGrp="1"/>
          </p:cNvSpPr>
          <p:nvPr>
            <p:ph type="body" sz="quarter" idx="13"/>
          </p:nvPr>
        </p:nvSpPr>
        <p:spPr/>
        <p:txBody>
          <a:bodyPr/>
          <a:lstStyle/>
          <a:p>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2.2 Label the clusters</a:t>
            </a:r>
            <a:endParaRPr lang="en-US" dirty="0">
              <a:solidFill>
                <a:schemeClr val="tx1">
                  <a:lumMod val="75000"/>
                  <a:lumOff val="25000"/>
                </a:schemeClr>
              </a:solidFill>
            </a:endParaRPr>
          </a:p>
        </p:txBody>
      </p:sp>
      <p:sp>
        <p:nvSpPr>
          <p:cNvPr id="7" name="Rectangle 6"/>
          <p:cNvSpPr/>
          <p:nvPr/>
        </p:nvSpPr>
        <p:spPr>
          <a:xfrm>
            <a:off x="334537" y="1825625"/>
            <a:ext cx="7552267" cy="3139321"/>
          </a:xfrm>
          <a:prstGeom prst="rect">
            <a:avLst/>
          </a:prstGeom>
          <a:solidFill>
            <a:schemeClr val="bg1">
              <a:lumMod val="95000"/>
            </a:schemeClr>
          </a:solidFill>
          <a:ln>
            <a:solidFill>
              <a:srgbClr val="585858"/>
            </a:solidFill>
          </a:ln>
        </p:spPr>
        <p:txBody>
          <a:bodyPr wrap="square">
            <a:spAutoFit/>
          </a:bodyPr>
          <a:lstStyle/>
          <a:p>
            <a:r>
              <a:rPr lang="en-US" dirty="0" err="1" smtClean="0">
                <a:solidFill>
                  <a:srgbClr val="000000"/>
                </a:solidFill>
                <a:latin typeface="Courier" charset="0"/>
              </a:rPr>
              <a:t>cluster_names</a:t>
            </a:r>
            <a:r>
              <a:rPr lang="en-US" dirty="0" smtClean="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classifier</a:t>
            </a:r>
            <a:r>
              <a:rPr lang="en-US" dirty="0" err="1">
                <a:solidFill>
                  <a:srgbClr val="666666"/>
                </a:solidFill>
                <a:latin typeface="Courier" charset="0"/>
              </a:rPr>
              <a:t>.</a:t>
            </a:r>
            <a:r>
              <a:rPr lang="en-US" dirty="0" err="1">
                <a:solidFill>
                  <a:srgbClr val="000000"/>
                </a:solidFill>
                <a:latin typeface="Courier" charset="0"/>
              </a:rPr>
              <a:t>get_cluster_names</a:t>
            </a:r>
            <a:r>
              <a:rPr lang="en-US" dirty="0">
                <a:solidFill>
                  <a:srgbClr val="000000"/>
                </a:solidFill>
                <a:latin typeface="Courier" charset="0"/>
              </a:rPr>
              <a:t>()</a:t>
            </a:r>
          </a:p>
          <a:p>
            <a:r>
              <a:rPr lang="en-US" dirty="0" err="1">
                <a:solidFill>
                  <a:srgbClr val="000000"/>
                </a:solidFill>
                <a:latin typeface="Courier" charset="0"/>
              </a:rPr>
              <a:t>cluster_labels</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p>
          <a:p>
            <a:r>
              <a:rPr lang="en-US" b="1" dirty="0">
                <a:solidFill>
                  <a:srgbClr val="007020"/>
                </a:solidFill>
                <a:latin typeface="Courier" charset="0"/>
              </a:rPr>
              <a:t>for</a:t>
            </a:r>
            <a:r>
              <a:rPr lang="en-US" dirty="0">
                <a:solidFill>
                  <a:srgbClr val="000000"/>
                </a:solidFill>
                <a:latin typeface="Courier" charset="0"/>
              </a:rPr>
              <a:t> </a:t>
            </a:r>
            <a:r>
              <a:rPr lang="en-US" dirty="0" err="1">
                <a:solidFill>
                  <a:srgbClr val="000000"/>
                </a:solidFill>
                <a:latin typeface="Courier" charset="0"/>
              </a:rPr>
              <a:t>num</a:t>
            </a:r>
            <a:r>
              <a:rPr lang="en-US" dirty="0">
                <a:solidFill>
                  <a:srgbClr val="000000"/>
                </a:solidFill>
                <a:latin typeface="Courier" charset="0"/>
              </a:rPr>
              <a:t> </a:t>
            </a:r>
            <a:r>
              <a:rPr lang="en-US" b="1" dirty="0">
                <a:solidFill>
                  <a:srgbClr val="007020"/>
                </a:solidFill>
                <a:latin typeface="Courier" charset="0"/>
              </a:rPr>
              <a:t>in</a:t>
            </a:r>
            <a:r>
              <a:rPr lang="en-US" dirty="0">
                <a:solidFill>
                  <a:srgbClr val="000000"/>
                </a:solidFill>
                <a:latin typeface="Courier" charset="0"/>
              </a:rPr>
              <a:t> </a:t>
            </a:r>
            <a:r>
              <a:rPr lang="en-US" dirty="0" err="1">
                <a:solidFill>
                  <a:srgbClr val="000000"/>
                </a:solidFill>
                <a:latin typeface="Courier" charset="0"/>
              </a:rPr>
              <a:t>cluster_names</a:t>
            </a:r>
            <a:r>
              <a:rPr lang="en-US" dirty="0">
                <a:solidFill>
                  <a:srgbClr val="000000"/>
                </a:solidFill>
                <a:latin typeface="Courier" charset="0"/>
              </a:rPr>
              <a:t>:</a:t>
            </a:r>
          </a:p>
          <a:p>
            <a:r>
              <a:rPr lang="en-US" dirty="0">
                <a:solidFill>
                  <a:srgbClr val="000000"/>
                </a:solidFill>
                <a:latin typeface="Courier" charset="0"/>
              </a:rPr>
              <a:t>    </a:t>
            </a:r>
            <a:r>
              <a:rPr lang="en-US" b="1" dirty="0">
                <a:solidFill>
                  <a:srgbClr val="007020"/>
                </a:solidFill>
                <a:latin typeface="Courier" charset="0"/>
              </a:rPr>
              <a:t>if</a:t>
            </a:r>
            <a:r>
              <a:rPr lang="en-US" dirty="0">
                <a:solidFill>
                  <a:srgbClr val="000000"/>
                </a:solidFill>
                <a:latin typeface="Courier" charset="0"/>
              </a:rPr>
              <a:t> </a:t>
            </a:r>
            <a:r>
              <a:rPr lang="en-US" dirty="0">
                <a:solidFill>
                  <a:srgbClr val="4070A0"/>
                </a:solidFill>
                <a:latin typeface="Courier" charset="0"/>
              </a:rPr>
              <a:t>'physician'</a:t>
            </a:r>
            <a:r>
              <a:rPr lang="en-US" dirty="0">
                <a:solidFill>
                  <a:srgbClr val="000000"/>
                </a:solidFill>
                <a:latin typeface="Courier" charset="0"/>
              </a:rPr>
              <a:t> </a:t>
            </a:r>
            <a:r>
              <a:rPr lang="en-US" b="1" dirty="0">
                <a:solidFill>
                  <a:srgbClr val="007020"/>
                </a:solidFill>
                <a:latin typeface="Courier" charset="0"/>
              </a:rPr>
              <a:t>in</a:t>
            </a:r>
            <a:r>
              <a:rPr lang="en-US" dirty="0">
                <a:solidFill>
                  <a:srgbClr val="000000"/>
                </a:solidFill>
                <a:latin typeface="Courier" charset="0"/>
              </a:rPr>
              <a:t> </a:t>
            </a:r>
            <a:r>
              <a:rPr lang="en-US" dirty="0" err="1">
                <a:solidFill>
                  <a:srgbClr val="000000"/>
                </a:solidFill>
                <a:latin typeface="Courier" charset="0"/>
              </a:rPr>
              <a:t>cluster_names</a:t>
            </a:r>
            <a:r>
              <a:rPr lang="en-US" dirty="0">
                <a:solidFill>
                  <a:srgbClr val="000000"/>
                </a:solidFill>
                <a:latin typeface="Courier" charset="0"/>
              </a:rPr>
              <a:t>[</a:t>
            </a:r>
            <a:r>
              <a:rPr lang="en-US" dirty="0" err="1">
                <a:solidFill>
                  <a:srgbClr val="000000"/>
                </a:solidFill>
                <a:latin typeface="Courier" charset="0"/>
              </a:rPr>
              <a:t>num</a:t>
            </a:r>
            <a:r>
              <a:rPr lang="en-US" dirty="0">
                <a:solidFill>
                  <a:srgbClr val="000000"/>
                </a:solidFill>
                <a:latin typeface="Courier" charset="0"/>
              </a:rPr>
              <a:t>]:</a:t>
            </a:r>
          </a:p>
          <a:p>
            <a:r>
              <a:rPr lang="en-US" dirty="0">
                <a:solidFill>
                  <a:srgbClr val="000000"/>
                </a:solidFill>
                <a:latin typeface="Courier" charset="0"/>
              </a:rPr>
              <a:t>        </a:t>
            </a:r>
            <a:r>
              <a:rPr lang="en-US" dirty="0" err="1">
                <a:solidFill>
                  <a:srgbClr val="000000"/>
                </a:solidFill>
                <a:latin typeface="Courier" charset="0"/>
              </a:rPr>
              <a:t>cluster_labels</a:t>
            </a:r>
            <a:r>
              <a:rPr lang="en-US" dirty="0">
                <a:solidFill>
                  <a:srgbClr val="000000"/>
                </a:solidFill>
                <a:latin typeface="Courier" charset="0"/>
              </a:rPr>
              <a:t>[</a:t>
            </a:r>
            <a:r>
              <a:rPr lang="en-US" dirty="0" err="1">
                <a:solidFill>
                  <a:srgbClr val="000000"/>
                </a:solidFill>
                <a:latin typeface="Courier" charset="0"/>
              </a:rPr>
              <a:t>num</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'clinic'</a:t>
            </a:r>
            <a:endParaRPr lang="en-US" dirty="0">
              <a:solidFill>
                <a:srgbClr val="000000"/>
              </a:solidFill>
              <a:latin typeface="Courier" charset="0"/>
            </a:endParaRPr>
          </a:p>
          <a:p>
            <a:r>
              <a:rPr lang="en-US" dirty="0">
                <a:solidFill>
                  <a:srgbClr val="000000"/>
                </a:solidFill>
                <a:latin typeface="Courier" charset="0"/>
              </a:rPr>
              <a:t>    </a:t>
            </a:r>
            <a:r>
              <a:rPr lang="en-US" b="1" dirty="0">
                <a:solidFill>
                  <a:srgbClr val="007020"/>
                </a:solidFill>
                <a:latin typeface="Courier" charset="0"/>
              </a:rPr>
              <a:t>else</a:t>
            </a:r>
            <a:r>
              <a:rPr lang="en-US" dirty="0">
                <a:solidFill>
                  <a:srgbClr val="000000"/>
                </a:solidFill>
                <a:latin typeface="Courier" charset="0"/>
              </a:rPr>
              <a:t>:</a:t>
            </a:r>
          </a:p>
          <a:p>
            <a:r>
              <a:rPr lang="en-US" dirty="0">
                <a:solidFill>
                  <a:srgbClr val="000000"/>
                </a:solidFill>
                <a:latin typeface="Courier" charset="0"/>
              </a:rPr>
              <a:t>        </a:t>
            </a:r>
            <a:r>
              <a:rPr lang="en-US" dirty="0" err="1">
                <a:solidFill>
                  <a:srgbClr val="000000"/>
                </a:solidFill>
                <a:latin typeface="Courier" charset="0"/>
              </a:rPr>
              <a:t>cluster_labels</a:t>
            </a:r>
            <a:r>
              <a:rPr lang="en-US" dirty="0">
                <a:solidFill>
                  <a:srgbClr val="000000"/>
                </a:solidFill>
                <a:latin typeface="Courier" charset="0"/>
              </a:rPr>
              <a:t>[</a:t>
            </a:r>
            <a:r>
              <a:rPr lang="en-US" dirty="0" err="1">
                <a:solidFill>
                  <a:srgbClr val="000000"/>
                </a:solidFill>
                <a:latin typeface="Courier" charset="0"/>
              </a:rPr>
              <a:t>num</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'hospital'</a:t>
            </a:r>
            <a:endParaRPr lang="en-US" dirty="0">
              <a:solidFill>
                <a:srgbClr val="000000"/>
              </a:solidFill>
              <a:latin typeface="Courier" charset="0"/>
            </a:endParaRPr>
          </a:p>
          <a:p>
            <a:r>
              <a:rPr lang="en-US" b="1" dirty="0">
                <a:solidFill>
                  <a:srgbClr val="007020"/>
                </a:solidFill>
                <a:latin typeface="Courier" charset="0"/>
              </a:rPr>
              <a:t>print</a:t>
            </a:r>
            <a:r>
              <a:rPr lang="en-US" dirty="0">
                <a:solidFill>
                  <a:srgbClr val="000000"/>
                </a:solidFill>
                <a:latin typeface="Courier" charset="0"/>
              </a:rPr>
              <a:t>(</a:t>
            </a:r>
            <a:r>
              <a:rPr lang="en-US" dirty="0" err="1">
                <a:solidFill>
                  <a:srgbClr val="000000"/>
                </a:solidFill>
                <a:latin typeface="Courier" charset="0"/>
              </a:rPr>
              <a:t>cluster_labels</a:t>
            </a:r>
            <a:r>
              <a:rPr lang="en-US" dirty="0">
                <a:solidFill>
                  <a:srgbClr val="000000"/>
                </a:solidFill>
                <a:latin typeface="Courier" charset="0"/>
              </a:rPr>
              <a:t>)</a:t>
            </a:r>
          </a:p>
          <a:p>
            <a:r>
              <a:rPr lang="en-US" dirty="0">
                <a:solidFill>
                  <a:srgbClr val="000000"/>
                </a:solidFill>
                <a:latin typeface="Courier" charset="0"/>
              </a:rPr>
              <a:t/>
            </a:r>
            <a:br>
              <a:rPr lang="en-US" dirty="0">
                <a:solidFill>
                  <a:srgbClr val="000000"/>
                </a:solidFill>
                <a:latin typeface="Courier" charset="0"/>
              </a:rPr>
            </a:br>
            <a:r>
              <a:rPr lang="en-US" dirty="0" err="1" smtClean="0">
                <a:solidFill>
                  <a:srgbClr val="000000"/>
                </a:solidFill>
                <a:latin typeface="Courier" charset="0"/>
              </a:rPr>
              <a:t>df</a:t>
            </a:r>
            <a:r>
              <a:rPr lang="en-US" dirty="0">
                <a:solidFill>
                  <a:srgbClr val="000000"/>
                </a:solidFill>
                <a:latin typeface="Courier" charset="0"/>
              </a:rPr>
              <a:t>[</a:t>
            </a:r>
            <a:r>
              <a:rPr lang="en-US" dirty="0">
                <a:solidFill>
                  <a:srgbClr val="4070A0"/>
                </a:solidFill>
                <a:latin typeface="Courier" charset="0"/>
              </a:rPr>
              <a:t>'cluster'</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classifier</a:t>
            </a:r>
            <a:r>
              <a:rPr lang="en-US" dirty="0" err="1">
                <a:solidFill>
                  <a:srgbClr val="666666"/>
                </a:solidFill>
                <a:latin typeface="Courier" charset="0"/>
              </a:rPr>
              <a:t>.</a:t>
            </a:r>
            <a:r>
              <a:rPr lang="en-US" dirty="0" err="1">
                <a:solidFill>
                  <a:srgbClr val="000000"/>
                </a:solidFill>
                <a:latin typeface="Courier" charset="0"/>
              </a:rPr>
              <a:t>get_clusters</a:t>
            </a:r>
            <a:r>
              <a:rPr lang="en-US" dirty="0">
                <a:solidFill>
                  <a:srgbClr val="000000"/>
                </a:solidFill>
                <a:latin typeface="Courier" charset="0"/>
              </a:rPr>
              <a:t>()</a:t>
            </a:r>
          </a:p>
          <a:p>
            <a:r>
              <a:rPr lang="en-US" dirty="0" err="1">
                <a:solidFill>
                  <a:srgbClr val="000000"/>
                </a:solidFill>
                <a:latin typeface="Courier" charset="0"/>
              </a:rPr>
              <a:t>df</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facility_type</a:t>
            </a:r>
            <a:r>
              <a:rPr lang="en-US" dirty="0">
                <a:solidFill>
                  <a:srgbClr val="4070A0"/>
                </a:solidFill>
                <a:latin typeface="Courier" charset="0"/>
              </a:rPr>
              <a:t>'</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df</a:t>
            </a:r>
            <a:r>
              <a:rPr lang="en-US" dirty="0" err="1">
                <a:solidFill>
                  <a:srgbClr val="666666"/>
                </a:solidFill>
                <a:latin typeface="Courier" charset="0"/>
              </a:rPr>
              <a:t>.</a:t>
            </a:r>
            <a:r>
              <a:rPr lang="en-US" dirty="0" err="1">
                <a:solidFill>
                  <a:srgbClr val="000000"/>
                </a:solidFill>
                <a:latin typeface="Courier" charset="0"/>
              </a:rPr>
              <a:t>cluster</a:t>
            </a:r>
            <a:r>
              <a:rPr lang="en-US" dirty="0" err="1">
                <a:solidFill>
                  <a:srgbClr val="666666"/>
                </a:solidFill>
                <a:latin typeface="Courier" charset="0"/>
              </a:rPr>
              <a:t>.</a:t>
            </a:r>
            <a:r>
              <a:rPr lang="en-US" dirty="0" err="1">
                <a:solidFill>
                  <a:srgbClr val="000000"/>
                </a:solidFill>
                <a:latin typeface="Courier" charset="0"/>
              </a:rPr>
              <a:t>map</a:t>
            </a:r>
            <a:r>
              <a:rPr lang="en-US" dirty="0">
                <a:solidFill>
                  <a:srgbClr val="000000"/>
                </a:solidFill>
                <a:latin typeface="Courier" charset="0"/>
              </a:rPr>
              <a:t>(</a:t>
            </a:r>
            <a:r>
              <a:rPr lang="en-US" dirty="0" err="1">
                <a:solidFill>
                  <a:srgbClr val="000000"/>
                </a:solidFill>
                <a:latin typeface="Courier" charset="0"/>
              </a:rPr>
              <a:t>cluster_labels</a:t>
            </a:r>
            <a:r>
              <a:rPr lang="en-US" dirty="0">
                <a:solidFill>
                  <a:srgbClr val="000000"/>
                </a:solidFill>
                <a:latin typeface="Courier" charset="0"/>
              </a:rPr>
              <a:t>)</a:t>
            </a:r>
          </a:p>
        </p:txBody>
      </p:sp>
      <p:sp>
        <p:nvSpPr>
          <p:cNvPr id="8" name="TextBox 7"/>
          <p:cNvSpPr txBox="1"/>
          <p:nvPr/>
        </p:nvSpPr>
        <p:spPr>
          <a:xfrm>
            <a:off x="334537" y="5611276"/>
            <a:ext cx="5659864" cy="276999"/>
          </a:xfrm>
          <a:prstGeom prst="rect">
            <a:avLst/>
          </a:prstGeom>
          <a:noFill/>
          <a:ln>
            <a:noFill/>
          </a:ln>
        </p:spPr>
        <p:txBody>
          <a:bodyPr wrap="square" rtlCol="0">
            <a:spAutoFit/>
          </a:bodyPr>
          <a:lstStyle/>
          <a:p>
            <a:r>
              <a:rPr lang="en-US" sz="1200" dirty="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sp>
        <p:nvSpPr>
          <p:cNvPr id="10" name="Rectangle 9"/>
          <p:cNvSpPr/>
          <p:nvPr/>
        </p:nvSpPr>
        <p:spPr>
          <a:xfrm>
            <a:off x="334536" y="4964946"/>
            <a:ext cx="7552267" cy="646330"/>
          </a:xfrm>
          <a:prstGeom prst="rect">
            <a:avLst/>
          </a:prstGeom>
          <a:ln>
            <a:solidFill>
              <a:srgbClr val="585858"/>
            </a:solidFill>
          </a:ln>
        </p:spPr>
        <p:txBody>
          <a:bodyPr wrap="square" anchor="ctr">
            <a:noAutofit/>
          </a:bodyPr>
          <a:lstStyle/>
          <a:p>
            <a:r>
              <a:rPr lang="nl-NL" dirty="0">
                <a:solidFill>
                  <a:srgbClr val="000000"/>
                </a:solidFill>
                <a:latin typeface="Courier" charset="0"/>
                <a:ea typeface="Courier" charset="0"/>
                <a:cs typeface="Courier" charset="0"/>
              </a:rPr>
              <a:t>{0: '</a:t>
            </a:r>
            <a:r>
              <a:rPr lang="nl-NL" dirty="0" err="1">
                <a:solidFill>
                  <a:srgbClr val="000000"/>
                </a:solidFill>
                <a:latin typeface="Courier" charset="0"/>
                <a:ea typeface="Courier" charset="0"/>
                <a:cs typeface="Courier" charset="0"/>
              </a:rPr>
              <a:t>clinic</a:t>
            </a:r>
            <a:r>
              <a:rPr lang="nl-NL" dirty="0">
                <a:solidFill>
                  <a:srgbClr val="000000"/>
                </a:solidFill>
                <a:latin typeface="Courier" charset="0"/>
                <a:ea typeface="Courier" charset="0"/>
                <a:cs typeface="Courier" charset="0"/>
              </a:rPr>
              <a:t>', 1: '</a:t>
            </a:r>
            <a:r>
              <a:rPr lang="nl-NL" dirty="0" err="1">
                <a:solidFill>
                  <a:srgbClr val="000000"/>
                </a:solidFill>
                <a:latin typeface="Courier" charset="0"/>
                <a:ea typeface="Courier" charset="0"/>
                <a:cs typeface="Courier" charset="0"/>
              </a:rPr>
              <a:t>hospital</a:t>
            </a:r>
            <a:r>
              <a:rPr lang="nl-NL" dirty="0">
                <a:solidFill>
                  <a:srgbClr val="000000"/>
                </a:solidFill>
                <a:latin typeface="Courier" charset="0"/>
                <a:ea typeface="Courier" charset="0"/>
                <a:cs typeface="Courier" charset="0"/>
              </a:rPr>
              <a:t>', 2: '</a:t>
            </a:r>
            <a:r>
              <a:rPr lang="nl-NL" dirty="0" err="1">
                <a:solidFill>
                  <a:srgbClr val="000000"/>
                </a:solidFill>
                <a:latin typeface="Courier" charset="0"/>
                <a:ea typeface="Courier" charset="0"/>
                <a:cs typeface="Courier" charset="0"/>
              </a:rPr>
              <a:t>hospital</a:t>
            </a:r>
            <a:r>
              <a:rPr lang="nl-NL" dirty="0">
                <a:solidFill>
                  <a:srgbClr val="000000"/>
                </a:solidFill>
                <a:latin typeface="Courier" charset="0"/>
                <a:ea typeface="Courier" charset="0"/>
                <a:cs typeface="Courier" charset="0"/>
              </a:rPr>
              <a:t>'} </a:t>
            </a:r>
            <a:endParaRPr lang="nl-NL" b="0" i="0" dirty="0">
              <a:solidFill>
                <a:srgbClr val="000000"/>
              </a:solidFill>
              <a:effectLst/>
              <a:latin typeface="Courier" charset="0"/>
              <a:ea typeface="Courier" charset="0"/>
              <a:cs typeface="Courier" charset="0"/>
            </a:endParaRPr>
          </a:p>
        </p:txBody>
      </p:sp>
    </p:spTree>
    <p:extLst>
      <p:ext uri="{BB962C8B-B14F-4D97-AF65-F5344CB8AC3E}">
        <p14:creationId xmlns:p14="http://schemas.microsoft.com/office/powerpoint/2010/main" val="1084898787"/>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Looping and testing for values</a:t>
            </a:r>
            <a:endParaRPr lang="en-US" dirty="0"/>
          </a:p>
        </p:txBody>
      </p:sp>
      <p:sp>
        <p:nvSpPr>
          <p:cNvPr id="6" name="Content Placeholder 5"/>
          <p:cNvSpPr>
            <a:spLocks noGrp="1"/>
          </p:cNvSpPr>
          <p:nvPr>
            <p:ph idx="1"/>
          </p:nvPr>
        </p:nvSpPr>
        <p:spPr/>
        <p:txBody>
          <a:bodyPr/>
          <a:lstStyle/>
          <a:p>
            <a:pPr marL="514350" indent="-514350">
              <a:buFont typeface="+mj-lt"/>
              <a:buAutoNum type="arabicPeriod"/>
            </a:pPr>
            <a:r>
              <a:rPr lang="en-US" dirty="0" smtClean="0"/>
              <a:t>Starting with the data below</a:t>
            </a:r>
          </a:p>
          <a:p>
            <a:pPr marL="514350" indent="-514350">
              <a:buFont typeface="+mj-lt"/>
              <a:buAutoNum type="arabicPeriod"/>
            </a:pPr>
            <a:r>
              <a:rPr lang="en-US" dirty="0" smtClean="0"/>
              <a:t>Classify each name to see if it is male, female, or unknown</a:t>
            </a:r>
          </a:p>
          <a:p>
            <a:pPr marL="514350" indent="-514350">
              <a:buFont typeface="+mj-lt"/>
              <a:buAutoNum type="arabicPeriod"/>
            </a:pPr>
            <a:r>
              <a:rPr lang="en-US" dirty="0" smtClean="0"/>
              <a:t>Return a dictionary of </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55</a:t>
            </a:fld>
            <a:endParaRPr lang="en-US"/>
          </a:p>
        </p:txBody>
      </p:sp>
      <p:sp>
        <p:nvSpPr>
          <p:cNvPr id="7" name="Text Placeholder 6"/>
          <p:cNvSpPr>
            <a:spLocks noGrp="1"/>
          </p:cNvSpPr>
          <p:nvPr>
            <p:ph type="body" sz="quarter" idx="13"/>
          </p:nvPr>
        </p:nvSpPr>
        <p:spPr/>
        <p:txBody>
          <a:bodyPr/>
          <a:lstStyle/>
          <a:p>
            <a:r>
              <a:rPr lang="en-US" dirty="0" smtClean="0"/>
              <a:t>EXERCISE </a:t>
            </a:r>
            <a:r>
              <a:rPr lang="en-US" dirty="0"/>
              <a:t>8</a:t>
            </a:r>
            <a:r>
              <a:rPr lang="en-US" dirty="0" smtClean="0"/>
              <a:t>: Loops and conditions</a:t>
            </a:r>
            <a:endParaRPr lang="en-US" dirty="0"/>
          </a:p>
        </p:txBody>
      </p:sp>
      <p:sp>
        <p:nvSpPr>
          <p:cNvPr id="2" name="Rectangle 1"/>
          <p:cNvSpPr/>
          <p:nvPr/>
        </p:nvSpPr>
        <p:spPr>
          <a:xfrm>
            <a:off x="408965" y="3827917"/>
            <a:ext cx="8080744" cy="923330"/>
          </a:xfrm>
          <a:prstGeom prst="rect">
            <a:avLst/>
          </a:prstGeom>
          <a:solidFill>
            <a:schemeClr val="bg1">
              <a:lumMod val="95000"/>
            </a:schemeClr>
          </a:solidFill>
          <a:ln>
            <a:solidFill>
              <a:srgbClr val="585858"/>
            </a:solidFill>
          </a:ln>
        </p:spPr>
        <p:txBody>
          <a:bodyPr wrap="square">
            <a:spAutoFit/>
          </a:bodyPr>
          <a:lstStyle/>
          <a:p>
            <a:r>
              <a:rPr lang="en-US" dirty="0" smtClean="0">
                <a:solidFill>
                  <a:srgbClr val="000000"/>
                </a:solidFill>
                <a:latin typeface="Courier" charset="0"/>
              </a:rPr>
              <a:t>names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a:t>
            </a:r>
            <a:r>
              <a:rPr lang="en-US" dirty="0" err="1">
                <a:solidFill>
                  <a:srgbClr val="4070A0"/>
                </a:solidFill>
                <a:latin typeface="Courier" charset="0"/>
              </a:rPr>
              <a:t>paul</a:t>
            </a:r>
            <a:r>
              <a:rPr lang="en-US" dirty="0">
                <a:solidFill>
                  <a:srgbClr val="4070A0"/>
                </a:solidFill>
                <a:latin typeface="Courier" charset="0"/>
              </a:rPr>
              <a:t>'</a:t>
            </a:r>
            <a:r>
              <a:rPr lang="en-US" dirty="0">
                <a:solidFill>
                  <a:srgbClr val="000000"/>
                </a:solidFill>
                <a:latin typeface="Courier" charset="0"/>
              </a:rPr>
              <a:t>,</a:t>
            </a:r>
            <a:r>
              <a:rPr lang="en-US" dirty="0">
                <a:solidFill>
                  <a:srgbClr val="4070A0"/>
                </a:solidFill>
                <a:latin typeface="Courier" charset="0"/>
              </a:rPr>
              <a:t>'donna'</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edward</a:t>
            </a:r>
            <a:r>
              <a:rPr lang="en-US" dirty="0" smtClean="0">
                <a:solidFill>
                  <a:srgbClr val="4070A0"/>
                </a:solidFill>
                <a:latin typeface="Courier" charset="0"/>
              </a:rPr>
              <a:t>'</a:t>
            </a:r>
            <a:r>
              <a:rPr lang="en-US" dirty="0" smtClean="0">
                <a:solidFill>
                  <a:srgbClr val="000000"/>
                </a:solidFill>
                <a:latin typeface="Courier" charset="0"/>
              </a:rPr>
              <a:t>,</a:t>
            </a:r>
            <a:r>
              <a:rPr lang="en-US" dirty="0" smtClean="0">
                <a:solidFill>
                  <a:srgbClr val="4070A0"/>
                </a:solidFill>
                <a:latin typeface="Courier" charset="0"/>
              </a:rPr>
              <a:t>'jean'</a:t>
            </a:r>
            <a:r>
              <a:rPr lang="en-US" dirty="0" smtClean="0">
                <a:solidFill>
                  <a:srgbClr val="000000"/>
                </a:solidFill>
                <a:latin typeface="Courier" charset="0"/>
              </a:rPr>
              <a:t>]</a:t>
            </a:r>
          </a:p>
          <a:p>
            <a:r>
              <a:rPr lang="en-US" dirty="0" smtClean="0">
                <a:solidFill>
                  <a:srgbClr val="000000"/>
                </a:solidFill>
                <a:latin typeface="Courier" charset="0"/>
              </a:rPr>
              <a:t>male = [</a:t>
            </a:r>
            <a:r>
              <a:rPr lang="en-US" dirty="0">
                <a:solidFill>
                  <a:srgbClr val="4070A0"/>
                </a:solidFill>
                <a:latin typeface="Courier" charset="0"/>
              </a:rPr>
              <a:t>'</a:t>
            </a:r>
            <a:r>
              <a:rPr lang="en-US" dirty="0" err="1">
                <a:solidFill>
                  <a:srgbClr val="4070A0"/>
                </a:solidFill>
                <a:latin typeface="Courier" charset="0"/>
              </a:rPr>
              <a:t>paul</a:t>
            </a:r>
            <a:r>
              <a:rPr lang="en-US" dirty="0">
                <a:solidFill>
                  <a:srgbClr val="4070A0"/>
                </a:solidFill>
                <a:latin typeface="Courier" charset="0"/>
              </a:rPr>
              <a:t>'</a:t>
            </a:r>
            <a:r>
              <a:rPr lang="en-US" dirty="0">
                <a:solidFill>
                  <a:srgbClr val="000000"/>
                </a:solidFill>
                <a:latin typeface="Courier" charset="0"/>
              </a:rPr>
              <a:t>,</a:t>
            </a:r>
            <a:r>
              <a:rPr lang="en-US" dirty="0">
                <a:solidFill>
                  <a:srgbClr val="4070A0"/>
                </a:solidFill>
                <a:latin typeface="Courier" charset="0"/>
              </a:rPr>
              <a:t>'donna'</a:t>
            </a:r>
            <a:r>
              <a:rPr lang="en-US" dirty="0">
                <a:solidFill>
                  <a:srgbClr val="000000"/>
                </a:solidFill>
                <a:latin typeface="Courier" charset="0"/>
              </a:rPr>
              <a:t>,</a:t>
            </a:r>
            <a:r>
              <a:rPr lang="en-US" dirty="0" smtClean="0">
                <a:solidFill>
                  <a:srgbClr val="4070A0"/>
                </a:solidFill>
                <a:latin typeface="Courier" charset="0"/>
              </a:rPr>
              <a:t>'</a:t>
            </a:r>
            <a:r>
              <a:rPr lang="en-US" dirty="0" err="1" smtClean="0">
                <a:solidFill>
                  <a:srgbClr val="4070A0"/>
                </a:solidFill>
                <a:latin typeface="Courier" charset="0"/>
              </a:rPr>
              <a:t>edward</a:t>
            </a:r>
            <a:r>
              <a:rPr lang="en-US" dirty="0" smtClean="0">
                <a:solidFill>
                  <a:srgbClr val="4070A0"/>
                </a:solidFill>
                <a:latin typeface="Courier" charset="0"/>
              </a:rPr>
              <a:t>'</a:t>
            </a:r>
            <a:r>
              <a:rPr lang="en-US" dirty="0" smtClean="0">
                <a:solidFill>
                  <a:srgbClr val="000000"/>
                </a:solidFill>
                <a:latin typeface="Courier" charset="0"/>
              </a:rPr>
              <a:t>]</a:t>
            </a:r>
          </a:p>
          <a:p>
            <a:r>
              <a:rPr lang="en-US" dirty="0" smtClean="0">
                <a:solidFill>
                  <a:srgbClr val="000000"/>
                </a:solidFill>
                <a:latin typeface="Courier" charset="0"/>
              </a:rPr>
              <a:t>female = [</a:t>
            </a:r>
            <a:r>
              <a:rPr lang="en-US" dirty="0" smtClean="0">
                <a:solidFill>
                  <a:srgbClr val="4070A0"/>
                </a:solidFill>
                <a:latin typeface="Courier" charset="0"/>
              </a:rPr>
              <a:t>'donna'</a:t>
            </a:r>
            <a:r>
              <a:rPr lang="en-US" dirty="0">
                <a:solidFill>
                  <a:srgbClr val="000000"/>
                </a:solidFill>
                <a:latin typeface="Courier" charset="0"/>
              </a:rPr>
              <a:t>,</a:t>
            </a:r>
            <a:r>
              <a:rPr lang="en-US" dirty="0" smtClean="0">
                <a:solidFill>
                  <a:srgbClr val="4070A0"/>
                </a:solidFill>
                <a:latin typeface="Courier" charset="0"/>
              </a:rPr>
              <a:t>'</a:t>
            </a:r>
            <a:r>
              <a:rPr lang="en-US" dirty="0" err="1" smtClean="0">
                <a:solidFill>
                  <a:srgbClr val="4070A0"/>
                </a:solidFill>
                <a:latin typeface="Courier" charset="0"/>
              </a:rPr>
              <a:t>julia</a:t>
            </a:r>
            <a:r>
              <a:rPr lang="en-US" dirty="0" smtClean="0">
                <a:solidFill>
                  <a:srgbClr val="4070A0"/>
                </a:solidFill>
                <a:latin typeface="Courier" charset="0"/>
              </a:rPr>
              <a:t>'</a:t>
            </a:r>
            <a:r>
              <a:rPr lang="en-US" dirty="0" smtClean="0">
                <a:solidFill>
                  <a:srgbClr val="000000"/>
                </a:solidFill>
                <a:latin typeface="Courier" charset="0"/>
              </a:rPr>
              <a:t>,</a:t>
            </a:r>
            <a:r>
              <a:rPr lang="en-US" dirty="0" smtClean="0">
                <a:solidFill>
                  <a:srgbClr val="4070A0"/>
                </a:solidFill>
                <a:latin typeface="Courier" charset="0"/>
              </a:rPr>
              <a:t>'</a:t>
            </a:r>
            <a:r>
              <a:rPr lang="en-US" dirty="0" err="1" smtClean="0">
                <a:solidFill>
                  <a:srgbClr val="4070A0"/>
                </a:solidFill>
                <a:latin typeface="Courier" charset="0"/>
              </a:rPr>
              <a:t>alice</a:t>
            </a:r>
            <a:r>
              <a:rPr lang="en-US" dirty="0" smtClean="0">
                <a:solidFill>
                  <a:srgbClr val="4070A0"/>
                </a:solidFill>
                <a:latin typeface="Courier" charset="0"/>
              </a:rPr>
              <a:t>'</a:t>
            </a:r>
            <a:r>
              <a:rPr lang="en-US" dirty="0">
                <a:solidFill>
                  <a:srgbClr val="000000"/>
                </a:solidFill>
                <a:latin typeface="Courier" charset="0"/>
              </a:rPr>
              <a:t>]</a:t>
            </a:r>
            <a:endParaRPr lang="en-US" dirty="0">
              <a:solidFill>
                <a:srgbClr val="4070A0"/>
              </a:solidFill>
              <a:latin typeface="Courier" charset="0"/>
            </a:endParaRPr>
          </a:p>
        </p:txBody>
      </p:sp>
    </p:spTree>
    <p:extLst>
      <p:ext uri="{BB962C8B-B14F-4D97-AF65-F5344CB8AC3E}">
        <p14:creationId xmlns:p14="http://schemas.microsoft.com/office/powerpoint/2010/main" val="38061898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Looping and testing for values</a:t>
            </a:r>
          </a:p>
        </p:txBody>
      </p:sp>
      <p:sp>
        <p:nvSpPr>
          <p:cNvPr id="4" name="Slide Number Placeholder 3"/>
          <p:cNvSpPr>
            <a:spLocks noGrp="1"/>
          </p:cNvSpPr>
          <p:nvPr>
            <p:ph type="sldNum" sz="quarter" idx="12"/>
          </p:nvPr>
        </p:nvSpPr>
        <p:spPr/>
        <p:txBody>
          <a:bodyPr/>
          <a:lstStyle/>
          <a:p>
            <a:fld id="{721E7CEC-74A5-0048-9106-4C537A0603F6}" type="slidenum">
              <a:rPr lang="en-US" smtClean="0"/>
              <a:t>56</a:t>
            </a:fld>
            <a:endParaRPr lang="en-US"/>
          </a:p>
        </p:txBody>
      </p:sp>
      <p:sp>
        <p:nvSpPr>
          <p:cNvPr id="7" name="Text Placeholder 6"/>
          <p:cNvSpPr>
            <a:spLocks noGrp="1"/>
          </p:cNvSpPr>
          <p:nvPr>
            <p:ph type="body" sz="quarter" idx="13"/>
          </p:nvPr>
        </p:nvSpPr>
        <p:spPr/>
        <p:txBody>
          <a:bodyPr/>
          <a:lstStyle/>
          <a:p>
            <a:r>
              <a:rPr lang="en-US" dirty="0" smtClean="0"/>
              <a:t>EXERCISE 7 - Solution</a:t>
            </a:r>
            <a:endParaRPr lang="en-US" dirty="0"/>
          </a:p>
        </p:txBody>
      </p:sp>
      <p:sp>
        <p:nvSpPr>
          <p:cNvPr id="8" name="Rectangle 7"/>
          <p:cNvSpPr/>
          <p:nvPr/>
        </p:nvSpPr>
        <p:spPr>
          <a:xfrm>
            <a:off x="414669" y="1914339"/>
            <a:ext cx="10625863" cy="3970318"/>
          </a:xfrm>
          <a:prstGeom prst="rect">
            <a:avLst/>
          </a:prstGeom>
          <a:solidFill>
            <a:schemeClr val="bg1">
              <a:lumMod val="95000"/>
            </a:schemeClr>
          </a:solidFill>
          <a:ln>
            <a:solidFill>
              <a:srgbClr val="585858"/>
            </a:solidFill>
          </a:ln>
        </p:spPr>
        <p:txBody>
          <a:bodyPr wrap="square">
            <a:spAutoFit/>
          </a:bodyPr>
          <a:lstStyle/>
          <a:p>
            <a:r>
              <a:rPr lang="en-US" dirty="0" smtClean="0">
                <a:solidFill>
                  <a:srgbClr val="000000"/>
                </a:solidFill>
                <a:latin typeface="Courier" charset="0"/>
              </a:rPr>
              <a:t>names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a:t>
            </a:r>
            <a:r>
              <a:rPr lang="en-US" dirty="0" err="1">
                <a:solidFill>
                  <a:srgbClr val="4070A0"/>
                </a:solidFill>
                <a:latin typeface="Courier" charset="0"/>
              </a:rPr>
              <a:t>paul</a:t>
            </a:r>
            <a:r>
              <a:rPr lang="en-US" dirty="0">
                <a:solidFill>
                  <a:srgbClr val="4070A0"/>
                </a:solidFill>
                <a:latin typeface="Courier" charset="0"/>
              </a:rPr>
              <a:t>'</a:t>
            </a:r>
            <a:r>
              <a:rPr lang="en-US" dirty="0">
                <a:solidFill>
                  <a:srgbClr val="000000"/>
                </a:solidFill>
                <a:latin typeface="Courier" charset="0"/>
              </a:rPr>
              <a:t>,</a:t>
            </a:r>
            <a:r>
              <a:rPr lang="en-US" dirty="0">
                <a:solidFill>
                  <a:srgbClr val="4070A0"/>
                </a:solidFill>
                <a:latin typeface="Courier" charset="0"/>
              </a:rPr>
              <a:t>'donna'</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edward</a:t>
            </a:r>
            <a:r>
              <a:rPr lang="en-US" dirty="0">
                <a:solidFill>
                  <a:srgbClr val="4070A0"/>
                </a:solidFill>
                <a:latin typeface="Courier" charset="0"/>
              </a:rPr>
              <a:t>'</a:t>
            </a:r>
            <a:r>
              <a:rPr lang="en-US" dirty="0">
                <a:solidFill>
                  <a:srgbClr val="000000"/>
                </a:solidFill>
                <a:latin typeface="Courier" charset="0"/>
              </a:rPr>
              <a:t>,</a:t>
            </a:r>
            <a:r>
              <a:rPr lang="en-US" dirty="0">
                <a:solidFill>
                  <a:srgbClr val="4070A0"/>
                </a:solidFill>
                <a:latin typeface="Courier" charset="0"/>
              </a:rPr>
              <a:t>'jean'</a:t>
            </a:r>
            <a:r>
              <a:rPr lang="en-US" dirty="0">
                <a:solidFill>
                  <a:srgbClr val="000000"/>
                </a:solidFill>
                <a:latin typeface="Courier" charset="0"/>
              </a:rPr>
              <a:t>]</a:t>
            </a:r>
            <a:endParaRPr lang="en-US" dirty="0">
              <a:solidFill>
                <a:srgbClr val="4070A0"/>
              </a:solidFill>
              <a:latin typeface="Courier" charset="0"/>
            </a:endParaRPr>
          </a:p>
          <a:p>
            <a:r>
              <a:rPr lang="en-US" dirty="0">
                <a:solidFill>
                  <a:srgbClr val="000000"/>
                </a:solidFill>
                <a:latin typeface="Courier" charset="0"/>
              </a:rPr>
              <a:t>male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a:t>
            </a:r>
            <a:r>
              <a:rPr lang="en-US" dirty="0" err="1">
                <a:solidFill>
                  <a:srgbClr val="4070A0"/>
                </a:solidFill>
                <a:latin typeface="Courier" charset="0"/>
              </a:rPr>
              <a:t>paul</a:t>
            </a:r>
            <a:r>
              <a:rPr lang="en-US" dirty="0">
                <a:solidFill>
                  <a:srgbClr val="4070A0"/>
                </a:solidFill>
                <a:latin typeface="Courier" charset="0"/>
              </a:rPr>
              <a:t>'</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edward</a:t>
            </a:r>
            <a:r>
              <a:rPr lang="en-US" dirty="0">
                <a:solidFill>
                  <a:srgbClr val="4070A0"/>
                </a:solidFill>
                <a:latin typeface="Courier" charset="0"/>
              </a:rPr>
              <a:t>'</a:t>
            </a:r>
            <a:r>
              <a:rPr lang="en-US" dirty="0">
                <a:solidFill>
                  <a:srgbClr val="000000"/>
                </a:solidFill>
                <a:latin typeface="Courier" charset="0"/>
              </a:rPr>
              <a:t>]</a:t>
            </a:r>
            <a:endParaRPr lang="en-US" dirty="0">
              <a:solidFill>
                <a:srgbClr val="4070A0"/>
              </a:solidFill>
              <a:latin typeface="Courier" charset="0"/>
            </a:endParaRPr>
          </a:p>
          <a:p>
            <a:r>
              <a:rPr lang="en-US" dirty="0">
                <a:solidFill>
                  <a:srgbClr val="000000"/>
                </a:solidFill>
                <a:latin typeface="Courier" charset="0"/>
              </a:rPr>
              <a:t>female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'donna'</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julia</a:t>
            </a:r>
            <a:r>
              <a:rPr lang="en-US" dirty="0">
                <a:solidFill>
                  <a:srgbClr val="4070A0"/>
                </a:solidFill>
                <a:latin typeface="Courier" charset="0"/>
              </a:rPr>
              <a:t>'</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alice</a:t>
            </a:r>
            <a:r>
              <a:rPr lang="en-US" dirty="0">
                <a:solidFill>
                  <a:srgbClr val="4070A0"/>
                </a:solidFill>
                <a:latin typeface="Courier" charset="0"/>
              </a:rPr>
              <a:t>'</a:t>
            </a:r>
            <a:r>
              <a:rPr lang="en-US" dirty="0">
                <a:solidFill>
                  <a:srgbClr val="000000"/>
                </a:solidFill>
                <a:latin typeface="Courier" charset="0"/>
              </a:rPr>
              <a:t>]</a:t>
            </a:r>
            <a:endParaRPr lang="en-US" dirty="0">
              <a:solidFill>
                <a:srgbClr val="4070A0"/>
              </a:solidFill>
              <a:latin typeface="Courier" charset="0"/>
            </a:endParaRPr>
          </a:p>
          <a:p>
            <a:r>
              <a:rPr lang="en-US" dirty="0">
                <a:solidFill>
                  <a:srgbClr val="000000"/>
                </a:solidFill>
                <a:latin typeface="Courier" charset="0"/>
              </a:rPr>
              <a:t/>
            </a:r>
            <a:br>
              <a:rPr lang="en-US" dirty="0">
                <a:solidFill>
                  <a:srgbClr val="000000"/>
                </a:solidFill>
                <a:latin typeface="Courier" charset="0"/>
              </a:rPr>
            </a:br>
            <a:r>
              <a:rPr lang="en-US" dirty="0" smtClean="0">
                <a:solidFill>
                  <a:srgbClr val="000000"/>
                </a:solidFill>
                <a:latin typeface="Courier" charset="0"/>
              </a:rPr>
              <a:t>genders </a:t>
            </a:r>
            <a:r>
              <a:rPr lang="en-US" dirty="0">
                <a:solidFill>
                  <a:srgbClr val="666666"/>
                </a:solidFill>
                <a:latin typeface="Courier" charset="0"/>
              </a:rPr>
              <a:t>=</a:t>
            </a:r>
            <a:r>
              <a:rPr lang="en-US" dirty="0">
                <a:solidFill>
                  <a:srgbClr val="000000"/>
                </a:solidFill>
                <a:latin typeface="Courier" charset="0"/>
              </a:rPr>
              <a:t> {}</a:t>
            </a:r>
          </a:p>
          <a:p>
            <a:r>
              <a:rPr lang="en-US" b="1" dirty="0">
                <a:solidFill>
                  <a:srgbClr val="007020"/>
                </a:solidFill>
                <a:latin typeface="Courier" charset="0"/>
              </a:rPr>
              <a:t>for</a:t>
            </a:r>
            <a:r>
              <a:rPr lang="en-US" dirty="0">
                <a:solidFill>
                  <a:srgbClr val="000000"/>
                </a:solidFill>
                <a:latin typeface="Courier" charset="0"/>
              </a:rPr>
              <a:t> n </a:t>
            </a:r>
            <a:r>
              <a:rPr lang="en-US" b="1" dirty="0">
                <a:solidFill>
                  <a:srgbClr val="007020"/>
                </a:solidFill>
                <a:latin typeface="Courier" charset="0"/>
              </a:rPr>
              <a:t>in</a:t>
            </a:r>
            <a:r>
              <a:rPr lang="en-US" dirty="0">
                <a:solidFill>
                  <a:srgbClr val="000000"/>
                </a:solidFill>
                <a:latin typeface="Courier" charset="0"/>
              </a:rPr>
              <a:t> names:</a:t>
            </a:r>
          </a:p>
          <a:p>
            <a:r>
              <a:rPr lang="en-US" dirty="0">
                <a:solidFill>
                  <a:srgbClr val="000000"/>
                </a:solidFill>
                <a:latin typeface="Courier" charset="0"/>
              </a:rPr>
              <a:t>    </a:t>
            </a:r>
            <a:r>
              <a:rPr lang="en-US" b="1" dirty="0">
                <a:solidFill>
                  <a:srgbClr val="007020"/>
                </a:solidFill>
                <a:latin typeface="Courier" charset="0"/>
              </a:rPr>
              <a:t>if</a:t>
            </a:r>
            <a:r>
              <a:rPr lang="en-US" dirty="0">
                <a:solidFill>
                  <a:srgbClr val="000000"/>
                </a:solidFill>
                <a:latin typeface="Courier" charset="0"/>
              </a:rPr>
              <a:t> n </a:t>
            </a:r>
            <a:r>
              <a:rPr lang="en-US" b="1" dirty="0">
                <a:solidFill>
                  <a:srgbClr val="007020"/>
                </a:solidFill>
                <a:latin typeface="Courier" charset="0"/>
              </a:rPr>
              <a:t>in</a:t>
            </a:r>
            <a:r>
              <a:rPr lang="en-US" dirty="0">
                <a:solidFill>
                  <a:srgbClr val="000000"/>
                </a:solidFill>
                <a:latin typeface="Courier" charset="0"/>
              </a:rPr>
              <a:t> male:</a:t>
            </a:r>
          </a:p>
          <a:p>
            <a:r>
              <a:rPr lang="en-US" dirty="0">
                <a:solidFill>
                  <a:srgbClr val="000000"/>
                </a:solidFill>
                <a:latin typeface="Courier" charset="0"/>
              </a:rPr>
              <a:t>        genders[n]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'male'</a:t>
            </a:r>
            <a:endParaRPr lang="en-US" dirty="0">
              <a:solidFill>
                <a:srgbClr val="000000"/>
              </a:solidFill>
              <a:latin typeface="Courier" charset="0"/>
            </a:endParaRPr>
          </a:p>
          <a:p>
            <a:r>
              <a:rPr lang="en-US" dirty="0">
                <a:solidFill>
                  <a:srgbClr val="000000"/>
                </a:solidFill>
                <a:latin typeface="Courier" charset="0"/>
              </a:rPr>
              <a:t>    </a:t>
            </a:r>
            <a:r>
              <a:rPr lang="en-US" b="1" dirty="0" err="1">
                <a:solidFill>
                  <a:srgbClr val="007020"/>
                </a:solidFill>
                <a:latin typeface="Courier" charset="0"/>
              </a:rPr>
              <a:t>elif</a:t>
            </a:r>
            <a:r>
              <a:rPr lang="en-US" dirty="0">
                <a:solidFill>
                  <a:srgbClr val="000000"/>
                </a:solidFill>
                <a:latin typeface="Courier" charset="0"/>
              </a:rPr>
              <a:t> n </a:t>
            </a:r>
            <a:r>
              <a:rPr lang="en-US" b="1" dirty="0">
                <a:solidFill>
                  <a:srgbClr val="007020"/>
                </a:solidFill>
                <a:latin typeface="Courier" charset="0"/>
              </a:rPr>
              <a:t>in</a:t>
            </a:r>
            <a:r>
              <a:rPr lang="en-US" dirty="0">
                <a:solidFill>
                  <a:srgbClr val="000000"/>
                </a:solidFill>
                <a:latin typeface="Courier" charset="0"/>
              </a:rPr>
              <a:t> female:</a:t>
            </a:r>
          </a:p>
          <a:p>
            <a:r>
              <a:rPr lang="en-US" dirty="0">
                <a:solidFill>
                  <a:srgbClr val="000000"/>
                </a:solidFill>
                <a:latin typeface="Courier" charset="0"/>
              </a:rPr>
              <a:t>        genders[n]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'female'</a:t>
            </a:r>
            <a:endParaRPr lang="en-US" dirty="0">
              <a:solidFill>
                <a:srgbClr val="000000"/>
              </a:solidFill>
              <a:latin typeface="Courier" charset="0"/>
            </a:endParaRPr>
          </a:p>
          <a:p>
            <a:r>
              <a:rPr lang="en-US" dirty="0">
                <a:solidFill>
                  <a:srgbClr val="000000"/>
                </a:solidFill>
                <a:latin typeface="Courier" charset="0"/>
              </a:rPr>
              <a:t>    </a:t>
            </a:r>
            <a:r>
              <a:rPr lang="en-US" b="1" dirty="0">
                <a:solidFill>
                  <a:srgbClr val="007020"/>
                </a:solidFill>
                <a:latin typeface="Courier" charset="0"/>
              </a:rPr>
              <a:t>else</a:t>
            </a:r>
            <a:r>
              <a:rPr lang="en-US" dirty="0">
                <a:solidFill>
                  <a:srgbClr val="000000"/>
                </a:solidFill>
                <a:latin typeface="Courier" charset="0"/>
              </a:rPr>
              <a:t>:</a:t>
            </a:r>
          </a:p>
          <a:p>
            <a:r>
              <a:rPr lang="en-US" dirty="0">
                <a:solidFill>
                  <a:srgbClr val="000000"/>
                </a:solidFill>
                <a:latin typeface="Courier" charset="0"/>
              </a:rPr>
              <a:t>        genders[n] </a:t>
            </a:r>
            <a:r>
              <a:rPr lang="en-US" dirty="0">
                <a:solidFill>
                  <a:srgbClr val="666666"/>
                </a:solidFill>
                <a:latin typeface="Courier" charset="0"/>
              </a:rPr>
              <a:t>=</a:t>
            </a:r>
            <a:r>
              <a:rPr lang="en-US" dirty="0">
                <a:solidFill>
                  <a:srgbClr val="000000"/>
                </a:solidFill>
                <a:latin typeface="Courier" charset="0"/>
              </a:rPr>
              <a:t> </a:t>
            </a:r>
            <a:r>
              <a:rPr lang="en-US" dirty="0">
                <a:solidFill>
                  <a:srgbClr val="4070A0"/>
                </a:solidFill>
                <a:latin typeface="Courier" charset="0"/>
              </a:rPr>
              <a:t>'unknown'</a:t>
            </a:r>
            <a:endParaRPr lang="en-US" dirty="0">
              <a:solidFill>
                <a:srgbClr val="000000"/>
              </a:solidFill>
              <a:latin typeface="Courier" charset="0"/>
            </a:endParaRPr>
          </a:p>
          <a:p>
            <a:endParaRPr lang="en-US" dirty="0" smtClean="0">
              <a:solidFill>
                <a:srgbClr val="000000"/>
              </a:solidFill>
              <a:latin typeface="Courier" charset="0"/>
            </a:endParaRPr>
          </a:p>
          <a:p>
            <a:r>
              <a:rPr lang="en-US" dirty="0" smtClean="0">
                <a:solidFill>
                  <a:srgbClr val="000000"/>
                </a:solidFill>
                <a:latin typeface="Courier" charset="0"/>
              </a:rPr>
              <a:t>genders</a:t>
            </a:r>
            <a:endParaRPr lang="en-US" dirty="0">
              <a:solidFill>
                <a:srgbClr val="000000"/>
              </a:solidFill>
              <a:latin typeface="Courier" charset="0"/>
            </a:endParaRPr>
          </a:p>
        </p:txBody>
      </p:sp>
      <p:sp>
        <p:nvSpPr>
          <p:cNvPr id="25" name="Rectangle 24"/>
          <p:cNvSpPr/>
          <p:nvPr/>
        </p:nvSpPr>
        <p:spPr>
          <a:xfrm>
            <a:off x="414669" y="5884657"/>
            <a:ext cx="10625863" cy="482790"/>
          </a:xfrm>
          <a:prstGeom prst="rect">
            <a:avLst/>
          </a:prstGeom>
          <a:noFill/>
          <a:ln>
            <a:solidFill>
              <a:srgbClr val="585858"/>
            </a:solidFill>
          </a:ln>
        </p:spPr>
        <p:txBody>
          <a:bodyPr wrap="square" anchor="ctr">
            <a:noAutofit/>
          </a:bodyPr>
          <a:lstStyle/>
          <a:p>
            <a:r>
              <a:rPr lang="nl-NL" dirty="0">
                <a:latin typeface="Courier" charset="0"/>
                <a:ea typeface="Courier" charset="0"/>
                <a:cs typeface="Courier" charset="0"/>
              </a:rPr>
              <a:t>{'donna': '</a:t>
            </a:r>
            <a:r>
              <a:rPr lang="nl-NL" dirty="0" err="1">
                <a:latin typeface="Courier" charset="0"/>
                <a:ea typeface="Courier" charset="0"/>
                <a:cs typeface="Courier" charset="0"/>
              </a:rPr>
              <a:t>female</a:t>
            </a:r>
            <a:r>
              <a:rPr lang="nl-NL" dirty="0">
                <a:latin typeface="Courier" charset="0"/>
                <a:ea typeface="Courier" charset="0"/>
                <a:cs typeface="Courier" charset="0"/>
              </a:rPr>
              <a:t>', '</a:t>
            </a:r>
            <a:r>
              <a:rPr lang="nl-NL" dirty="0" err="1">
                <a:latin typeface="Courier" charset="0"/>
                <a:ea typeface="Courier" charset="0"/>
                <a:cs typeface="Courier" charset="0"/>
              </a:rPr>
              <a:t>edward</a:t>
            </a:r>
            <a:r>
              <a:rPr lang="nl-NL" dirty="0">
                <a:latin typeface="Courier" charset="0"/>
                <a:ea typeface="Courier" charset="0"/>
                <a:cs typeface="Courier" charset="0"/>
              </a:rPr>
              <a:t>': 'male', '</a:t>
            </a:r>
            <a:r>
              <a:rPr lang="nl-NL" dirty="0" err="1">
                <a:latin typeface="Courier" charset="0"/>
                <a:ea typeface="Courier" charset="0"/>
                <a:cs typeface="Courier" charset="0"/>
              </a:rPr>
              <a:t>jean</a:t>
            </a:r>
            <a:r>
              <a:rPr lang="nl-NL" dirty="0">
                <a:latin typeface="Courier" charset="0"/>
                <a:ea typeface="Courier" charset="0"/>
                <a:cs typeface="Courier" charset="0"/>
              </a:rPr>
              <a:t>': '</a:t>
            </a:r>
            <a:r>
              <a:rPr lang="nl-NL" dirty="0" err="1">
                <a:latin typeface="Courier" charset="0"/>
                <a:ea typeface="Courier" charset="0"/>
                <a:cs typeface="Courier" charset="0"/>
              </a:rPr>
              <a:t>unknown</a:t>
            </a:r>
            <a:r>
              <a:rPr lang="nl-NL" dirty="0">
                <a:latin typeface="Courier" charset="0"/>
                <a:ea typeface="Courier" charset="0"/>
                <a:cs typeface="Courier" charset="0"/>
              </a:rPr>
              <a:t>', '</a:t>
            </a:r>
            <a:r>
              <a:rPr lang="nl-NL" dirty="0" err="1">
                <a:latin typeface="Courier" charset="0"/>
                <a:ea typeface="Courier" charset="0"/>
                <a:cs typeface="Courier" charset="0"/>
              </a:rPr>
              <a:t>paul</a:t>
            </a:r>
            <a:r>
              <a:rPr lang="nl-NL" dirty="0">
                <a:latin typeface="Courier" charset="0"/>
                <a:ea typeface="Courier" charset="0"/>
                <a:cs typeface="Courier" charset="0"/>
              </a:rPr>
              <a:t>': 'male'}</a:t>
            </a:r>
          </a:p>
        </p:txBody>
      </p:sp>
      <p:sp>
        <p:nvSpPr>
          <p:cNvPr id="3" name="Rectangle 2"/>
          <p:cNvSpPr/>
          <p:nvPr/>
        </p:nvSpPr>
        <p:spPr>
          <a:xfrm>
            <a:off x="3048000" y="2690336"/>
            <a:ext cx="6096000" cy="369332"/>
          </a:xfrm>
          <a:prstGeom prst="rect">
            <a:avLst/>
          </a:prstGeom>
        </p:spPr>
        <p:txBody>
          <a:bodyPr>
            <a:spAutoFit/>
          </a:bodyPr>
          <a:lstStyle/>
          <a:p>
            <a:endParaRPr lang="en-US" dirty="0">
              <a:solidFill>
                <a:srgbClr val="000000"/>
              </a:solidFill>
              <a:effectLst/>
              <a:latin typeface="Courier" charset="0"/>
            </a:endParaRPr>
          </a:p>
        </p:txBody>
      </p:sp>
    </p:spTree>
    <p:extLst>
      <p:ext uri="{BB962C8B-B14F-4D97-AF65-F5344CB8AC3E}">
        <p14:creationId xmlns:p14="http://schemas.microsoft.com/office/powerpoint/2010/main" val="185701374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a:t>
            </a:r>
            <a:r>
              <a:rPr lang="en-US" baseline="0" dirty="0" smtClean="0"/>
              <a:t> Getting more information about these facilities</a:t>
            </a:r>
            <a:endParaRPr lang="en-US" dirty="0"/>
          </a:p>
        </p:txBody>
      </p:sp>
      <p:sp>
        <p:nvSpPr>
          <p:cNvPr id="3" name="Content Placeholder 2"/>
          <p:cNvSpPr>
            <a:spLocks noGrp="1"/>
          </p:cNvSpPr>
          <p:nvPr>
            <p:ph idx="1"/>
          </p:nvPr>
        </p:nvSpPr>
        <p:spPr>
          <a:xfrm>
            <a:off x="6390167" y="1825625"/>
            <a:ext cx="5497033" cy="4351338"/>
          </a:xfrm>
        </p:spPr>
        <p:txBody>
          <a:bodyPr>
            <a:normAutofit/>
          </a:bodyPr>
          <a:lstStyle/>
          <a:p>
            <a:r>
              <a:rPr lang="en-US" sz="2400" dirty="0" smtClean="0"/>
              <a:t>Sometimes you can infer information about something from other information you already have.  For example, these facility names may hint at if they are a free-standing clinic, hospital-based, university-affiliated, or physician groups.</a:t>
            </a:r>
          </a:p>
          <a:p>
            <a:r>
              <a:rPr lang="en-US" sz="2400" dirty="0" smtClean="0"/>
              <a:t>We may be able to use natural language processing (NLP) to cluster the facility names so that we don’t have to manually categorize each name.</a:t>
            </a:r>
            <a:endParaRPr lang="en-US" sz="2400" dirty="0"/>
          </a:p>
        </p:txBody>
      </p:sp>
      <p:sp>
        <p:nvSpPr>
          <p:cNvPr id="4" name="Slide Number Placeholder 3"/>
          <p:cNvSpPr>
            <a:spLocks noGrp="1"/>
          </p:cNvSpPr>
          <p:nvPr>
            <p:ph type="sldNum" sz="quarter" idx="12"/>
          </p:nvPr>
        </p:nvSpPr>
        <p:spPr/>
        <p:txBody>
          <a:bodyPr/>
          <a:lstStyle/>
          <a:p>
            <a:fld id="{721E7CEC-74A5-0048-9106-4C537A0603F6}" type="slidenum">
              <a:rPr lang="en-US" smtClean="0"/>
              <a:t>57</a:t>
            </a:fld>
            <a:endParaRPr lang="en-US"/>
          </a:p>
        </p:txBody>
      </p:sp>
      <p:sp>
        <p:nvSpPr>
          <p:cNvPr id="5" name="TextBox 4"/>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2. Get Facility Information</a:t>
            </a:r>
            <a:endParaRPr lang="en-US" dirty="0">
              <a:solidFill>
                <a:schemeClr val="tx1">
                  <a:lumMod val="75000"/>
                  <a:lumOff val="25000"/>
                </a:schemeClr>
              </a:solidFill>
            </a:endParaRPr>
          </a:p>
        </p:txBody>
      </p:sp>
      <p:sp>
        <p:nvSpPr>
          <p:cNvPr id="11" name="Rectangle 10"/>
          <p:cNvSpPr/>
          <p:nvPr/>
        </p:nvSpPr>
        <p:spPr>
          <a:xfrm>
            <a:off x="334537" y="1825625"/>
            <a:ext cx="5874877" cy="2062103"/>
          </a:xfrm>
          <a:prstGeom prst="rect">
            <a:avLst/>
          </a:prstGeom>
        </p:spPr>
        <p:txBody>
          <a:bodyPr wrap="square">
            <a:spAutoFit/>
          </a:bodyPr>
          <a:lstStyle/>
          <a:p>
            <a:pPr marL="285750" indent="-285750">
              <a:buFont typeface="Courier New" charset="0"/>
              <a:buChar char="o"/>
            </a:pPr>
            <a:r>
              <a:rPr lang="en-US" sz="1600" dirty="0">
                <a:latin typeface="Consolas" charset="0"/>
                <a:ea typeface="Consolas" charset="0"/>
                <a:cs typeface="Consolas" charset="0"/>
              </a:rPr>
              <a:t>Fairfield County Sleep Center</a:t>
            </a:r>
          </a:p>
          <a:p>
            <a:pPr marL="285750" indent="-285750">
              <a:buFont typeface="Courier New" charset="0"/>
              <a:buChar char="o"/>
            </a:pPr>
            <a:r>
              <a:rPr lang="en-US" sz="1600" dirty="0">
                <a:latin typeface="Consolas" charset="0"/>
                <a:ea typeface="Consolas" charset="0"/>
                <a:cs typeface="Consolas" charset="0"/>
              </a:rPr>
              <a:t>Sleep Disorders Institute</a:t>
            </a:r>
          </a:p>
          <a:p>
            <a:pPr marL="285750" indent="-285750">
              <a:buFont typeface="Courier New" charset="0"/>
              <a:buChar char="o"/>
            </a:pPr>
            <a:r>
              <a:rPr lang="en-US" sz="1600" dirty="0" smtClean="0">
                <a:latin typeface="Consolas" charset="0"/>
                <a:ea typeface="Consolas" charset="0"/>
                <a:cs typeface="Consolas" charset="0"/>
              </a:rPr>
              <a:t>Mercy </a:t>
            </a:r>
            <a:r>
              <a:rPr lang="en-US" sz="1600" dirty="0">
                <a:latin typeface="Consolas" charset="0"/>
                <a:ea typeface="Consolas" charset="0"/>
                <a:cs typeface="Consolas" charset="0"/>
              </a:rPr>
              <a:t>Fitzgerald Hospital Sleep Disorders Center</a:t>
            </a:r>
          </a:p>
          <a:p>
            <a:pPr marL="285750" indent="-285750">
              <a:buFont typeface="Courier New" charset="0"/>
              <a:buChar char="o"/>
            </a:pPr>
            <a:r>
              <a:rPr lang="en-US" sz="1600" dirty="0">
                <a:latin typeface="Consolas" charset="0"/>
                <a:ea typeface="Consolas" charset="0"/>
                <a:cs typeface="Consolas" charset="0"/>
              </a:rPr>
              <a:t>Sleep Medicine Associates of NYC</a:t>
            </a:r>
          </a:p>
          <a:p>
            <a:pPr marL="285750" indent="-285750">
              <a:buFont typeface="Courier New" charset="0"/>
              <a:buChar char="o"/>
            </a:pPr>
            <a:r>
              <a:rPr lang="en-US" sz="1600" dirty="0">
                <a:latin typeface="Consolas" charset="0"/>
                <a:ea typeface="Consolas" charset="0"/>
                <a:cs typeface="Consolas" charset="0"/>
              </a:rPr>
              <a:t>The Sleep Center at Greenwich Hospital</a:t>
            </a:r>
          </a:p>
          <a:p>
            <a:pPr marL="285750" indent="-285750">
              <a:buFont typeface="Courier New" charset="0"/>
              <a:buChar char="o"/>
            </a:pPr>
            <a:r>
              <a:rPr lang="en-US" sz="1600" dirty="0" err="1">
                <a:latin typeface="Consolas" charset="0"/>
                <a:ea typeface="Consolas" charset="0"/>
                <a:cs typeface="Consolas" charset="0"/>
              </a:rPr>
              <a:t>Lankenau</a:t>
            </a:r>
            <a:r>
              <a:rPr lang="en-US" sz="1600" dirty="0">
                <a:latin typeface="Consolas" charset="0"/>
                <a:ea typeface="Consolas" charset="0"/>
                <a:cs typeface="Consolas" charset="0"/>
              </a:rPr>
              <a:t> Medical Center</a:t>
            </a:r>
          </a:p>
          <a:p>
            <a:pPr marL="285750" indent="-285750">
              <a:buFont typeface="Courier New" charset="0"/>
              <a:buChar char="o"/>
            </a:pPr>
            <a:r>
              <a:rPr lang="en-US" sz="1600" dirty="0">
                <a:latin typeface="Consolas" charset="0"/>
                <a:ea typeface="Consolas" charset="0"/>
                <a:cs typeface="Consolas" charset="0"/>
              </a:rPr>
              <a:t>Bryn </a:t>
            </a:r>
            <a:r>
              <a:rPr lang="en-US" sz="1600" dirty="0" err="1">
                <a:latin typeface="Consolas" charset="0"/>
                <a:ea typeface="Consolas" charset="0"/>
                <a:cs typeface="Consolas" charset="0"/>
              </a:rPr>
              <a:t>Mawr</a:t>
            </a:r>
            <a:r>
              <a:rPr lang="en-US" sz="1600" dirty="0">
                <a:latin typeface="Consolas" charset="0"/>
                <a:ea typeface="Consolas" charset="0"/>
                <a:cs typeface="Consolas" charset="0"/>
              </a:rPr>
              <a:t> Hospital</a:t>
            </a:r>
          </a:p>
          <a:p>
            <a:pPr marL="285750" indent="-285750">
              <a:buFont typeface="Courier New" charset="0"/>
              <a:buChar char="o"/>
            </a:pPr>
            <a:r>
              <a:rPr lang="en-US" sz="1600" dirty="0">
                <a:latin typeface="Consolas" charset="0"/>
                <a:ea typeface="Consolas" charset="0"/>
                <a:cs typeface="Consolas" charset="0"/>
              </a:rPr>
              <a:t>Paoli Hospital for Sleep Medicine</a:t>
            </a:r>
          </a:p>
        </p:txBody>
      </p:sp>
    </p:spTree>
    <p:extLst>
      <p:ext uri="{BB962C8B-B14F-4D97-AF65-F5344CB8AC3E}">
        <p14:creationId xmlns:p14="http://schemas.microsoft.com/office/powerpoint/2010/main" val="151823898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Clean Addresses: Google Maps Geocoding</a:t>
            </a:r>
            <a:endParaRPr lang="en-US" dirty="0"/>
          </a:p>
        </p:txBody>
      </p:sp>
      <p:sp>
        <p:nvSpPr>
          <p:cNvPr id="3" name="Content Placeholder 2"/>
          <p:cNvSpPr>
            <a:spLocks noGrp="1"/>
          </p:cNvSpPr>
          <p:nvPr>
            <p:ph idx="1"/>
          </p:nvPr>
        </p:nvSpPr>
        <p:spPr>
          <a:xfrm>
            <a:off x="334537" y="5061890"/>
            <a:ext cx="11552663" cy="1489016"/>
          </a:xfrm>
        </p:spPr>
        <p:txBody>
          <a:bodyPr>
            <a:normAutofit lnSpcReduction="10000"/>
          </a:bodyPr>
          <a:lstStyle/>
          <a:p>
            <a:r>
              <a:rPr lang="en-US" dirty="0" smtClean="0"/>
              <a:t>If there are any results</a:t>
            </a:r>
          </a:p>
          <a:p>
            <a:r>
              <a:rPr lang="en-US" dirty="0" smtClean="0"/>
              <a:t>Loop through the components of the first result’s </a:t>
            </a:r>
            <a:r>
              <a:rPr lang="en-US" dirty="0" err="1" smtClean="0"/>
              <a:t>address_components</a:t>
            </a:r>
            <a:endParaRPr lang="en-US" dirty="0" smtClean="0"/>
          </a:p>
          <a:p>
            <a:r>
              <a:rPr lang="en-US" dirty="0" smtClean="0"/>
              <a:t>If the type is </a:t>
            </a:r>
            <a:r>
              <a:rPr lang="en-US" dirty="0" err="1" smtClean="0"/>
              <a:t>postal_code</a:t>
            </a:r>
            <a:r>
              <a:rPr lang="en-US" dirty="0" smtClean="0"/>
              <a:t>, then return the value (</a:t>
            </a:r>
            <a:r>
              <a:rPr lang="en-US" dirty="0" err="1" smtClean="0"/>
              <a:t>long_name</a:t>
            </a:r>
            <a:r>
              <a:rPr lang="en-US" dirty="0" smtClean="0"/>
              <a:t>)</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58</a:t>
            </a:fld>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3.1 Geocode addresses</a:t>
            </a:r>
            <a:endParaRPr lang="en-US" dirty="0">
              <a:solidFill>
                <a:schemeClr val="tx1">
                  <a:lumMod val="75000"/>
                  <a:lumOff val="25000"/>
                </a:schemeClr>
              </a:solidFill>
            </a:endParaRPr>
          </a:p>
        </p:txBody>
      </p:sp>
      <p:sp>
        <p:nvSpPr>
          <p:cNvPr id="7" name="Rectangle 6"/>
          <p:cNvSpPr/>
          <p:nvPr/>
        </p:nvSpPr>
        <p:spPr>
          <a:xfrm>
            <a:off x="334537" y="1825625"/>
            <a:ext cx="11552663" cy="2862322"/>
          </a:xfrm>
          <a:prstGeom prst="rect">
            <a:avLst/>
          </a:prstGeom>
          <a:solidFill>
            <a:schemeClr val="bg1">
              <a:lumMod val="95000"/>
            </a:schemeClr>
          </a:solidFill>
          <a:ln>
            <a:solidFill>
              <a:srgbClr val="585858"/>
            </a:solidFill>
          </a:ln>
        </p:spPr>
        <p:txBody>
          <a:bodyPr wrap="square">
            <a:spAutoFit/>
          </a:bodyPr>
          <a:lstStyle/>
          <a:p>
            <a:r>
              <a:rPr lang="is-IS" b="1" dirty="0" smtClean="0">
                <a:solidFill>
                  <a:srgbClr val="007020"/>
                </a:solidFill>
                <a:latin typeface="Courier" charset="0"/>
              </a:rPr>
              <a:t>def</a:t>
            </a:r>
            <a:r>
              <a:rPr lang="is-IS" dirty="0" smtClean="0">
                <a:solidFill>
                  <a:srgbClr val="000000"/>
                </a:solidFill>
                <a:latin typeface="Courier" charset="0"/>
              </a:rPr>
              <a:t> </a:t>
            </a:r>
            <a:r>
              <a:rPr lang="is-IS" dirty="0">
                <a:solidFill>
                  <a:srgbClr val="06287E"/>
                </a:solidFill>
                <a:latin typeface="Courier" charset="0"/>
              </a:rPr>
              <a:t>get_zip</a:t>
            </a:r>
            <a:r>
              <a:rPr lang="is-IS" dirty="0">
                <a:solidFill>
                  <a:srgbClr val="000000"/>
                </a:solidFill>
                <a:latin typeface="Courier" charset="0"/>
              </a:rPr>
              <a:t>(</a:t>
            </a:r>
            <a:r>
              <a:rPr lang="is-IS" dirty="0">
                <a:solidFill>
                  <a:srgbClr val="007020"/>
                </a:solidFill>
                <a:latin typeface="Courier" charset="0"/>
              </a:rPr>
              <a:t>self</a:t>
            </a:r>
            <a:r>
              <a:rPr lang="is-IS" dirty="0">
                <a:solidFill>
                  <a:srgbClr val="000000"/>
                </a:solidFill>
                <a:latin typeface="Courier" charset="0"/>
              </a:rPr>
              <a:t>):</a:t>
            </a:r>
          </a:p>
          <a:p>
            <a:r>
              <a:rPr lang="is-IS" dirty="0">
                <a:solidFill>
                  <a:srgbClr val="000000"/>
                </a:solidFill>
                <a:latin typeface="Courier" charset="0"/>
              </a:rPr>
              <a:t>    </a:t>
            </a:r>
            <a:r>
              <a:rPr lang="is-IS" b="1" dirty="0">
                <a:solidFill>
                  <a:srgbClr val="007020"/>
                </a:solidFill>
                <a:latin typeface="Courier" charset="0"/>
              </a:rPr>
              <a:t>try</a:t>
            </a:r>
            <a:r>
              <a:rPr lang="is-IS" dirty="0">
                <a:solidFill>
                  <a:srgbClr val="000000"/>
                </a:solidFill>
                <a:latin typeface="Courier" charset="0"/>
              </a:rPr>
              <a:t>:</a:t>
            </a:r>
          </a:p>
          <a:p>
            <a:r>
              <a:rPr lang="is-IS" dirty="0">
                <a:solidFill>
                  <a:srgbClr val="000000"/>
                </a:solidFill>
                <a:latin typeface="Courier" charset="0"/>
              </a:rPr>
              <a:t>        </a:t>
            </a:r>
            <a:r>
              <a:rPr lang="is-IS" b="1" dirty="0">
                <a:solidFill>
                  <a:srgbClr val="007020"/>
                </a:solidFill>
                <a:latin typeface="Courier" charset="0"/>
              </a:rPr>
              <a:t>if</a:t>
            </a:r>
            <a:r>
              <a:rPr lang="is-IS" dirty="0">
                <a:solidFill>
                  <a:srgbClr val="000000"/>
                </a:solidFill>
                <a:latin typeface="Courier" charset="0"/>
              </a:rPr>
              <a:t> </a:t>
            </a:r>
            <a:r>
              <a:rPr lang="is-IS" dirty="0">
                <a:solidFill>
                  <a:srgbClr val="007020"/>
                </a:solidFill>
                <a:latin typeface="Courier" charset="0"/>
              </a:rPr>
              <a:t>self</a:t>
            </a:r>
            <a:r>
              <a:rPr lang="is-IS" dirty="0">
                <a:solidFill>
                  <a:srgbClr val="666666"/>
                </a:solidFill>
                <a:latin typeface="Courier" charset="0"/>
              </a:rPr>
              <a:t>.</a:t>
            </a:r>
            <a:r>
              <a:rPr lang="is-IS" dirty="0">
                <a:solidFill>
                  <a:srgbClr val="000000"/>
                </a:solidFill>
                <a:latin typeface="Courier" charset="0"/>
              </a:rPr>
              <a:t>_results:</a:t>
            </a:r>
          </a:p>
          <a:p>
            <a:r>
              <a:rPr lang="is-IS" dirty="0">
                <a:solidFill>
                  <a:srgbClr val="000000"/>
                </a:solidFill>
                <a:latin typeface="Courier" charset="0"/>
              </a:rPr>
              <a:t>            </a:t>
            </a:r>
            <a:r>
              <a:rPr lang="is-IS" b="1" dirty="0">
                <a:solidFill>
                  <a:srgbClr val="007020"/>
                </a:solidFill>
                <a:latin typeface="Courier" charset="0"/>
              </a:rPr>
              <a:t>for</a:t>
            </a:r>
            <a:r>
              <a:rPr lang="is-IS" dirty="0">
                <a:solidFill>
                  <a:srgbClr val="000000"/>
                </a:solidFill>
                <a:latin typeface="Courier" charset="0"/>
              </a:rPr>
              <a:t> component </a:t>
            </a:r>
            <a:r>
              <a:rPr lang="is-IS" b="1" dirty="0">
                <a:solidFill>
                  <a:srgbClr val="007020"/>
                </a:solidFill>
                <a:latin typeface="Courier" charset="0"/>
              </a:rPr>
              <a:t>in</a:t>
            </a:r>
            <a:r>
              <a:rPr lang="is-IS" dirty="0">
                <a:solidFill>
                  <a:srgbClr val="000000"/>
                </a:solidFill>
                <a:latin typeface="Courier" charset="0"/>
              </a:rPr>
              <a:t> </a:t>
            </a:r>
            <a:r>
              <a:rPr lang="is-IS" dirty="0">
                <a:solidFill>
                  <a:srgbClr val="007020"/>
                </a:solidFill>
                <a:latin typeface="Courier" charset="0"/>
              </a:rPr>
              <a:t>self</a:t>
            </a:r>
            <a:r>
              <a:rPr lang="is-IS" dirty="0">
                <a:solidFill>
                  <a:srgbClr val="666666"/>
                </a:solidFill>
                <a:latin typeface="Courier" charset="0"/>
              </a:rPr>
              <a:t>.</a:t>
            </a:r>
            <a:r>
              <a:rPr lang="is-IS" dirty="0">
                <a:solidFill>
                  <a:srgbClr val="000000"/>
                </a:solidFill>
                <a:latin typeface="Courier" charset="0"/>
              </a:rPr>
              <a:t>_results[</a:t>
            </a:r>
            <a:r>
              <a:rPr lang="is-IS" dirty="0">
                <a:solidFill>
                  <a:srgbClr val="4070A0"/>
                </a:solidFill>
                <a:latin typeface="Courier" charset="0"/>
              </a:rPr>
              <a:t>'results'</a:t>
            </a:r>
            <a:r>
              <a:rPr lang="is-IS" dirty="0">
                <a:solidFill>
                  <a:srgbClr val="000000"/>
                </a:solidFill>
                <a:latin typeface="Courier" charset="0"/>
              </a:rPr>
              <a:t>][</a:t>
            </a:r>
            <a:r>
              <a:rPr lang="is-IS" dirty="0">
                <a:solidFill>
                  <a:srgbClr val="40A070"/>
                </a:solidFill>
                <a:latin typeface="Courier" charset="0"/>
              </a:rPr>
              <a:t>0</a:t>
            </a:r>
            <a:r>
              <a:rPr lang="is-IS" dirty="0">
                <a:solidFill>
                  <a:srgbClr val="000000"/>
                </a:solidFill>
                <a:latin typeface="Courier" charset="0"/>
              </a:rPr>
              <a:t>][</a:t>
            </a:r>
            <a:r>
              <a:rPr lang="is-IS" dirty="0">
                <a:solidFill>
                  <a:srgbClr val="4070A0"/>
                </a:solidFill>
                <a:latin typeface="Courier" charset="0"/>
              </a:rPr>
              <a:t>'address_components'</a:t>
            </a:r>
            <a:r>
              <a:rPr lang="is-IS" dirty="0">
                <a:solidFill>
                  <a:srgbClr val="000000"/>
                </a:solidFill>
                <a:latin typeface="Courier" charset="0"/>
              </a:rPr>
              <a:t>]:</a:t>
            </a:r>
          </a:p>
          <a:p>
            <a:r>
              <a:rPr lang="is-IS" dirty="0">
                <a:solidFill>
                  <a:srgbClr val="000000"/>
                </a:solidFill>
                <a:latin typeface="Courier" charset="0"/>
              </a:rPr>
              <a:t>                </a:t>
            </a:r>
            <a:r>
              <a:rPr lang="is-IS" b="1" dirty="0">
                <a:solidFill>
                  <a:srgbClr val="007020"/>
                </a:solidFill>
                <a:latin typeface="Courier" charset="0"/>
              </a:rPr>
              <a:t>if</a:t>
            </a:r>
            <a:r>
              <a:rPr lang="is-IS" dirty="0">
                <a:solidFill>
                  <a:srgbClr val="000000"/>
                </a:solidFill>
                <a:latin typeface="Courier" charset="0"/>
              </a:rPr>
              <a:t> </a:t>
            </a:r>
            <a:r>
              <a:rPr lang="is-IS" dirty="0">
                <a:solidFill>
                  <a:srgbClr val="4070A0"/>
                </a:solidFill>
                <a:latin typeface="Courier" charset="0"/>
              </a:rPr>
              <a:t>'postal_code'</a:t>
            </a:r>
            <a:r>
              <a:rPr lang="is-IS" dirty="0">
                <a:solidFill>
                  <a:srgbClr val="000000"/>
                </a:solidFill>
                <a:latin typeface="Courier" charset="0"/>
              </a:rPr>
              <a:t> </a:t>
            </a:r>
            <a:r>
              <a:rPr lang="is-IS" b="1" dirty="0">
                <a:solidFill>
                  <a:srgbClr val="007020"/>
                </a:solidFill>
                <a:latin typeface="Courier" charset="0"/>
              </a:rPr>
              <a:t>in</a:t>
            </a:r>
            <a:r>
              <a:rPr lang="is-IS" dirty="0">
                <a:solidFill>
                  <a:srgbClr val="000000"/>
                </a:solidFill>
                <a:latin typeface="Courier" charset="0"/>
              </a:rPr>
              <a:t> component[</a:t>
            </a:r>
            <a:r>
              <a:rPr lang="is-IS" dirty="0">
                <a:solidFill>
                  <a:srgbClr val="4070A0"/>
                </a:solidFill>
                <a:latin typeface="Courier" charset="0"/>
              </a:rPr>
              <a:t>'types'</a:t>
            </a:r>
            <a:r>
              <a:rPr lang="is-IS" dirty="0">
                <a:solidFill>
                  <a:srgbClr val="000000"/>
                </a:solidFill>
                <a:latin typeface="Courier" charset="0"/>
              </a:rPr>
              <a:t>]:</a:t>
            </a:r>
          </a:p>
          <a:p>
            <a:r>
              <a:rPr lang="is-IS" dirty="0">
                <a:solidFill>
                  <a:srgbClr val="000000"/>
                </a:solidFill>
                <a:latin typeface="Courier" charset="0"/>
              </a:rPr>
              <a:t>                    </a:t>
            </a:r>
            <a:r>
              <a:rPr lang="is-IS" b="1" dirty="0">
                <a:solidFill>
                  <a:srgbClr val="007020"/>
                </a:solidFill>
                <a:latin typeface="Courier" charset="0"/>
              </a:rPr>
              <a:t>return</a:t>
            </a:r>
            <a:r>
              <a:rPr lang="is-IS" dirty="0">
                <a:solidFill>
                  <a:srgbClr val="000000"/>
                </a:solidFill>
                <a:latin typeface="Courier" charset="0"/>
              </a:rPr>
              <a:t> component[</a:t>
            </a:r>
            <a:r>
              <a:rPr lang="is-IS" dirty="0">
                <a:solidFill>
                  <a:srgbClr val="4070A0"/>
                </a:solidFill>
                <a:latin typeface="Courier" charset="0"/>
              </a:rPr>
              <a:t>'long_name'</a:t>
            </a:r>
            <a:r>
              <a:rPr lang="is-IS" dirty="0">
                <a:solidFill>
                  <a:srgbClr val="000000"/>
                </a:solidFill>
                <a:latin typeface="Courier" charset="0"/>
              </a:rPr>
              <a:t>]</a:t>
            </a:r>
          </a:p>
          <a:p>
            <a:r>
              <a:rPr lang="is-IS" dirty="0">
                <a:solidFill>
                  <a:srgbClr val="000000"/>
                </a:solidFill>
                <a:latin typeface="Courier" charset="0"/>
              </a:rPr>
              <a:t>        </a:t>
            </a:r>
            <a:r>
              <a:rPr lang="is-IS" b="1" dirty="0">
                <a:solidFill>
                  <a:srgbClr val="007020"/>
                </a:solidFill>
                <a:latin typeface="Courier" charset="0"/>
              </a:rPr>
              <a:t>else</a:t>
            </a:r>
            <a:r>
              <a:rPr lang="is-IS" dirty="0">
                <a:solidFill>
                  <a:srgbClr val="000000"/>
                </a:solidFill>
                <a:latin typeface="Courier" charset="0"/>
              </a:rPr>
              <a:t>:</a:t>
            </a:r>
          </a:p>
          <a:p>
            <a:r>
              <a:rPr lang="is-IS" dirty="0">
                <a:solidFill>
                  <a:srgbClr val="000000"/>
                </a:solidFill>
                <a:latin typeface="Courier" charset="0"/>
              </a:rPr>
              <a:t>            </a:t>
            </a:r>
            <a:r>
              <a:rPr lang="is-IS" b="1" dirty="0">
                <a:solidFill>
                  <a:srgbClr val="007020"/>
                </a:solidFill>
                <a:latin typeface="Courier" charset="0"/>
              </a:rPr>
              <a:t>return</a:t>
            </a:r>
            <a:r>
              <a:rPr lang="is-IS" dirty="0">
                <a:solidFill>
                  <a:srgbClr val="000000"/>
                </a:solidFill>
                <a:latin typeface="Courier" charset="0"/>
              </a:rPr>
              <a:t> </a:t>
            </a:r>
            <a:r>
              <a:rPr lang="is-IS" dirty="0">
                <a:solidFill>
                  <a:srgbClr val="4070A0"/>
                </a:solidFill>
                <a:latin typeface="Courier" charset="0"/>
              </a:rPr>
              <a:t>''</a:t>
            </a:r>
            <a:endParaRPr lang="is-IS" dirty="0">
              <a:solidFill>
                <a:srgbClr val="000000"/>
              </a:solidFill>
              <a:latin typeface="Courier" charset="0"/>
            </a:endParaRPr>
          </a:p>
          <a:p>
            <a:r>
              <a:rPr lang="is-IS" dirty="0">
                <a:solidFill>
                  <a:srgbClr val="000000"/>
                </a:solidFill>
                <a:latin typeface="Courier" charset="0"/>
              </a:rPr>
              <a:t>    </a:t>
            </a:r>
            <a:r>
              <a:rPr lang="is-IS" b="1" dirty="0">
                <a:solidFill>
                  <a:srgbClr val="007020"/>
                </a:solidFill>
                <a:latin typeface="Courier" charset="0"/>
              </a:rPr>
              <a:t>except</a:t>
            </a:r>
            <a:r>
              <a:rPr lang="is-IS" dirty="0">
                <a:solidFill>
                  <a:srgbClr val="000000"/>
                </a:solidFill>
                <a:latin typeface="Courier" charset="0"/>
              </a:rPr>
              <a:t>:</a:t>
            </a:r>
          </a:p>
          <a:p>
            <a:r>
              <a:rPr lang="is-IS" dirty="0">
                <a:solidFill>
                  <a:srgbClr val="000000"/>
                </a:solidFill>
                <a:latin typeface="Courier" charset="0"/>
              </a:rPr>
              <a:t>        </a:t>
            </a:r>
            <a:r>
              <a:rPr lang="is-IS" b="1" dirty="0">
                <a:solidFill>
                  <a:srgbClr val="007020"/>
                </a:solidFill>
                <a:latin typeface="Courier" charset="0"/>
              </a:rPr>
              <a:t>return</a:t>
            </a:r>
            <a:r>
              <a:rPr lang="is-IS" dirty="0">
                <a:solidFill>
                  <a:srgbClr val="000000"/>
                </a:solidFill>
                <a:latin typeface="Courier" charset="0"/>
              </a:rPr>
              <a:t> </a:t>
            </a:r>
            <a:r>
              <a:rPr lang="is-IS" dirty="0">
                <a:solidFill>
                  <a:srgbClr val="4070A0"/>
                </a:solidFill>
                <a:latin typeface="Courier" charset="0"/>
              </a:rPr>
              <a:t>''</a:t>
            </a:r>
            <a:endParaRPr lang="is-IS" dirty="0">
              <a:solidFill>
                <a:srgbClr val="000000"/>
              </a:solidFill>
              <a:effectLst/>
              <a:latin typeface="Courier" charset="0"/>
            </a:endParaRPr>
          </a:p>
        </p:txBody>
      </p:sp>
      <p:sp>
        <p:nvSpPr>
          <p:cNvPr id="8" name="TextBox 7"/>
          <p:cNvSpPr txBox="1"/>
          <p:nvPr/>
        </p:nvSpPr>
        <p:spPr>
          <a:xfrm>
            <a:off x="334537" y="4684384"/>
            <a:ext cx="5659864" cy="276999"/>
          </a:xfrm>
          <a:prstGeom prst="rect">
            <a:avLst/>
          </a:prstGeom>
          <a:noFill/>
          <a:ln>
            <a:noFill/>
          </a:ln>
        </p:spPr>
        <p:txBody>
          <a:bodyPr wrap="square" rtlCol="0">
            <a:spAutoFit/>
          </a:bodyPr>
          <a:lstStyle/>
          <a:p>
            <a:r>
              <a:rPr lang="en-US" sz="1200" smtClean="0">
                <a:solidFill>
                  <a:srgbClr val="969696"/>
                </a:solidFill>
                <a:latin typeface="Courier" charset="0"/>
                <a:ea typeface="Courier" charset="0"/>
                <a:cs typeface="Courier" charset="0"/>
              </a:rPr>
              <a:t>GeoCode.py</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190766529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Looking at Facility Types: Histograms and Bars</a:t>
            </a:r>
            <a:endParaRPr lang="en-US" dirty="0"/>
          </a:p>
        </p:txBody>
      </p:sp>
      <p:sp>
        <p:nvSpPr>
          <p:cNvPr id="3" name="Content Placeholder 2"/>
          <p:cNvSpPr>
            <a:spLocks noGrp="1"/>
          </p:cNvSpPr>
          <p:nvPr>
            <p:ph idx="1"/>
          </p:nvPr>
        </p:nvSpPr>
        <p:spPr>
          <a:xfrm>
            <a:off x="334537" y="5332563"/>
            <a:ext cx="11552663" cy="1102501"/>
          </a:xfrm>
        </p:spPr>
        <p:txBody>
          <a:bodyPr>
            <a:normAutofit fontScale="77500" lnSpcReduction="20000"/>
          </a:bodyPr>
          <a:lstStyle/>
          <a:p>
            <a:r>
              <a:rPr lang="en-US" dirty="0" smtClean="0"/>
              <a:t>Look at distribution by facility type</a:t>
            </a:r>
          </a:p>
          <a:p>
            <a:r>
              <a:rPr lang="en-US" dirty="0" smtClean="0"/>
              <a:t>Look at the split between how many were classified as hospital or clinic</a:t>
            </a:r>
          </a:p>
          <a:p>
            <a:r>
              <a:rPr lang="en-US" dirty="0" smtClean="0"/>
              <a:t>Note that NLP </a:t>
            </a:r>
            <a:r>
              <a:rPr lang="en-US" dirty="0"/>
              <a:t>clustering is non-deterministic </a:t>
            </a:r>
            <a:r>
              <a:rPr lang="en-US" dirty="0" smtClean="0"/>
              <a:t>(results can vary from one run to the next)</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59</a:t>
            </a:fld>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2.3 Compare </a:t>
            </a:r>
            <a:r>
              <a:rPr lang="en-US" smtClean="0">
                <a:solidFill>
                  <a:schemeClr val="tx1">
                    <a:lumMod val="75000"/>
                    <a:lumOff val="25000"/>
                  </a:schemeClr>
                </a:solidFill>
              </a:rPr>
              <a:t>the distributions by label</a:t>
            </a:r>
            <a:endParaRPr lang="en-US" dirty="0">
              <a:solidFill>
                <a:schemeClr val="tx1">
                  <a:lumMod val="75000"/>
                  <a:lumOff val="25000"/>
                </a:schemeClr>
              </a:solidFill>
            </a:endParaRPr>
          </a:p>
        </p:txBody>
      </p:sp>
      <p:sp>
        <p:nvSpPr>
          <p:cNvPr id="6" name="Rectangle 5"/>
          <p:cNvSpPr/>
          <p:nvPr/>
        </p:nvSpPr>
        <p:spPr>
          <a:xfrm>
            <a:off x="334537" y="1825625"/>
            <a:ext cx="5230885" cy="276999"/>
          </a:xfrm>
          <a:prstGeom prst="rect">
            <a:avLst/>
          </a:prstGeom>
          <a:solidFill>
            <a:schemeClr val="bg1">
              <a:lumMod val="95000"/>
            </a:schemeClr>
          </a:solidFill>
          <a:ln>
            <a:solidFill>
              <a:srgbClr val="585858"/>
            </a:solidFill>
          </a:ln>
        </p:spPr>
        <p:txBody>
          <a:bodyPr wrap="square">
            <a:spAutoFit/>
          </a:bodyPr>
          <a:lstStyle/>
          <a:p>
            <a:r>
              <a:rPr lang="en-US" sz="1200" smtClean="0">
                <a:solidFill>
                  <a:srgbClr val="000000"/>
                </a:solidFill>
                <a:latin typeface="Courier" charset="0"/>
              </a:rPr>
              <a:t>sns</a:t>
            </a:r>
            <a:r>
              <a:rPr lang="en-US" sz="1200" smtClean="0">
                <a:solidFill>
                  <a:srgbClr val="666666"/>
                </a:solidFill>
                <a:latin typeface="Courier" charset="0"/>
              </a:rPr>
              <a:t>.</a:t>
            </a:r>
            <a:r>
              <a:rPr lang="en-US" sz="1200" smtClean="0">
                <a:solidFill>
                  <a:srgbClr val="000000"/>
                </a:solidFill>
                <a:latin typeface="Courier" charset="0"/>
              </a:rPr>
              <a:t>violinplot</a:t>
            </a:r>
            <a:r>
              <a:rPr lang="en-US" sz="1200" dirty="0" smtClean="0">
                <a:solidFill>
                  <a:srgbClr val="000000"/>
                </a:solidFill>
                <a:latin typeface="Courier" charset="0"/>
              </a:rPr>
              <a:t>(data</a:t>
            </a:r>
            <a:r>
              <a:rPr lang="en-US" sz="1200" dirty="0" smtClean="0">
                <a:solidFill>
                  <a:srgbClr val="666666"/>
                </a:solidFill>
                <a:latin typeface="Courier" charset="0"/>
              </a:rPr>
              <a:t>=</a:t>
            </a:r>
            <a:r>
              <a:rPr lang="en-US" sz="1200" dirty="0" err="1" smtClean="0">
                <a:solidFill>
                  <a:srgbClr val="000000"/>
                </a:solidFill>
                <a:latin typeface="Courier" charset="0"/>
              </a:rPr>
              <a:t>df</a:t>
            </a:r>
            <a:r>
              <a:rPr lang="en-US" sz="1200" dirty="0">
                <a:solidFill>
                  <a:srgbClr val="000000"/>
                </a:solidFill>
                <a:latin typeface="Courier" charset="0"/>
              </a:rPr>
              <a:t>, y</a:t>
            </a:r>
            <a:r>
              <a:rPr lang="en-US" sz="1200" dirty="0">
                <a:solidFill>
                  <a:srgbClr val="666666"/>
                </a:solidFill>
                <a:latin typeface="Courier" charset="0"/>
              </a:rPr>
              <a:t>=</a:t>
            </a:r>
            <a:r>
              <a:rPr lang="en-US" sz="1200" dirty="0">
                <a:solidFill>
                  <a:srgbClr val="4070A0"/>
                </a:solidFill>
                <a:latin typeface="Courier" charset="0"/>
              </a:rPr>
              <a:t>'price'</a:t>
            </a:r>
            <a:r>
              <a:rPr lang="en-US" sz="1200" dirty="0">
                <a:solidFill>
                  <a:srgbClr val="000000"/>
                </a:solidFill>
                <a:latin typeface="Courier" charset="0"/>
              </a:rPr>
              <a:t>, x</a:t>
            </a:r>
            <a:r>
              <a:rPr lang="en-US" sz="1200" dirty="0">
                <a:solidFill>
                  <a:srgbClr val="666666"/>
                </a:solidFill>
                <a:latin typeface="Courier" charset="0"/>
              </a:rPr>
              <a:t>=</a:t>
            </a:r>
            <a:r>
              <a:rPr lang="en-US" sz="1200" dirty="0">
                <a:solidFill>
                  <a:srgbClr val="4070A0"/>
                </a:solidFill>
                <a:latin typeface="Courier" charset="0"/>
              </a:rPr>
              <a:t>'</a:t>
            </a:r>
            <a:r>
              <a:rPr lang="en-US" sz="1200" dirty="0" err="1">
                <a:solidFill>
                  <a:srgbClr val="4070A0"/>
                </a:solidFill>
                <a:latin typeface="Courier" charset="0"/>
              </a:rPr>
              <a:t>facility_type</a:t>
            </a:r>
            <a:r>
              <a:rPr lang="en-US" sz="1200" dirty="0">
                <a:solidFill>
                  <a:srgbClr val="4070A0"/>
                </a:solidFill>
                <a:latin typeface="Courier" charset="0"/>
              </a:rPr>
              <a:t>'</a:t>
            </a:r>
            <a:r>
              <a:rPr lang="en-US" sz="1200" dirty="0">
                <a:solidFill>
                  <a:srgbClr val="000000"/>
                </a:solidFill>
                <a:latin typeface="Courier" charset="0"/>
              </a:rPr>
              <a:t>)</a:t>
            </a:r>
            <a:endParaRPr lang="en-US" sz="1200" dirty="0">
              <a:solidFill>
                <a:srgbClr val="000000"/>
              </a:solidFill>
              <a:effectLst/>
              <a:latin typeface="Courier" charset="0"/>
            </a:endParaRPr>
          </a:p>
        </p:txBody>
      </p:sp>
      <p:sp>
        <p:nvSpPr>
          <p:cNvPr id="8" name="Rectangle 7"/>
          <p:cNvSpPr/>
          <p:nvPr/>
        </p:nvSpPr>
        <p:spPr>
          <a:xfrm>
            <a:off x="5834290" y="1836066"/>
            <a:ext cx="5230885" cy="276999"/>
          </a:xfrm>
          <a:prstGeom prst="rect">
            <a:avLst/>
          </a:prstGeom>
          <a:solidFill>
            <a:schemeClr val="bg1">
              <a:lumMod val="95000"/>
            </a:schemeClr>
          </a:solidFill>
          <a:ln>
            <a:solidFill>
              <a:srgbClr val="585858"/>
            </a:solidFill>
          </a:ln>
        </p:spPr>
        <p:txBody>
          <a:bodyPr wrap="square">
            <a:spAutoFit/>
          </a:bodyPr>
          <a:lstStyle/>
          <a:p>
            <a:r>
              <a:rPr lang="en-US" sz="1200" dirty="0" err="1">
                <a:solidFill>
                  <a:srgbClr val="000000"/>
                </a:solidFill>
                <a:latin typeface="Courier" charset="0"/>
              </a:rPr>
              <a:t>sns</a:t>
            </a:r>
            <a:r>
              <a:rPr lang="en-US" sz="1200" dirty="0" err="1">
                <a:solidFill>
                  <a:srgbClr val="666666"/>
                </a:solidFill>
                <a:latin typeface="Courier" charset="0"/>
              </a:rPr>
              <a:t>.</a:t>
            </a:r>
            <a:r>
              <a:rPr lang="en-US" sz="1200" dirty="0" err="1">
                <a:solidFill>
                  <a:srgbClr val="000000"/>
                </a:solidFill>
                <a:latin typeface="Courier" charset="0"/>
              </a:rPr>
              <a:t>countplot</a:t>
            </a:r>
            <a:r>
              <a:rPr lang="en-US" sz="1200" dirty="0">
                <a:solidFill>
                  <a:srgbClr val="000000"/>
                </a:solidFill>
                <a:latin typeface="Courier" charset="0"/>
              </a:rPr>
              <a:t>(data</a:t>
            </a:r>
            <a:r>
              <a:rPr lang="en-US" sz="1200" dirty="0">
                <a:solidFill>
                  <a:srgbClr val="666666"/>
                </a:solidFill>
                <a:latin typeface="Courier" charset="0"/>
              </a:rPr>
              <a:t>=</a:t>
            </a:r>
            <a:r>
              <a:rPr lang="en-US" sz="1200" dirty="0" err="1">
                <a:solidFill>
                  <a:srgbClr val="000000"/>
                </a:solidFill>
                <a:latin typeface="Courier" charset="0"/>
              </a:rPr>
              <a:t>df</a:t>
            </a:r>
            <a:r>
              <a:rPr lang="en-US" sz="1200" dirty="0">
                <a:solidFill>
                  <a:srgbClr val="000000"/>
                </a:solidFill>
                <a:latin typeface="Courier" charset="0"/>
              </a:rPr>
              <a:t>, x</a:t>
            </a:r>
            <a:r>
              <a:rPr lang="en-US" sz="1200" dirty="0">
                <a:solidFill>
                  <a:srgbClr val="666666"/>
                </a:solidFill>
                <a:latin typeface="Courier" charset="0"/>
              </a:rPr>
              <a:t>=</a:t>
            </a:r>
            <a:r>
              <a:rPr lang="en-US" sz="1200" dirty="0">
                <a:solidFill>
                  <a:srgbClr val="4070A0"/>
                </a:solidFill>
                <a:latin typeface="Courier" charset="0"/>
              </a:rPr>
              <a:t>'</a:t>
            </a:r>
            <a:r>
              <a:rPr lang="en-US" sz="1200" dirty="0" err="1">
                <a:solidFill>
                  <a:srgbClr val="4070A0"/>
                </a:solidFill>
                <a:latin typeface="Courier" charset="0"/>
              </a:rPr>
              <a:t>facility_type</a:t>
            </a:r>
            <a:r>
              <a:rPr lang="en-US" sz="1200" dirty="0">
                <a:solidFill>
                  <a:srgbClr val="4070A0"/>
                </a:solidFill>
                <a:latin typeface="Courier" charset="0"/>
              </a:rPr>
              <a:t>'</a:t>
            </a:r>
            <a:r>
              <a:rPr lang="en-US" sz="1200" dirty="0">
                <a:solidFill>
                  <a:srgbClr val="000000"/>
                </a:solidFill>
                <a:latin typeface="Courier" charset="0"/>
              </a:rPr>
              <a:t>)</a:t>
            </a:r>
          </a:p>
        </p:txBody>
      </p:sp>
      <p:pic>
        <p:nvPicPr>
          <p:cNvPr id="12" name="Picture 11"/>
          <p:cNvPicPr>
            <a:picLocks noChangeAspect="1"/>
          </p:cNvPicPr>
          <p:nvPr/>
        </p:nvPicPr>
        <p:blipFill>
          <a:blip r:embed="rId2"/>
          <a:stretch>
            <a:fillRect/>
          </a:stretch>
        </p:blipFill>
        <p:spPr>
          <a:xfrm>
            <a:off x="892579" y="2396943"/>
            <a:ext cx="4114800" cy="2760431"/>
          </a:xfrm>
          <a:prstGeom prst="rect">
            <a:avLst/>
          </a:prstGeom>
        </p:spPr>
      </p:pic>
      <p:pic>
        <p:nvPicPr>
          <p:cNvPr id="13" name="Picture 12"/>
          <p:cNvPicPr>
            <a:picLocks noChangeAspect="1"/>
          </p:cNvPicPr>
          <p:nvPr/>
        </p:nvPicPr>
        <p:blipFill>
          <a:blip r:embed="rId3"/>
          <a:stretch>
            <a:fillRect/>
          </a:stretch>
        </p:blipFill>
        <p:spPr>
          <a:xfrm>
            <a:off x="6392332" y="2396943"/>
            <a:ext cx="4114800" cy="2846248"/>
          </a:xfrm>
          <a:prstGeom prst="rect">
            <a:avLst/>
          </a:prstGeom>
        </p:spPr>
      </p:pic>
      <p:sp>
        <p:nvSpPr>
          <p:cNvPr id="14" name="TextBox 13"/>
          <p:cNvSpPr txBox="1"/>
          <p:nvPr/>
        </p:nvSpPr>
        <p:spPr>
          <a:xfrm>
            <a:off x="334537" y="2112045"/>
            <a:ext cx="5659864" cy="276999"/>
          </a:xfrm>
          <a:prstGeom prst="rect">
            <a:avLst/>
          </a:prstGeom>
          <a:noFill/>
          <a:ln>
            <a:noFill/>
          </a:ln>
        </p:spPr>
        <p:txBody>
          <a:bodyPr wrap="square" rtlCol="0">
            <a:spAutoFit/>
          </a:bodyPr>
          <a:lstStyle/>
          <a:p>
            <a:r>
              <a:rPr lang="en-US" sz="1200" dirty="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3516333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3799468" y="1756438"/>
            <a:ext cx="3657600" cy="4997886"/>
            <a:chOff x="334537" y="1825625"/>
            <a:chExt cx="3657600" cy="4997886"/>
          </a:xfrm>
        </p:grpSpPr>
        <p:pic>
          <p:nvPicPr>
            <p:cNvPr id="7" name="Picture 6"/>
            <p:cNvPicPr>
              <a:picLocks noChangeAspect="1"/>
            </p:cNvPicPr>
            <p:nvPr/>
          </p:nvPicPr>
          <p:blipFill>
            <a:blip r:embed="rId2"/>
            <a:stretch>
              <a:fillRect/>
            </a:stretch>
          </p:blipFill>
          <p:spPr>
            <a:xfrm>
              <a:off x="334537" y="1825625"/>
              <a:ext cx="3657600" cy="297712"/>
            </a:xfrm>
            <a:prstGeom prst="rect">
              <a:avLst/>
            </a:prstGeom>
          </p:spPr>
        </p:pic>
        <p:pic>
          <p:nvPicPr>
            <p:cNvPr id="8" name="Picture 7"/>
            <p:cNvPicPr>
              <a:picLocks noChangeAspect="1"/>
            </p:cNvPicPr>
            <p:nvPr/>
          </p:nvPicPr>
          <p:blipFill>
            <a:blip r:embed="rId3"/>
            <a:stretch>
              <a:fillRect/>
            </a:stretch>
          </p:blipFill>
          <p:spPr>
            <a:xfrm>
              <a:off x="334537" y="2156072"/>
              <a:ext cx="3657600" cy="2669852"/>
            </a:xfrm>
            <a:prstGeom prst="rect">
              <a:avLst/>
            </a:prstGeom>
          </p:spPr>
        </p:pic>
        <p:pic>
          <p:nvPicPr>
            <p:cNvPr id="9" name="Picture 8"/>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334537" y="4825925"/>
              <a:ext cx="3657600" cy="1997586"/>
            </a:xfrm>
            <a:prstGeom prst="rect">
              <a:avLst/>
            </a:prstGeom>
          </p:spPr>
        </p:pic>
      </p:grpSp>
      <p:sp>
        <p:nvSpPr>
          <p:cNvPr id="2" name="Title 1"/>
          <p:cNvSpPr>
            <a:spLocks noGrp="1"/>
          </p:cNvSpPr>
          <p:nvPr>
            <p:ph type="title"/>
          </p:nvPr>
        </p:nvSpPr>
        <p:spPr/>
        <p:txBody>
          <a:bodyPr/>
          <a:lstStyle/>
          <a:p>
            <a:r>
              <a:rPr lang="en-US" dirty="0" smtClean="0"/>
              <a:t>Introducing the Jupyter Notebook</a:t>
            </a:r>
            <a:endParaRPr lang="en-US" dirty="0"/>
          </a:p>
        </p:txBody>
      </p:sp>
      <p:sp>
        <p:nvSpPr>
          <p:cNvPr id="3" name="Content Placeholder 2"/>
          <p:cNvSpPr>
            <a:spLocks noGrp="1"/>
          </p:cNvSpPr>
          <p:nvPr>
            <p:ph idx="1"/>
          </p:nvPr>
        </p:nvSpPr>
        <p:spPr>
          <a:xfrm>
            <a:off x="332190" y="1825625"/>
            <a:ext cx="3949878" cy="4351338"/>
          </a:xfrm>
        </p:spPr>
        <p:txBody>
          <a:bodyPr>
            <a:normAutofit lnSpcReduction="10000"/>
          </a:bodyPr>
          <a:lstStyle/>
          <a:p>
            <a:pPr>
              <a:lnSpc>
                <a:spcPct val="100000"/>
              </a:lnSpc>
              <a:spcBef>
                <a:spcPts val="0"/>
              </a:spcBef>
            </a:pPr>
            <a:r>
              <a:rPr lang="en-US" sz="3200" dirty="0" smtClean="0"/>
              <a:t>Jupyter tool bars</a:t>
            </a:r>
          </a:p>
          <a:p>
            <a:pPr>
              <a:lnSpc>
                <a:spcPct val="100000"/>
              </a:lnSpc>
              <a:spcBef>
                <a:spcPts val="0"/>
              </a:spcBef>
            </a:pPr>
            <a:endParaRPr lang="en-US" sz="3200" b="1" dirty="0" smtClean="0"/>
          </a:p>
          <a:p>
            <a:pPr>
              <a:lnSpc>
                <a:spcPct val="100000"/>
              </a:lnSpc>
              <a:spcBef>
                <a:spcPts val="0"/>
              </a:spcBef>
            </a:pPr>
            <a:r>
              <a:rPr lang="en-US" sz="3200" b="1" dirty="0" smtClean="0"/>
              <a:t>Cell </a:t>
            </a:r>
            <a:r>
              <a:rPr lang="en-US" sz="3200" dirty="0" smtClean="0"/>
              <a:t>types</a:t>
            </a:r>
          </a:p>
          <a:p>
            <a:pPr lvl="1">
              <a:lnSpc>
                <a:spcPct val="100000"/>
              </a:lnSpc>
              <a:spcBef>
                <a:spcPts val="0"/>
              </a:spcBef>
            </a:pPr>
            <a:r>
              <a:rPr lang="en-US" sz="2800" dirty="0" smtClean="0"/>
              <a:t>Documentation</a:t>
            </a:r>
          </a:p>
          <a:p>
            <a:pPr lvl="1">
              <a:lnSpc>
                <a:spcPct val="100000"/>
              </a:lnSpc>
              <a:spcBef>
                <a:spcPts val="0"/>
              </a:spcBef>
            </a:pPr>
            <a:r>
              <a:rPr lang="en-US" sz="2800" dirty="0" smtClean="0"/>
              <a:t>Code</a:t>
            </a:r>
          </a:p>
          <a:p>
            <a:pPr>
              <a:lnSpc>
                <a:spcPct val="100000"/>
              </a:lnSpc>
              <a:spcBef>
                <a:spcPts val="0"/>
              </a:spcBef>
            </a:pPr>
            <a:endParaRPr lang="en-US" sz="3200" b="1" dirty="0" smtClean="0"/>
          </a:p>
          <a:p>
            <a:pPr>
              <a:lnSpc>
                <a:spcPct val="100000"/>
              </a:lnSpc>
              <a:spcBef>
                <a:spcPts val="0"/>
              </a:spcBef>
            </a:pPr>
            <a:r>
              <a:rPr lang="en-US" sz="3200" b="1" dirty="0" smtClean="0"/>
              <a:t>Output</a:t>
            </a:r>
          </a:p>
          <a:p>
            <a:pPr lvl="1">
              <a:lnSpc>
                <a:spcPct val="100000"/>
              </a:lnSpc>
              <a:spcBef>
                <a:spcPts val="0"/>
              </a:spcBef>
            </a:pPr>
            <a:r>
              <a:rPr lang="en-US" sz="2800" dirty="0" smtClean="0"/>
              <a:t>Print statements</a:t>
            </a:r>
          </a:p>
          <a:p>
            <a:pPr lvl="1">
              <a:lnSpc>
                <a:spcPct val="100000"/>
              </a:lnSpc>
              <a:spcBef>
                <a:spcPts val="0"/>
              </a:spcBef>
            </a:pPr>
            <a:r>
              <a:rPr lang="en-US" sz="2800" dirty="0" smtClean="0"/>
              <a:t>Variable contents</a:t>
            </a:r>
          </a:p>
          <a:p>
            <a:pPr lvl="1">
              <a:lnSpc>
                <a:spcPct val="100000"/>
              </a:lnSpc>
              <a:spcBef>
                <a:spcPts val="0"/>
              </a:spcBef>
            </a:pPr>
            <a:r>
              <a:rPr lang="en-US" sz="2800" dirty="0" smtClean="0"/>
              <a:t>Plots</a:t>
            </a:r>
            <a:endParaRPr lang="en-US" sz="2800" dirty="0"/>
          </a:p>
        </p:txBody>
      </p:sp>
      <p:sp>
        <p:nvSpPr>
          <p:cNvPr id="4" name="Slide Number Placeholder 3"/>
          <p:cNvSpPr>
            <a:spLocks noGrp="1"/>
          </p:cNvSpPr>
          <p:nvPr>
            <p:ph type="sldNum" sz="quarter" idx="12"/>
          </p:nvPr>
        </p:nvSpPr>
        <p:spPr/>
        <p:txBody>
          <a:bodyPr/>
          <a:lstStyle/>
          <a:p>
            <a:fld id="{721E7CEC-74A5-0048-9106-4C537A0603F6}" type="slidenum">
              <a:rPr lang="en-US" smtClean="0"/>
              <a:t>6</a:t>
            </a:fld>
            <a:endParaRPr lang="en-US"/>
          </a:p>
        </p:txBody>
      </p:sp>
      <p:sp>
        <p:nvSpPr>
          <p:cNvPr id="12" name="TextBox 11"/>
          <p:cNvSpPr txBox="1"/>
          <p:nvPr/>
        </p:nvSpPr>
        <p:spPr>
          <a:xfrm>
            <a:off x="8204200" y="3421811"/>
            <a:ext cx="3429000" cy="2585323"/>
          </a:xfrm>
          <a:prstGeom prst="rect">
            <a:avLst/>
          </a:prstGeom>
          <a:solidFill>
            <a:srgbClr val="E7CA49"/>
          </a:solidFill>
          <a:ln>
            <a:solidFill>
              <a:srgbClr val="585858"/>
            </a:solidFill>
          </a:ln>
          <a:effectLst>
            <a:outerShdw blurRad="63500" sx="102000" sy="102000" algn="ctr" rotWithShape="0">
              <a:prstClr val="black">
                <a:alpha val="40000"/>
              </a:prstClr>
            </a:outerShdw>
          </a:effectLst>
        </p:spPr>
        <p:txBody>
          <a:bodyPr wrap="square" rtlCol="0">
            <a:spAutoFit/>
          </a:bodyPr>
          <a:lstStyle/>
          <a:p>
            <a:r>
              <a:rPr lang="en-US" b="1" dirty="0" smtClean="0">
                <a:solidFill>
                  <a:srgbClr val="585858"/>
                </a:solidFill>
                <a:latin typeface="+mj-lt"/>
              </a:rPr>
              <a:t>NOTE: </a:t>
            </a:r>
            <a:r>
              <a:rPr lang="en-US" dirty="0" smtClean="0">
                <a:solidFill>
                  <a:srgbClr val="585858"/>
                </a:solidFill>
                <a:latin typeface="+mj-lt"/>
              </a:rPr>
              <a:t>Jupyter saves files with a .</a:t>
            </a:r>
            <a:r>
              <a:rPr lang="en-US" dirty="0" err="1" smtClean="0">
                <a:solidFill>
                  <a:srgbClr val="585858"/>
                </a:solidFill>
                <a:latin typeface="+mj-lt"/>
              </a:rPr>
              <a:t>ipynb</a:t>
            </a:r>
            <a:r>
              <a:rPr lang="en-US" dirty="0" smtClean="0">
                <a:solidFill>
                  <a:srgbClr val="585858"/>
                </a:solidFill>
                <a:latin typeface="+mj-lt"/>
              </a:rPr>
              <a:t> extension.  These are structured JSON and contain all of the notebook contents including documentation, code, and visible results.  The notebook file does not contain a snapshot of the variable contents </a:t>
            </a:r>
            <a:r>
              <a:rPr lang="mr-IN" dirty="0" smtClean="0">
                <a:solidFill>
                  <a:srgbClr val="585858"/>
                </a:solidFill>
                <a:latin typeface="+mj-lt"/>
              </a:rPr>
              <a:t>–</a:t>
            </a:r>
            <a:r>
              <a:rPr lang="en-US" dirty="0" smtClean="0">
                <a:solidFill>
                  <a:srgbClr val="585858"/>
                </a:solidFill>
                <a:latin typeface="+mj-lt"/>
              </a:rPr>
              <a:t> that only exists in the current Python instance.</a:t>
            </a:r>
            <a:endParaRPr lang="en-US" dirty="0">
              <a:solidFill>
                <a:srgbClr val="585858"/>
              </a:solidFill>
              <a:latin typeface="+mj-lt"/>
            </a:endParaRPr>
          </a:p>
        </p:txBody>
      </p:sp>
      <p:sp>
        <p:nvSpPr>
          <p:cNvPr id="11" name="TextBox 10"/>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Introducing Jupyter</a:t>
            </a:r>
            <a:endParaRPr lang="en-US" dirty="0">
              <a:solidFill>
                <a:schemeClr val="tx1">
                  <a:lumMod val="75000"/>
                  <a:lumOff val="25000"/>
                </a:schemeClr>
              </a:solidFill>
            </a:endParaRPr>
          </a:p>
        </p:txBody>
      </p:sp>
    </p:spTree>
    <p:extLst>
      <p:ext uri="{BB962C8B-B14F-4D97-AF65-F5344CB8AC3E}">
        <p14:creationId xmlns:p14="http://schemas.microsoft.com/office/powerpoint/2010/main" val="37991861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 Get Additional External Data</a:t>
            </a:r>
            <a:endParaRPr lang="en-US" dirty="0"/>
          </a:p>
        </p:txBody>
      </p:sp>
      <p:sp>
        <p:nvSpPr>
          <p:cNvPr id="6" name="Content Placeholder 5"/>
          <p:cNvSpPr>
            <a:spLocks noGrp="1"/>
          </p:cNvSpPr>
          <p:nvPr>
            <p:ph sz="half" idx="1"/>
          </p:nvPr>
        </p:nvSpPr>
        <p:spPr/>
        <p:txBody>
          <a:bodyPr>
            <a:normAutofit/>
          </a:bodyPr>
          <a:lstStyle/>
          <a:p>
            <a:pPr>
              <a:lnSpc>
                <a:spcPct val="100000"/>
              </a:lnSpc>
              <a:spcBef>
                <a:spcPts val="400"/>
              </a:spcBef>
              <a:buFont typeface="Courier New" charset="0"/>
              <a:buChar char="o"/>
            </a:pPr>
            <a:r>
              <a:rPr lang="en-US" sz="1600" dirty="0"/>
              <a:t>24 Hospital Ave., Danbury CT</a:t>
            </a:r>
          </a:p>
          <a:p>
            <a:pPr>
              <a:lnSpc>
                <a:spcPct val="100000"/>
              </a:lnSpc>
              <a:spcBef>
                <a:spcPts val="400"/>
              </a:spcBef>
              <a:buFont typeface="Courier New" charset="0"/>
              <a:buChar char="o"/>
            </a:pPr>
            <a:r>
              <a:rPr lang="en-US" sz="1600" dirty="0"/>
              <a:t>100 Bowman Drive, Voorhees, NJ 08060, United States</a:t>
            </a:r>
          </a:p>
          <a:p>
            <a:pPr>
              <a:lnSpc>
                <a:spcPct val="100000"/>
              </a:lnSpc>
              <a:spcBef>
                <a:spcPts val="400"/>
              </a:spcBef>
              <a:buFont typeface="Courier New" charset="0"/>
              <a:buChar char="o"/>
            </a:pPr>
            <a:r>
              <a:rPr lang="en-US" sz="1600" dirty="0"/>
              <a:t>210 Williamson St., Elizabeth NJ</a:t>
            </a:r>
          </a:p>
          <a:p>
            <a:pPr>
              <a:lnSpc>
                <a:spcPct val="100000"/>
              </a:lnSpc>
              <a:spcBef>
                <a:spcPts val="400"/>
              </a:spcBef>
              <a:buFont typeface="Courier New" charset="0"/>
              <a:buChar char="o"/>
            </a:pPr>
            <a:r>
              <a:rPr lang="en-US" sz="1600" dirty="0"/>
              <a:t>310 E. 14th St., #6, New York NY</a:t>
            </a:r>
          </a:p>
          <a:p>
            <a:pPr>
              <a:lnSpc>
                <a:spcPct val="100000"/>
              </a:lnSpc>
              <a:spcBef>
                <a:spcPts val="400"/>
              </a:spcBef>
              <a:buFont typeface="Courier New" charset="0"/>
              <a:buChar char="o"/>
            </a:pPr>
            <a:r>
              <a:rPr lang="en-US" sz="1600" dirty="0"/>
              <a:t>1615 Hill Road, Ste. 16, Novato CA</a:t>
            </a:r>
          </a:p>
          <a:p>
            <a:pPr>
              <a:lnSpc>
                <a:spcPct val="100000"/>
              </a:lnSpc>
              <a:spcBef>
                <a:spcPts val="400"/>
              </a:spcBef>
              <a:buFont typeface="Courier New" charset="0"/>
              <a:buChar char="o"/>
            </a:pPr>
            <a:r>
              <a:rPr lang="en-US" sz="1600" dirty="0"/>
              <a:t>1828 El Camino Real, #707, Burlingame CA</a:t>
            </a:r>
          </a:p>
          <a:p>
            <a:pPr>
              <a:lnSpc>
                <a:spcPct val="100000"/>
              </a:lnSpc>
              <a:spcBef>
                <a:spcPts val="400"/>
              </a:spcBef>
              <a:buFont typeface="Courier New" charset="0"/>
              <a:buChar char="o"/>
            </a:pPr>
            <a:r>
              <a:rPr lang="en-US" sz="1600" dirty="0"/>
              <a:t>985 Atlantic Avenue, Ste. 250, Alameda CA</a:t>
            </a:r>
          </a:p>
          <a:p>
            <a:pPr>
              <a:lnSpc>
                <a:spcPct val="100000"/>
              </a:lnSpc>
              <a:spcBef>
                <a:spcPts val="400"/>
              </a:spcBef>
              <a:buFont typeface="Courier New" charset="0"/>
              <a:buChar char="o"/>
            </a:pPr>
            <a:r>
              <a:rPr lang="en-US" sz="1600" dirty="0"/>
              <a:t>95 Montgomery Drive, Ste. 104, Santa Rosa CA</a:t>
            </a:r>
          </a:p>
          <a:p>
            <a:pPr>
              <a:lnSpc>
                <a:spcPct val="100000"/>
              </a:lnSpc>
              <a:spcBef>
                <a:spcPts val="400"/>
              </a:spcBef>
              <a:buFont typeface="Courier New" charset="0"/>
              <a:buChar char="o"/>
            </a:pPr>
            <a:r>
              <a:rPr lang="en-US" sz="1600" dirty="0"/>
              <a:t>1375 Sutter Street, #216, San Francisco CA</a:t>
            </a:r>
          </a:p>
          <a:p>
            <a:pPr>
              <a:lnSpc>
                <a:spcPct val="100000"/>
              </a:lnSpc>
              <a:spcBef>
                <a:spcPts val="400"/>
              </a:spcBef>
              <a:buFont typeface="Courier New" charset="0"/>
              <a:buChar char="o"/>
            </a:pPr>
            <a:r>
              <a:rPr lang="en-US" sz="1600" dirty="0"/>
              <a:t>3867 Montgomery Drive, Santa Rosa CA</a:t>
            </a:r>
          </a:p>
          <a:p>
            <a:pPr>
              <a:lnSpc>
                <a:spcPct val="100000"/>
              </a:lnSpc>
              <a:spcBef>
                <a:spcPts val="400"/>
              </a:spcBef>
              <a:buFont typeface="Courier New" charset="0"/>
              <a:buChar char="o"/>
            </a:pPr>
            <a:r>
              <a:rPr lang="en-US" sz="1600" dirty="0"/>
              <a:t>751 S. Bascom Ave., 7th Fl., #7C054, San Jose CA</a:t>
            </a:r>
          </a:p>
        </p:txBody>
      </p:sp>
      <p:sp>
        <p:nvSpPr>
          <p:cNvPr id="7" name="Content Placeholder 6"/>
          <p:cNvSpPr>
            <a:spLocks noGrp="1"/>
          </p:cNvSpPr>
          <p:nvPr>
            <p:ph sz="half" idx="2"/>
          </p:nvPr>
        </p:nvSpPr>
        <p:spPr>
          <a:xfrm>
            <a:off x="5825067" y="1825625"/>
            <a:ext cx="6062133" cy="4351338"/>
          </a:xfrm>
        </p:spPr>
        <p:txBody>
          <a:bodyPr/>
          <a:lstStyle/>
          <a:p>
            <a:r>
              <a:rPr lang="en-US" dirty="0" smtClean="0"/>
              <a:t>Perhaps the costs depend on the kind of neighborhood where the facility is located.</a:t>
            </a:r>
          </a:p>
          <a:p>
            <a:r>
              <a:rPr lang="en-US" dirty="0" smtClean="0"/>
              <a:t>Census data is one convenient (if not very sophisticated) way to get those demographics.</a:t>
            </a:r>
          </a:p>
          <a:p>
            <a:r>
              <a:rPr lang="en-US" dirty="0" smtClean="0"/>
              <a:t>However, the addresses are not consistently formatted and rarely have the facility ZIP code.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60</a:t>
            </a:fld>
            <a:endParaRPr lang="en-US"/>
          </a:p>
        </p:txBody>
      </p:sp>
      <p:sp>
        <p:nvSpPr>
          <p:cNvPr id="8" name="Text Placeholder 7"/>
          <p:cNvSpPr>
            <a:spLocks noGrp="1"/>
          </p:cNvSpPr>
          <p:nvPr>
            <p:ph type="body" sz="quarter" idx="13"/>
          </p:nvPr>
        </p:nvSpPr>
        <p:spPr/>
        <p:txBody>
          <a:bodyPr/>
          <a:lstStyle/>
          <a:p>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3. Bring in external data</a:t>
            </a:r>
            <a:endParaRPr lang="en-US" dirty="0">
              <a:solidFill>
                <a:schemeClr val="tx1">
                  <a:lumMod val="75000"/>
                  <a:lumOff val="25000"/>
                </a:schemeClr>
              </a:solidFill>
            </a:endParaRPr>
          </a:p>
        </p:txBody>
      </p:sp>
    </p:spTree>
    <p:extLst>
      <p:ext uri="{BB962C8B-B14F-4D97-AF65-F5344CB8AC3E}">
        <p14:creationId xmlns:p14="http://schemas.microsoft.com/office/powerpoint/2010/main" val="1613280403"/>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JSON Documents</a:t>
            </a:r>
            <a:endParaRPr lang="en-US" dirty="0"/>
          </a:p>
        </p:txBody>
      </p:sp>
      <p:sp>
        <p:nvSpPr>
          <p:cNvPr id="7" name="Content Placeholder 6"/>
          <p:cNvSpPr>
            <a:spLocks noGrp="1"/>
          </p:cNvSpPr>
          <p:nvPr>
            <p:ph idx="1"/>
          </p:nvPr>
        </p:nvSpPr>
        <p:spPr>
          <a:xfrm>
            <a:off x="334537" y="1825625"/>
            <a:ext cx="4214885" cy="4351338"/>
          </a:xfrm>
        </p:spPr>
        <p:txBody>
          <a:bodyPr/>
          <a:lstStyle/>
          <a:p>
            <a:r>
              <a:rPr lang="en-US" dirty="0" smtClean="0"/>
              <a:t>JavaScript Object Notation (JSON) is a way to describe arbitrarily complex collections of lists, dictionaries, and values.</a:t>
            </a:r>
          </a:p>
          <a:p>
            <a:pPr marL="0" indent="0">
              <a:buNone/>
            </a:pPr>
            <a:endParaRPr lang="en-US" dirty="0" smtClean="0"/>
          </a:p>
          <a:p>
            <a:pPr marL="0" indent="0">
              <a:buNone/>
            </a:pPr>
            <a:r>
              <a:rPr lang="en-US" dirty="0" smtClean="0"/>
              <a:t>List: [v1, v2, v3]</a:t>
            </a:r>
          </a:p>
          <a:p>
            <a:pPr marL="0" indent="0">
              <a:buNone/>
            </a:pPr>
            <a:r>
              <a:rPr lang="en-US" dirty="0" smtClean="0"/>
              <a:t>Dictionary: [ n1: v1, n2: v2]</a:t>
            </a:r>
          </a:p>
        </p:txBody>
      </p:sp>
      <p:sp>
        <p:nvSpPr>
          <p:cNvPr id="4" name="Slide Number Placeholder 3"/>
          <p:cNvSpPr>
            <a:spLocks noGrp="1"/>
          </p:cNvSpPr>
          <p:nvPr>
            <p:ph type="sldNum" sz="quarter" idx="12"/>
          </p:nvPr>
        </p:nvSpPr>
        <p:spPr/>
        <p:txBody>
          <a:bodyPr/>
          <a:lstStyle/>
          <a:p>
            <a:fld id="{721E7CEC-74A5-0048-9106-4C537A0603F6}" type="slidenum">
              <a:rPr lang="en-US" smtClean="0"/>
              <a:t>61</a:t>
            </a:fld>
            <a:endParaRPr lang="en-US"/>
          </a:p>
        </p:txBody>
      </p:sp>
      <p:sp>
        <p:nvSpPr>
          <p:cNvPr id="8" name="Text Placeholder 7"/>
          <p:cNvSpPr>
            <a:spLocks noGrp="1"/>
          </p:cNvSpPr>
          <p:nvPr>
            <p:ph type="body" sz="quarter" idx="13"/>
          </p:nvPr>
        </p:nvSpPr>
        <p:spPr/>
        <p:txBody>
          <a:bodyPr/>
          <a:lstStyle/>
          <a:p>
            <a:r>
              <a:rPr lang="en-US" dirty="0" smtClean="0"/>
              <a:t>PYTHON BASICS: JSON</a:t>
            </a:r>
            <a:endParaRPr lang="en-US" dirty="0"/>
          </a:p>
        </p:txBody>
      </p:sp>
      <p:sp>
        <p:nvSpPr>
          <p:cNvPr id="9" name="Rectangle 8"/>
          <p:cNvSpPr/>
          <p:nvPr/>
        </p:nvSpPr>
        <p:spPr>
          <a:xfrm>
            <a:off x="5211336" y="1135330"/>
            <a:ext cx="6675864" cy="5586145"/>
          </a:xfrm>
          <a:prstGeom prst="rect">
            <a:avLst/>
          </a:prstGeom>
          <a:solidFill>
            <a:schemeClr val="bg1">
              <a:lumMod val="95000"/>
            </a:schemeClr>
          </a:solidFill>
          <a:ln>
            <a:solidFill>
              <a:srgbClr val="585858"/>
            </a:solidFill>
          </a:ln>
        </p:spPr>
        <p:txBody>
          <a:bodyPr wrap="square">
            <a:spAutoFit/>
          </a:bodyPr>
          <a:lstStyle/>
          <a:p>
            <a:r>
              <a:rPr lang="is-IS" sz="1050" dirty="0" smtClean="0">
                <a:solidFill>
                  <a:srgbClr val="000000"/>
                </a:solidFill>
                <a:latin typeface="Courier" charset="0"/>
              </a:rPr>
              <a:t>{</a:t>
            </a:r>
            <a:endParaRPr lang="is-IS" sz="1050" dirty="0">
              <a:solidFill>
                <a:srgbClr val="000000"/>
              </a:solidFill>
              <a:latin typeface="Courier" charset="0"/>
            </a:endParaRPr>
          </a:p>
          <a:p>
            <a:r>
              <a:rPr lang="is-IS" sz="1050" dirty="0">
                <a:solidFill>
                  <a:srgbClr val="000000"/>
                </a:solidFill>
                <a:latin typeface="Courier" charset="0"/>
              </a:rPr>
              <a:t>   </a:t>
            </a:r>
            <a:r>
              <a:rPr lang="is-IS" sz="1050" b="1" dirty="0">
                <a:solidFill>
                  <a:srgbClr val="062873"/>
                </a:solidFill>
                <a:latin typeface="Courier" charset="0"/>
              </a:rPr>
              <a:t>"results"</a:t>
            </a:r>
            <a:r>
              <a:rPr lang="is-IS" sz="1050" dirty="0">
                <a:solidFill>
                  <a:srgbClr val="000000"/>
                </a:solidFill>
                <a:latin typeface="Courier" charset="0"/>
              </a:rPr>
              <a:t> : [</a:t>
            </a:r>
            <a:endParaRPr lang="is-IS" sz="1050" dirty="0">
              <a:solidFill>
                <a:srgbClr val="062873"/>
              </a:solidFill>
              <a:latin typeface="Courier" charset="0"/>
            </a:endParaRPr>
          </a:p>
          <a:p>
            <a:r>
              <a:rPr lang="is-IS" sz="1050" dirty="0">
                <a:solidFill>
                  <a:srgbClr val="000000"/>
                </a:solidFill>
                <a:latin typeface="Courier" charset="0"/>
              </a:rPr>
              <a:t>      {</a:t>
            </a:r>
          </a:p>
          <a:p>
            <a:r>
              <a:rPr lang="is-IS" sz="1050" dirty="0">
                <a:solidFill>
                  <a:srgbClr val="000000"/>
                </a:solidFill>
                <a:latin typeface="Courier" charset="0"/>
              </a:rPr>
              <a:t>         </a:t>
            </a:r>
            <a:r>
              <a:rPr lang="is-IS" sz="1050" b="1" dirty="0">
                <a:solidFill>
                  <a:srgbClr val="062873"/>
                </a:solidFill>
                <a:latin typeface="Courier" charset="0"/>
              </a:rPr>
              <a:t>"address_components"</a:t>
            </a:r>
            <a:r>
              <a:rPr lang="is-IS" sz="1050" dirty="0">
                <a:solidFill>
                  <a:srgbClr val="000000"/>
                </a:solidFill>
                <a:latin typeface="Courier" charset="0"/>
              </a:rPr>
              <a:t> : [</a:t>
            </a:r>
            <a:endParaRPr lang="is-IS" sz="1050" dirty="0">
              <a:solidFill>
                <a:srgbClr val="062873"/>
              </a:solidFill>
              <a:latin typeface="Courier" charset="0"/>
            </a:endParaRPr>
          </a:p>
          <a:p>
            <a:r>
              <a:rPr lang="is-IS" sz="1050" dirty="0">
                <a:solidFill>
                  <a:srgbClr val="000000"/>
                </a:solidFill>
                <a:latin typeface="Courier" charset="0"/>
              </a:rPr>
              <a:t>            </a:t>
            </a:r>
            <a:r>
              <a:rPr lang="is-IS" sz="1050" dirty="0" smtClean="0">
                <a:solidFill>
                  <a:srgbClr val="000000"/>
                </a:solidFill>
                <a:latin typeface="Courier" charset="0"/>
              </a:rPr>
              <a:t>{ </a:t>
            </a:r>
            <a:r>
              <a:rPr lang="is-IS" sz="1050" b="1" dirty="0" smtClean="0">
                <a:solidFill>
                  <a:srgbClr val="062873"/>
                </a:solidFill>
                <a:latin typeface="Courier" charset="0"/>
              </a:rPr>
              <a:t>"</a:t>
            </a:r>
            <a:r>
              <a:rPr lang="is-IS" sz="1050" b="1" dirty="0">
                <a:solidFill>
                  <a:srgbClr val="062873"/>
                </a:solidFill>
                <a:latin typeface="Courier" charset="0"/>
              </a:rPr>
              <a:t>long_name"</a:t>
            </a:r>
            <a:r>
              <a:rPr lang="is-IS" sz="1050" dirty="0">
                <a:solidFill>
                  <a:srgbClr val="000000"/>
                </a:solidFill>
                <a:latin typeface="Courier" charset="0"/>
              </a:rPr>
              <a:t> : </a:t>
            </a:r>
            <a:r>
              <a:rPr lang="is-IS" sz="1050" dirty="0">
                <a:solidFill>
                  <a:srgbClr val="4070A0"/>
                </a:solidFill>
                <a:latin typeface="Courier" charset="0"/>
              </a:rPr>
              <a:t>"310"</a:t>
            </a:r>
            <a:r>
              <a:rPr lang="is-IS" sz="1050" dirty="0">
                <a:solidFill>
                  <a:srgbClr val="000000"/>
                </a:solidFill>
                <a:latin typeface="Courier" charset="0"/>
              </a:rPr>
              <a:t>,</a:t>
            </a:r>
          </a:p>
          <a:p>
            <a:r>
              <a:rPr lang="is-IS" sz="1050" dirty="0">
                <a:solidFill>
                  <a:srgbClr val="000000"/>
                </a:solidFill>
                <a:latin typeface="Courier" charset="0"/>
              </a:rPr>
              <a:t>              </a:t>
            </a:r>
            <a:r>
              <a:rPr lang="is-IS" sz="1050" b="1" dirty="0" smtClean="0">
                <a:solidFill>
                  <a:srgbClr val="062873"/>
                </a:solidFill>
                <a:latin typeface="Courier" charset="0"/>
              </a:rPr>
              <a:t>"</a:t>
            </a:r>
            <a:r>
              <a:rPr lang="is-IS" sz="1050" b="1" dirty="0">
                <a:solidFill>
                  <a:srgbClr val="062873"/>
                </a:solidFill>
                <a:latin typeface="Courier" charset="0"/>
              </a:rPr>
              <a:t>types"</a:t>
            </a:r>
            <a:r>
              <a:rPr lang="is-IS" sz="1050" dirty="0">
                <a:solidFill>
                  <a:srgbClr val="000000"/>
                </a:solidFill>
                <a:latin typeface="Courier" charset="0"/>
              </a:rPr>
              <a:t> : [ </a:t>
            </a:r>
            <a:r>
              <a:rPr lang="is-IS" sz="1050" dirty="0">
                <a:solidFill>
                  <a:srgbClr val="4070A0"/>
                </a:solidFill>
                <a:latin typeface="Courier" charset="0"/>
              </a:rPr>
              <a:t>"street_number"</a:t>
            </a:r>
            <a:r>
              <a:rPr lang="is-IS" sz="1050" dirty="0">
                <a:solidFill>
                  <a:srgbClr val="000000"/>
                </a:solidFill>
                <a:latin typeface="Courier" charset="0"/>
              </a:rPr>
              <a:t> </a:t>
            </a:r>
            <a:r>
              <a:rPr lang="is-IS" sz="1050" dirty="0" smtClean="0">
                <a:solidFill>
                  <a:srgbClr val="000000"/>
                </a:solidFill>
                <a:latin typeface="Courier" charset="0"/>
              </a:rPr>
              <a:t>] },</a:t>
            </a:r>
            <a:endParaRPr lang="is-IS" sz="1050" dirty="0">
              <a:solidFill>
                <a:srgbClr val="000000"/>
              </a:solidFill>
              <a:latin typeface="Courier" charset="0"/>
            </a:endParaRPr>
          </a:p>
          <a:p>
            <a:r>
              <a:rPr lang="is-IS" sz="1050" dirty="0">
                <a:solidFill>
                  <a:srgbClr val="000000"/>
                </a:solidFill>
                <a:latin typeface="Courier" charset="0"/>
              </a:rPr>
              <a:t>            </a:t>
            </a:r>
            <a:r>
              <a:rPr lang="is-IS" sz="1050" dirty="0" smtClean="0">
                <a:solidFill>
                  <a:srgbClr val="000000"/>
                </a:solidFill>
                <a:latin typeface="Courier" charset="0"/>
              </a:rPr>
              <a:t>{ </a:t>
            </a:r>
            <a:r>
              <a:rPr lang="is-IS" sz="1050" b="1" dirty="0" smtClean="0">
                <a:solidFill>
                  <a:srgbClr val="062873"/>
                </a:solidFill>
                <a:latin typeface="Courier" charset="0"/>
              </a:rPr>
              <a:t>"</a:t>
            </a:r>
            <a:r>
              <a:rPr lang="is-IS" sz="1050" b="1" dirty="0">
                <a:solidFill>
                  <a:srgbClr val="062873"/>
                </a:solidFill>
                <a:latin typeface="Courier" charset="0"/>
              </a:rPr>
              <a:t>long_name"</a:t>
            </a:r>
            <a:r>
              <a:rPr lang="is-IS" sz="1050" dirty="0">
                <a:solidFill>
                  <a:srgbClr val="000000"/>
                </a:solidFill>
                <a:latin typeface="Courier" charset="0"/>
              </a:rPr>
              <a:t> : </a:t>
            </a:r>
            <a:r>
              <a:rPr lang="is-IS" sz="1050" dirty="0">
                <a:solidFill>
                  <a:srgbClr val="4070A0"/>
                </a:solidFill>
                <a:latin typeface="Courier" charset="0"/>
              </a:rPr>
              <a:t>"East 14th Street"</a:t>
            </a:r>
            <a:r>
              <a:rPr lang="is-IS" sz="1050" dirty="0">
                <a:solidFill>
                  <a:srgbClr val="000000"/>
                </a:solidFill>
                <a:latin typeface="Courier" charset="0"/>
              </a:rPr>
              <a:t>,</a:t>
            </a:r>
          </a:p>
          <a:p>
            <a:r>
              <a:rPr lang="is-IS" sz="1050" dirty="0">
                <a:solidFill>
                  <a:srgbClr val="000000"/>
                </a:solidFill>
                <a:latin typeface="Courier" charset="0"/>
              </a:rPr>
              <a:t>              </a:t>
            </a:r>
            <a:r>
              <a:rPr lang="is-IS" sz="1050" b="1" dirty="0" smtClean="0">
                <a:solidFill>
                  <a:srgbClr val="062873"/>
                </a:solidFill>
                <a:latin typeface="Courier" charset="0"/>
              </a:rPr>
              <a:t>"</a:t>
            </a:r>
            <a:r>
              <a:rPr lang="is-IS" sz="1050" b="1" dirty="0">
                <a:solidFill>
                  <a:srgbClr val="062873"/>
                </a:solidFill>
                <a:latin typeface="Courier" charset="0"/>
              </a:rPr>
              <a:t>types"</a:t>
            </a:r>
            <a:r>
              <a:rPr lang="is-IS" sz="1050" dirty="0">
                <a:solidFill>
                  <a:srgbClr val="000000"/>
                </a:solidFill>
                <a:latin typeface="Courier" charset="0"/>
              </a:rPr>
              <a:t> : [ </a:t>
            </a:r>
            <a:r>
              <a:rPr lang="is-IS" sz="1050" dirty="0">
                <a:solidFill>
                  <a:srgbClr val="4070A0"/>
                </a:solidFill>
                <a:latin typeface="Courier" charset="0"/>
              </a:rPr>
              <a:t>"route"</a:t>
            </a:r>
            <a:r>
              <a:rPr lang="is-IS" sz="1050" dirty="0">
                <a:solidFill>
                  <a:srgbClr val="000000"/>
                </a:solidFill>
                <a:latin typeface="Courier" charset="0"/>
              </a:rPr>
              <a:t> </a:t>
            </a:r>
            <a:r>
              <a:rPr lang="is-IS" sz="1050" dirty="0" smtClean="0">
                <a:solidFill>
                  <a:srgbClr val="000000"/>
                </a:solidFill>
                <a:latin typeface="Courier" charset="0"/>
              </a:rPr>
              <a:t>] },</a:t>
            </a:r>
            <a:endParaRPr lang="is-IS" sz="1050" dirty="0">
              <a:solidFill>
                <a:srgbClr val="000000"/>
              </a:solidFill>
              <a:latin typeface="Courier" charset="0"/>
            </a:endParaRPr>
          </a:p>
          <a:p>
            <a:r>
              <a:rPr lang="is-IS" sz="1050" dirty="0">
                <a:solidFill>
                  <a:srgbClr val="000000"/>
                </a:solidFill>
                <a:latin typeface="Courier" charset="0"/>
              </a:rPr>
              <a:t>            </a:t>
            </a:r>
            <a:r>
              <a:rPr lang="is-IS" sz="1050" dirty="0" smtClean="0">
                <a:solidFill>
                  <a:srgbClr val="000000"/>
                </a:solidFill>
                <a:latin typeface="Courier" charset="0"/>
              </a:rPr>
              <a:t>{ </a:t>
            </a:r>
            <a:r>
              <a:rPr lang="is-IS" sz="1050" b="1" dirty="0" smtClean="0">
                <a:solidFill>
                  <a:srgbClr val="062873"/>
                </a:solidFill>
                <a:latin typeface="Courier" charset="0"/>
              </a:rPr>
              <a:t>"</a:t>
            </a:r>
            <a:r>
              <a:rPr lang="is-IS" sz="1050" b="1" dirty="0">
                <a:solidFill>
                  <a:srgbClr val="062873"/>
                </a:solidFill>
                <a:latin typeface="Courier" charset="0"/>
              </a:rPr>
              <a:t>long_name"</a:t>
            </a:r>
            <a:r>
              <a:rPr lang="is-IS" sz="1050" dirty="0">
                <a:solidFill>
                  <a:srgbClr val="000000"/>
                </a:solidFill>
                <a:latin typeface="Courier" charset="0"/>
              </a:rPr>
              <a:t> : </a:t>
            </a:r>
            <a:r>
              <a:rPr lang="is-IS" sz="1050" dirty="0">
                <a:solidFill>
                  <a:srgbClr val="4070A0"/>
                </a:solidFill>
                <a:latin typeface="Courier" charset="0"/>
              </a:rPr>
              <a:t>"Manhattan"</a:t>
            </a:r>
            <a:r>
              <a:rPr lang="is-IS" sz="1050" dirty="0">
                <a:solidFill>
                  <a:srgbClr val="000000"/>
                </a:solidFill>
                <a:latin typeface="Courier" charset="0"/>
              </a:rPr>
              <a:t>,</a:t>
            </a:r>
          </a:p>
          <a:p>
            <a:r>
              <a:rPr lang="is-IS" sz="1050" dirty="0">
                <a:solidFill>
                  <a:srgbClr val="000000"/>
                </a:solidFill>
                <a:latin typeface="Courier" charset="0"/>
              </a:rPr>
              <a:t>              </a:t>
            </a:r>
            <a:r>
              <a:rPr lang="is-IS" sz="1050" b="1" dirty="0" smtClean="0">
                <a:solidFill>
                  <a:srgbClr val="062873"/>
                </a:solidFill>
                <a:latin typeface="Courier" charset="0"/>
              </a:rPr>
              <a:t>"</a:t>
            </a:r>
            <a:r>
              <a:rPr lang="is-IS" sz="1050" b="1" dirty="0">
                <a:solidFill>
                  <a:srgbClr val="062873"/>
                </a:solidFill>
                <a:latin typeface="Courier" charset="0"/>
              </a:rPr>
              <a:t>types"</a:t>
            </a:r>
            <a:r>
              <a:rPr lang="is-IS" sz="1050" dirty="0">
                <a:solidFill>
                  <a:srgbClr val="000000"/>
                </a:solidFill>
                <a:latin typeface="Courier" charset="0"/>
              </a:rPr>
              <a:t> : [ </a:t>
            </a:r>
            <a:r>
              <a:rPr lang="is-IS" sz="1050" dirty="0">
                <a:solidFill>
                  <a:srgbClr val="4070A0"/>
                </a:solidFill>
                <a:latin typeface="Courier" charset="0"/>
              </a:rPr>
              <a:t>"political"</a:t>
            </a:r>
            <a:r>
              <a:rPr lang="is-IS" sz="1050" dirty="0">
                <a:solidFill>
                  <a:srgbClr val="000000"/>
                </a:solidFill>
                <a:latin typeface="Courier" charset="0"/>
              </a:rPr>
              <a:t>, </a:t>
            </a:r>
            <a:r>
              <a:rPr lang="is-IS" sz="1050" dirty="0">
                <a:solidFill>
                  <a:srgbClr val="4070A0"/>
                </a:solidFill>
                <a:latin typeface="Courier" charset="0"/>
              </a:rPr>
              <a:t>"sublocality"</a:t>
            </a:r>
            <a:r>
              <a:rPr lang="is-IS" sz="1050" dirty="0">
                <a:solidFill>
                  <a:srgbClr val="000000"/>
                </a:solidFill>
                <a:latin typeface="Courier" charset="0"/>
              </a:rPr>
              <a:t>, </a:t>
            </a:r>
            <a:r>
              <a:rPr lang="is-IS" sz="1050" dirty="0">
                <a:solidFill>
                  <a:srgbClr val="4070A0"/>
                </a:solidFill>
                <a:latin typeface="Courier" charset="0"/>
              </a:rPr>
              <a:t>"sublocality_level_1"</a:t>
            </a:r>
            <a:r>
              <a:rPr lang="is-IS" sz="1050" dirty="0">
                <a:solidFill>
                  <a:srgbClr val="000000"/>
                </a:solidFill>
                <a:latin typeface="Courier" charset="0"/>
              </a:rPr>
              <a:t> </a:t>
            </a:r>
            <a:r>
              <a:rPr lang="is-IS" sz="1050" dirty="0" smtClean="0">
                <a:solidFill>
                  <a:srgbClr val="000000"/>
                </a:solidFill>
                <a:latin typeface="Courier" charset="0"/>
              </a:rPr>
              <a:t>] },</a:t>
            </a:r>
            <a:endParaRPr lang="is-IS" sz="1050" dirty="0">
              <a:solidFill>
                <a:srgbClr val="000000"/>
              </a:solidFill>
              <a:latin typeface="Courier" charset="0"/>
            </a:endParaRPr>
          </a:p>
          <a:p>
            <a:r>
              <a:rPr lang="is-IS" sz="1050" dirty="0">
                <a:solidFill>
                  <a:srgbClr val="000000"/>
                </a:solidFill>
                <a:latin typeface="Courier" charset="0"/>
              </a:rPr>
              <a:t>            </a:t>
            </a:r>
            <a:r>
              <a:rPr lang="is-IS" sz="1050" dirty="0" smtClean="0">
                <a:solidFill>
                  <a:srgbClr val="000000"/>
                </a:solidFill>
                <a:latin typeface="Courier" charset="0"/>
              </a:rPr>
              <a:t>{ </a:t>
            </a:r>
            <a:r>
              <a:rPr lang="is-IS" sz="1050" b="1" dirty="0">
                <a:solidFill>
                  <a:srgbClr val="062873"/>
                </a:solidFill>
                <a:latin typeface="Courier" charset="0"/>
              </a:rPr>
              <a:t>"long_name"</a:t>
            </a:r>
            <a:r>
              <a:rPr lang="is-IS" sz="1050" dirty="0">
                <a:solidFill>
                  <a:srgbClr val="000000"/>
                </a:solidFill>
                <a:latin typeface="Courier" charset="0"/>
              </a:rPr>
              <a:t> : </a:t>
            </a:r>
            <a:r>
              <a:rPr lang="is-IS" sz="1050" dirty="0">
                <a:solidFill>
                  <a:srgbClr val="4070A0"/>
                </a:solidFill>
                <a:latin typeface="Courier" charset="0"/>
              </a:rPr>
              <a:t>"New York</a:t>
            </a:r>
            <a:r>
              <a:rPr lang="is-IS" sz="1050" dirty="0" smtClean="0">
                <a:solidFill>
                  <a:srgbClr val="4070A0"/>
                </a:solidFill>
                <a:latin typeface="Courier" charset="0"/>
              </a:rPr>
              <a:t>"</a:t>
            </a:r>
            <a:r>
              <a:rPr lang="is-IS" sz="1050" dirty="0" smtClean="0">
                <a:solidFill>
                  <a:srgbClr val="000000"/>
                </a:solidFill>
                <a:latin typeface="Courier" charset="0"/>
              </a:rPr>
              <a:t>,</a:t>
            </a:r>
          </a:p>
          <a:p>
            <a:r>
              <a:rPr lang="is-IS" sz="1050" dirty="0" smtClean="0">
                <a:solidFill>
                  <a:srgbClr val="000000"/>
                </a:solidFill>
                <a:latin typeface="Courier" charset="0"/>
              </a:rPr>
              <a:t>              </a:t>
            </a:r>
            <a:r>
              <a:rPr lang="is-IS" sz="1050" b="1" dirty="0" smtClean="0">
                <a:solidFill>
                  <a:srgbClr val="062873"/>
                </a:solidFill>
                <a:latin typeface="Courier" charset="0"/>
              </a:rPr>
              <a:t>"types"</a:t>
            </a:r>
            <a:r>
              <a:rPr lang="is-IS" sz="1050" dirty="0" smtClean="0">
                <a:solidFill>
                  <a:srgbClr val="000000"/>
                </a:solidFill>
                <a:latin typeface="Courier" charset="0"/>
              </a:rPr>
              <a:t> : [ </a:t>
            </a:r>
            <a:r>
              <a:rPr lang="is-IS" sz="1050" dirty="0" smtClean="0">
                <a:solidFill>
                  <a:srgbClr val="4070A0"/>
                </a:solidFill>
                <a:latin typeface="Courier" charset="0"/>
              </a:rPr>
              <a:t>"locality"</a:t>
            </a:r>
            <a:r>
              <a:rPr lang="is-IS" sz="1050" dirty="0" smtClean="0">
                <a:solidFill>
                  <a:srgbClr val="000000"/>
                </a:solidFill>
                <a:latin typeface="Courier" charset="0"/>
              </a:rPr>
              <a:t>, </a:t>
            </a:r>
            <a:r>
              <a:rPr lang="is-IS" sz="1050" dirty="0" smtClean="0">
                <a:solidFill>
                  <a:srgbClr val="4070A0"/>
                </a:solidFill>
                <a:latin typeface="Courier" charset="0"/>
              </a:rPr>
              <a:t>"political"</a:t>
            </a:r>
            <a:r>
              <a:rPr lang="is-IS" sz="1050" dirty="0" smtClean="0">
                <a:solidFill>
                  <a:srgbClr val="000000"/>
                </a:solidFill>
                <a:latin typeface="Courier" charset="0"/>
              </a:rPr>
              <a:t> ] </a:t>
            </a:r>
            <a:r>
              <a:rPr lang="is-IS" sz="1050" dirty="0">
                <a:solidFill>
                  <a:srgbClr val="000000"/>
                </a:solidFill>
                <a:latin typeface="Courier" charset="0"/>
              </a:rPr>
              <a:t>},</a:t>
            </a:r>
          </a:p>
          <a:p>
            <a:r>
              <a:rPr lang="is-IS" sz="1050" dirty="0">
                <a:solidFill>
                  <a:srgbClr val="000000"/>
                </a:solidFill>
                <a:latin typeface="Courier" charset="0"/>
              </a:rPr>
              <a:t>            </a:t>
            </a:r>
            <a:r>
              <a:rPr lang="is-IS" sz="1050" dirty="0" smtClean="0">
                <a:solidFill>
                  <a:srgbClr val="000000"/>
                </a:solidFill>
                <a:latin typeface="Courier" charset="0"/>
              </a:rPr>
              <a:t>{ </a:t>
            </a:r>
            <a:r>
              <a:rPr lang="is-IS" sz="1050" b="1" dirty="0">
                <a:solidFill>
                  <a:srgbClr val="062873"/>
                </a:solidFill>
                <a:latin typeface="Courier" charset="0"/>
              </a:rPr>
              <a:t>"long_name"</a:t>
            </a:r>
            <a:r>
              <a:rPr lang="is-IS" sz="1050" dirty="0">
                <a:solidFill>
                  <a:srgbClr val="000000"/>
                </a:solidFill>
                <a:latin typeface="Courier" charset="0"/>
              </a:rPr>
              <a:t> : </a:t>
            </a:r>
            <a:r>
              <a:rPr lang="is-IS" sz="1050" dirty="0">
                <a:solidFill>
                  <a:srgbClr val="4070A0"/>
                </a:solidFill>
                <a:latin typeface="Courier" charset="0"/>
              </a:rPr>
              <a:t>"New York County"</a:t>
            </a:r>
            <a:r>
              <a:rPr lang="is-IS" sz="1050" dirty="0">
                <a:solidFill>
                  <a:srgbClr val="000000"/>
                </a:solidFill>
                <a:latin typeface="Courier" charset="0"/>
              </a:rPr>
              <a:t>,</a:t>
            </a:r>
          </a:p>
          <a:p>
            <a:r>
              <a:rPr lang="is-IS" sz="1050" dirty="0">
                <a:solidFill>
                  <a:srgbClr val="000000"/>
                </a:solidFill>
                <a:latin typeface="Courier" charset="0"/>
              </a:rPr>
              <a:t>             </a:t>
            </a:r>
            <a:r>
              <a:rPr lang="is-IS" sz="1050" dirty="0" smtClean="0">
                <a:solidFill>
                  <a:srgbClr val="000000"/>
                </a:solidFill>
                <a:latin typeface="Courier" charset="0"/>
              </a:rPr>
              <a:t> </a:t>
            </a:r>
            <a:r>
              <a:rPr lang="is-IS" sz="1050" b="1" dirty="0">
                <a:solidFill>
                  <a:srgbClr val="062873"/>
                </a:solidFill>
                <a:latin typeface="Courier" charset="0"/>
              </a:rPr>
              <a:t>"types"</a:t>
            </a:r>
            <a:r>
              <a:rPr lang="is-IS" sz="1050" dirty="0">
                <a:solidFill>
                  <a:srgbClr val="000000"/>
                </a:solidFill>
                <a:latin typeface="Courier" charset="0"/>
              </a:rPr>
              <a:t> : [ </a:t>
            </a:r>
            <a:r>
              <a:rPr lang="is-IS" sz="1050" dirty="0">
                <a:solidFill>
                  <a:srgbClr val="4070A0"/>
                </a:solidFill>
                <a:latin typeface="Courier" charset="0"/>
              </a:rPr>
              <a:t>"administrative_area_level_2"</a:t>
            </a:r>
            <a:r>
              <a:rPr lang="is-IS" sz="1050" dirty="0">
                <a:solidFill>
                  <a:srgbClr val="000000"/>
                </a:solidFill>
                <a:latin typeface="Courier" charset="0"/>
              </a:rPr>
              <a:t>, </a:t>
            </a:r>
            <a:r>
              <a:rPr lang="is-IS" sz="1050" dirty="0">
                <a:solidFill>
                  <a:srgbClr val="4070A0"/>
                </a:solidFill>
                <a:latin typeface="Courier" charset="0"/>
              </a:rPr>
              <a:t>"political"</a:t>
            </a:r>
            <a:r>
              <a:rPr lang="is-IS" sz="1050" dirty="0">
                <a:solidFill>
                  <a:srgbClr val="000000"/>
                </a:solidFill>
                <a:latin typeface="Courier" charset="0"/>
              </a:rPr>
              <a:t> </a:t>
            </a:r>
            <a:r>
              <a:rPr lang="is-IS" sz="1050" dirty="0" smtClean="0">
                <a:solidFill>
                  <a:srgbClr val="000000"/>
                </a:solidFill>
                <a:latin typeface="Courier" charset="0"/>
              </a:rPr>
              <a:t>] },</a:t>
            </a:r>
            <a:endParaRPr lang="is-IS" sz="1050" dirty="0">
              <a:solidFill>
                <a:srgbClr val="000000"/>
              </a:solidFill>
              <a:latin typeface="Courier" charset="0"/>
            </a:endParaRPr>
          </a:p>
          <a:p>
            <a:r>
              <a:rPr lang="is-IS" sz="1050" dirty="0">
                <a:solidFill>
                  <a:srgbClr val="000000"/>
                </a:solidFill>
                <a:latin typeface="Courier" charset="0"/>
              </a:rPr>
              <a:t>            </a:t>
            </a:r>
            <a:r>
              <a:rPr lang="is-IS" sz="1050" dirty="0" smtClean="0">
                <a:solidFill>
                  <a:srgbClr val="000000"/>
                </a:solidFill>
                <a:latin typeface="Courier" charset="0"/>
              </a:rPr>
              <a:t>{ </a:t>
            </a:r>
            <a:r>
              <a:rPr lang="is-IS" sz="1050" b="1" dirty="0">
                <a:solidFill>
                  <a:srgbClr val="062873"/>
                </a:solidFill>
                <a:latin typeface="Courier" charset="0"/>
              </a:rPr>
              <a:t>"long_name"</a:t>
            </a:r>
            <a:r>
              <a:rPr lang="is-IS" sz="1050" dirty="0">
                <a:solidFill>
                  <a:srgbClr val="000000"/>
                </a:solidFill>
                <a:latin typeface="Courier" charset="0"/>
              </a:rPr>
              <a:t> : </a:t>
            </a:r>
            <a:r>
              <a:rPr lang="is-IS" sz="1050" dirty="0">
                <a:solidFill>
                  <a:srgbClr val="4070A0"/>
                </a:solidFill>
                <a:latin typeface="Courier" charset="0"/>
              </a:rPr>
              <a:t>"New York</a:t>
            </a:r>
            <a:r>
              <a:rPr lang="is-IS" sz="1050" dirty="0" smtClean="0">
                <a:solidFill>
                  <a:srgbClr val="4070A0"/>
                </a:solidFill>
                <a:latin typeface="Courier" charset="0"/>
              </a:rPr>
              <a:t>"</a:t>
            </a:r>
            <a:r>
              <a:rPr lang="is-IS" sz="1050" dirty="0" smtClean="0">
                <a:solidFill>
                  <a:srgbClr val="000000"/>
                </a:solidFill>
                <a:latin typeface="Courier" charset="0"/>
              </a:rPr>
              <a:t>,</a:t>
            </a:r>
          </a:p>
          <a:p>
            <a:r>
              <a:rPr lang="is-IS" sz="1050" dirty="0" smtClean="0">
                <a:solidFill>
                  <a:srgbClr val="000000"/>
                </a:solidFill>
                <a:latin typeface="Courier" charset="0"/>
              </a:rPr>
              <a:t>              </a:t>
            </a:r>
            <a:r>
              <a:rPr lang="is-IS" sz="1050" b="1" dirty="0" smtClean="0">
                <a:solidFill>
                  <a:srgbClr val="062873"/>
                </a:solidFill>
                <a:latin typeface="Courier" charset="0"/>
              </a:rPr>
              <a:t>"types"</a:t>
            </a:r>
            <a:r>
              <a:rPr lang="is-IS" sz="1050" dirty="0" smtClean="0">
                <a:solidFill>
                  <a:srgbClr val="000000"/>
                </a:solidFill>
                <a:latin typeface="Courier" charset="0"/>
              </a:rPr>
              <a:t> : [ </a:t>
            </a:r>
            <a:r>
              <a:rPr lang="is-IS" sz="1050" dirty="0" smtClean="0">
                <a:solidFill>
                  <a:srgbClr val="4070A0"/>
                </a:solidFill>
                <a:latin typeface="Courier" charset="0"/>
              </a:rPr>
              <a:t>"administrative_area_level_1"</a:t>
            </a:r>
            <a:r>
              <a:rPr lang="is-IS" sz="1050" dirty="0" smtClean="0">
                <a:solidFill>
                  <a:srgbClr val="000000"/>
                </a:solidFill>
                <a:latin typeface="Courier" charset="0"/>
              </a:rPr>
              <a:t>, </a:t>
            </a:r>
            <a:r>
              <a:rPr lang="is-IS" sz="1050" dirty="0" smtClean="0">
                <a:solidFill>
                  <a:srgbClr val="4070A0"/>
                </a:solidFill>
                <a:latin typeface="Courier" charset="0"/>
              </a:rPr>
              <a:t>"political"</a:t>
            </a:r>
            <a:r>
              <a:rPr lang="is-IS" sz="1050" dirty="0" smtClean="0">
                <a:solidFill>
                  <a:srgbClr val="000000"/>
                </a:solidFill>
                <a:latin typeface="Courier" charset="0"/>
              </a:rPr>
              <a:t> ] },</a:t>
            </a:r>
            <a:endParaRPr lang="is-IS" sz="1050" dirty="0">
              <a:solidFill>
                <a:srgbClr val="000000"/>
              </a:solidFill>
              <a:latin typeface="Courier" charset="0"/>
            </a:endParaRPr>
          </a:p>
          <a:p>
            <a:r>
              <a:rPr lang="is-IS" sz="1050" dirty="0">
                <a:solidFill>
                  <a:srgbClr val="000000"/>
                </a:solidFill>
                <a:latin typeface="Courier" charset="0"/>
              </a:rPr>
              <a:t>            </a:t>
            </a:r>
            <a:r>
              <a:rPr lang="is-IS" sz="1050" dirty="0" smtClean="0">
                <a:solidFill>
                  <a:srgbClr val="000000"/>
                </a:solidFill>
                <a:latin typeface="Courier" charset="0"/>
              </a:rPr>
              <a:t>{ </a:t>
            </a:r>
            <a:r>
              <a:rPr lang="is-IS" sz="1050" b="1" dirty="0">
                <a:solidFill>
                  <a:srgbClr val="062873"/>
                </a:solidFill>
                <a:latin typeface="Courier" charset="0"/>
              </a:rPr>
              <a:t>"long_name"</a:t>
            </a:r>
            <a:r>
              <a:rPr lang="is-IS" sz="1050" dirty="0">
                <a:solidFill>
                  <a:srgbClr val="000000"/>
                </a:solidFill>
                <a:latin typeface="Courier" charset="0"/>
              </a:rPr>
              <a:t> : </a:t>
            </a:r>
            <a:r>
              <a:rPr lang="is-IS" sz="1050" dirty="0">
                <a:solidFill>
                  <a:srgbClr val="4070A0"/>
                </a:solidFill>
                <a:latin typeface="Courier" charset="0"/>
              </a:rPr>
              <a:t>"United States"</a:t>
            </a:r>
            <a:r>
              <a:rPr lang="is-IS" sz="1050" dirty="0">
                <a:solidFill>
                  <a:srgbClr val="000000"/>
                </a:solidFill>
                <a:latin typeface="Courier" charset="0"/>
              </a:rPr>
              <a:t>,</a:t>
            </a:r>
          </a:p>
          <a:p>
            <a:r>
              <a:rPr lang="is-IS" sz="1050" dirty="0">
                <a:solidFill>
                  <a:srgbClr val="000000"/>
                </a:solidFill>
                <a:latin typeface="Courier" charset="0"/>
              </a:rPr>
              <a:t>              </a:t>
            </a:r>
            <a:r>
              <a:rPr lang="is-IS" sz="1050" b="1" dirty="0">
                <a:solidFill>
                  <a:srgbClr val="062873"/>
                </a:solidFill>
                <a:latin typeface="Courier" charset="0"/>
              </a:rPr>
              <a:t>"types"</a:t>
            </a:r>
            <a:r>
              <a:rPr lang="is-IS" sz="1050" dirty="0">
                <a:solidFill>
                  <a:srgbClr val="000000"/>
                </a:solidFill>
                <a:latin typeface="Courier" charset="0"/>
              </a:rPr>
              <a:t> : [ </a:t>
            </a:r>
            <a:r>
              <a:rPr lang="is-IS" sz="1050" dirty="0">
                <a:solidFill>
                  <a:srgbClr val="4070A0"/>
                </a:solidFill>
                <a:latin typeface="Courier" charset="0"/>
              </a:rPr>
              <a:t>"country"</a:t>
            </a:r>
            <a:r>
              <a:rPr lang="is-IS" sz="1050" dirty="0">
                <a:solidFill>
                  <a:srgbClr val="000000"/>
                </a:solidFill>
                <a:latin typeface="Courier" charset="0"/>
              </a:rPr>
              <a:t>, </a:t>
            </a:r>
            <a:r>
              <a:rPr lang="is-IS" sz="1050" dirty="0">
                <a:solidFill>
                  <a:srgbClr val="4070A0"/>
                </a:solidFill>
                <a:latin typeface="Courier" charset="0"/>
              </a:rPr>
              <a:t>"political"</a:t>
            </a:r>
            <a:r>
              <a:rPr lang="is-IS" sz="1050" dirty="0">
                <a:solidFill>
                  <a:srgbClr val="000000"/>
                </a:solidFill>
                <a:latin typeface="Courier" charset="0"/>
              </a:rPr>
              <a:t> </a:t>
            </a:r>
            <a:r>
              <a:rPr lang="is-IS" sz="1050" dirty="0" smtClean="0">
                <a:solidFill>
                  <a:srgbClr val="000000"/>
                </a:solidFill>
                <a:latin typeface="Courier" charset="0"/>
              </a:rPr>
              <a:t>] </a:t>
            </a:r>
            <a:r>
              <a:rPr lang="is-IS" sz="1050" dirty="0">
                <a:solidFill>
                  <a:srgbClr val="000000"/>
                </a:solidFill>
                <a:latin typeface="Courier" charset="0"/>
              </a:rPr>
              <a:t>},</a:t>
            </a:r>
          </a:p>
          <a:p>
            <a:r>
              <a:rPr lang="is-IS" sz="1050" dirty="0">
                <a:solidFill>
                  <a:srgbClr val="000000"/>
                </a:solidFill>
                <a:latin typeface="Courier" charset="0"/>
              </a:rPr>
              <a:t>            </a:t>
            </a:r>
            <a:r>
              <a:rPr lang="is-IS" sz="1050" dirty="0" smtClean="0">
                <a:solidFill>
                  <a:srgbClr val="000000"/>
                </a:solidFill>
                <a:latin typeface="Courier" charset="0"/>
              </a:rPr>
              <a:t>{ </a:t>
            </a:r>
            <a:r>
              <a:rPr lang="is-IS" sz="1050" b="1" dirty="0">
                <a:solidFill>
                  <a:srgbClr val="062873"/>
                </a:solidFill>
                <a:latin typeface="Courier" charset="0"/>
              </a:rPr>
              <a:t>"long_name"</a:t>
            </a:r>
            <a:r>
              <a:rPr lang="is-IS" sz="1050" dirty="0">
                <a:solidFill>
                  <a:srgbClr val="000000"/>
                </a:solidFill>
                <a:latin typeface="Courier" charset="0"/>
              </a:rPr>
              <a:t> : </a:t>
            </a:r>
            <a:r>
              <a:rPr lang="is-IS" sz="1050" dirty="0">
                <a:solidFill>
                  <a:srgbClr val="4070A0"/>
                </a:solidFill>
                <a:latin typeface="Courier" charset="0"/>
              </a:rPr>
              <a:t>"10003</a:t>
            </a:r>
            <a:r>
              <a:rPr lang="is-IS" sz="1050" dirty="0" smtClean="0">
                <a:solidFill>
                  <a:srgbClr val="4070A0"/>
                </a:solidFill>
                <a:latin typeface="Courier" charset="0"/>
              </a:rPr>
              <a:t>"</a:t>
            </a:r>
            <a:r>
              <a:rPr lang="is-IS" sz="1050" dirty="0" smtClean="0">
                <a:solidFill>
                  <a:srgbClr val="000000"/>
                </a:solidFill>
                <a:latin typeface="Courier" charset="0"/>
              </a:rPr>
              <a:t>,</a:t>
            </a:r>
          </a:p>
          <a:p>
            <a:r>
              <a:rPr lang="is-IS" sz="1050" dirty="0" smtClean="0">
                <a:solidFill>
                  <a:srgbClr val="000000"/>
                </a:solidFill>
                <a:latin typeface="Courier" charset="0"/>
              </a:rPr>
              <a:t>              </a:t>
            </a:r>
            <a:r>
              <a:rPr lang="is-IS" sz="1050" b="1" dirty="0" smtClean="0">
                <a:solidFill>
                  <a:srgbClr val="062873"/>
                </a:solidFill>
                <a:latin typeface="Courier" charset="0"/>
              </a:rPr>
              <a:t>"types"</a:t>
            </a:r>
            <a:r>
              <a:rPr lang="is-IS" sz="1050" dirty="0" smtClean="0">
                <a:solidFill>
                  <a:srgbClr val="000000"/>
                </a:solidFill>
                <a:latin typeface="Courier" charset="0"/>
              </a:rPr>
              <a:t> : [ </a:t>
            </a:r>
            <a:r>
              <a:rPr lang="is-IS" sz="1050" dirty="0" smtClean="0">
                <a:solidFill>
                  <a:srgbClr val="4070A0"/>
                </a:solidFill>
                <a:latin typeface="Courier" charset="0"/>
              </a:rPr>
              <a:t>"postal_code"</a:t>
            </a:r>
            <a:r>
              <a:rPr lang="is-IS" sz="1050" dirty="0" smtClean="0">
                <a:solidFill>
                  <a:srgbClr val="000000"/>
                </a:solidFill>
                <a:latin typeface="Courier" charset="0"/>
              </a:rPr>
              <a:t> ] }</a:t>
            </a:r>
            <a:endParaRPr lang="is-IS" sz="1050" dirty="0">
              <a:solidFill>
                <a:srgbClr val="000000"/>
              </a:solidFill>
              <a:latin typeface="Courier" charset="0"/>
            </a:endParaRPr>
          </a:p>
          <a:p>
            <a:r>
              <a:rPr lang="is-IS" sz="1050" dirty="0">
                <a:solidFill>
                  <a:srgbClr val="000000"/>
                </a:solidFill>
                <a:latin typeface="Courier" charset="0"/>
              </a:rPr>
              <a:t>         ],</a:t>
            </a:r>
          </a:p>
          <a:p>
            <a:r>
              <a:rPr lang="is-IS" sz="1050" dirty="0">
                <a:solidFill>
                  <a:srgbClr val="000000"/>
                </a:solidFill>
                <a:latin typeface="Courier" charset="0"/>
              </a:rPr>
              <a:t>         </a:t>
            </a:r>
            <a:r>
              <a:rPr lang="is-IS" sz="1050" b="1" dirty="0">
                <a:solidFill>
                  <a:srgbClr val="062873"/>
                </a:solidFill>
                <a:latin typeface="Courier" charset="0"/>
              </a:rPr>
              <a:t>"formatted_address"</a:t>
            </a:r>
            <a:r>
              <a:rPr lang="is-IS" sz="1050" dirty="0">
                <a:solidFill>
                  <a:srgbClr val="000000"/>
                </a:solidFill>
                <a:latin typeface="Courier" charset="0"/>
              </a:rPr>
              <a:t> : </a:t>
            </a:r>
            <a:r>
              <a:rPr lang="is-IS" sz="1050" dirty="0">
                <a:solidFill>
                  <a:srgbClr val="4070A0"/>
                </a:solidFill>
                <a:latin typeface="Courier" charset="0"/>
              </a:rPr>
              <a:t>"310 E 14th St, New York, NY 10003, USA"</a:t>
            </a:r>
            <a:r>
              <a:rPr lang="is-IS" sz="1050" dirty="0">
                <a:solidFill>
                  <a:srgbClr val="000000"/>
                </a:solidFill>
                <a:latin typeface="Courier" charset="0"/>
              </a:rPr>
              <a:t>,</a:t>
            </a:r>
            <a:endParaRPr lang="is-IS" sz="1050" dirty="0">
              <a:solidFill>
                <a:srgbClr val="4070A0"/>
              </a:solidFill>
              <a:latin typeface="Courier" charset="0"/>
            </a:endParaRPr>
          </a:p>
          <a:p>
            <a:r>
              <a:rPr lang="is-IS" sz="1050" dirty="0">
                <a:solidFill>
                  <a:srgbClr val="000000"/>
                </a:solidFill>
                <a:latin typeface="Courier" charset="0"/>
              </a:rPr>
              <a:t>         </a:t>
            </a:r>
            <a:r>
              <a:rPr lang="is-IS" sz="1050" b="1" dirty="0">
                <a:solidFill>
                  <a:srgbClr val="062873"/>
                </a:solidFill>
                <a:latin typeface="Courier" charset="0"/>
              </a:rPr>
              <a:t>"geometry"</a:t>
            </a:r>
            <a:r>
              <a:rPr lang="is-IS" sz="1050" dirty="0">
                <a:solidFill>
                  <a:srgbClr val="000000"/>
                </a:solidFill>
                <a:latin typeface="Courier" charset="0"/>
              </a:rPr>
              <a:t> : {</a:t>
            </a:r>
          </a:p>
          <a:p>
            <a:r>
              <a:rPr lang="is-IS" sz="1050" dirty="0">
                <a:solidFill>
                  <a:srgbClr val="000000"/>
                </a:solidFill>
                <a:latin typeface="Courier" charset="0"/>
              </a:rPr>
              <a:t>            </a:t>
            </a:r>
            <a:r>
              <a:rPr lang="is-IS" sz="1050" b="1" dirty="0">
                <a:solidFill>
                  <a:srgbClr val="062873"/>
                </a:solidFill>
                <a:latin typeface="Courier" charset="0"/>
              </a:rPr>
              <a:t>"location"</a:t>
            </a:r>
            <a:r>
              <a:rPr lang="is-IS" sz="1050" dirty="0">
                <a:solidFill>
                  <a:srgbClr val="000000"/>
                </a:solidFill>
                <a:latin typeface="Courier" charset="0"/>
              </a:rPr>
              <a:t> : {</a:t>
            </a:r>
          </a:p>
          <a:p>
            <a:r>
              <a:rPr lang="is-IS" sz="1050" dirty="0">
                <a:solidFill>
                  <a:srgbClr val="000000"/>
                </a:solidFill>
                <a:latin typeface="Courier" charset="0"/>
              </a:rPr>
              <a:t>               </a:t>
            </a:r>
            <a:r>
              <a:rPr lang="is-IS" sz="1050" b="1" dirty="0">
                <a:solidFill>
                  <a:srgbClr val="062873"/>
                </a:solidFill>
                <a:latin typeface="Courier" charset="0"/>
              </a:rPr>
              <a:t>"lat"</a:t>
            </a:r>
            <a:r>
              <a:rPr lang="is-IS" sz="1050" dirty="0">
                <a:solidFill>
                  <a:srgbClr val="000000"/>
                </a:solidFill>
                <a:latin typeface="Courier" charset="0"/>
              </a:rPr>
              <a:t> : </a:t>
            </a:r>
            <a:r>
              <a:rPr lang="is-IS" sz="1050" dirty="0">
                <a:solidFill>
                  <a:srgbClr val="40A070"/>
                </a:solidFill>
                <a:latin typeface="Courier" charset="0"/>
              </a:rPr>
              <a:t>40.7318919</a:t>
            </a:r>
            <a:r>
              <a:rPr lang="is-IS" sz="1050" dirty="0" smtClean="0">
                <a:solidFill>
                  <a:srgbClr val="000000"/>
                </a:solidFill>
                <a:latin typeface="Courier" charset="0"/>
              </a:rPr>
              <a:t>, </a:t>
            </a:r>
            <a:r>
              <a:rPr lang="is-IS" sz="1050" b="1" dirty="0">
                <a:solidFill>
                  <a:srgbClr val="062873"/>
                </a:solidFill>
                <a:latin typeface="Courier" charset="0"/>
              </a:rPr>
              <a:t>"lng"</a:t>
            </a:r>
            <a:r>
              <a:rPr lang="is-IS" sz="1050" dirty="0">
                <a:solidFill>
                  <a:srgbClr val="000000"/>
                </a:solidFill>
                <a:latin typeface="Courier" charset="0"/>
              </a:rPr>
              <a:t> : </a:t>
            </a:r>
            <a:r>
              <a:rPr lang="is-IS" sz="1050" dirty="0">
                <a:solidFill>
                  <a:srgbClr val="40A070"/>
                </a:solidFill>
                <a:latin typeface="Courier" charset="0"/>
              </a:rPr>
              <a:t>-73.9845859</a:t>
            </a:r>
            <a:endParaRPr lang="is-IS" sz="1050" dirty="0">
              <a:solidFill>
                <a:srgbClr val="000000"/>
              </a:solidFill>
              <a:latin typeface="Courier" charset="0"/>
            </a:endParaRPr>
          </a:p>
          <a:p>
            <a:r>
              <a:rPr lang="is-IS" sz="1050" dirty="0">
                <a:solidFill>
                  <a:srgbClr val="000000"/>
                </a:solidFill>
                <a:latin typeface="Courier" charset="0"/>
              </a:rPr>
              <a:t>            },</a:t>
            </a:r>
          </a:p>
          <a:p>
            <a:r>
              <a:rPr lang="is-IS" sz="1050" dirty="0">
                <a:solidFill>
                  <a:srgbClr val="000000"/>
                </a:solidFill>
                <a:latin typeface="Courier" charset="0"/>
              </a:rPr>
              <a:t>            </a:t>
            </a:r>
            <a:r>
              <a:rPr lang="is-IS" sz="1050" b="1" dirty="0">
                <a:solidFill>
                  <a:srgbClr val="062873"/>
                </a:solidFill>
                <a:latin typeface="Courier" charset="0"/>
              </a:rPr>
              <a:t>"location_type"</a:t>
            </a:r>
            <a:r>
              <a:rPr lang="is-IS" sz="1050" dirty="0">
                <a:solidFill>
                  <a:srgbClr val="000000"/>
                </a:solidFill>
                <a:latin typeface="Courier" charset="0"/>
              </a:rPr>
              <a:t> : </a:t>
            </a:r>
            <a:r>
              <a:rPr lang="is-IS" sz="1050" dirty="0">
                <a:solidFill>
                  <a:srgbClr val="4070A0"/>
                </a:solidFill>
                <a:latin typeface="Courier" charset="0"/>
              </a:rPr>
              <a:t>"ROOFTOP"</a:t>
            </a:r>
            <a:r>
              <a:rPr lang="is-IS" sz="1050" dirty="0">
                <a:solidFill>
                  <a:srgbClr val="000000"/>
                </a:solidFill>
                <a:latin typeface="Courier" charset="0"/>
              </a:rPr>
              <a:t>,</a:t>
            </a:r>
          </a:p>
          <a:p>
            <a:r>
              <a:rPr lang="is-IS" sz="1050" dirty="0">
                <a:solidFill>
                  <a:srgbClr val="000000"/>
                </a:solidFill>
                <a:latin typeface="Courier" charset="0"/>
              </a:rPr>
              <a:t>         },</a:t>
            </a:r>
          </a:p>
          <a:p>
            <a:r>
              <a:rPr lang="is-IS" sz="1050" dirty="0">
                <a:solidFill>
                  <a:srgbClr val="000000"/>
                </a:solidFill>
                <a:latin typeface="Courier" charset="0"/>
              </a:rPr>
              <a:t>         </a:t>
            </a:r>
            <a:r>
              <a:rPr lang="is-IS" sz="1050" b="1" dirty="0">
                <a:solidFill>
                  <a:srgbClr val="062873"/>
                </a:solidFill>
                <a:latin typeface="Courier" charset="0"/>
              </a:rPr>
              <a:t>"place_id"</a:t>
            </a:r>
            <a:r>
              <a:rPr lang="is-IS" sz="1050" dirty="0">
                <a:solidFill>
                  <a:srgbClr val="000000"/>
                </a:solidFill>
                <a:latin typeface="Courier" charset="0"/>
              </a:rPr>
              <a:t> : </a:t>
            </a:r>
            <a:r>
              <a:rPr lang="is-IS" sz="1050" dirty="0">
                <a:solidFill>
                  <a:srgbClr val="4070A0"/>
                </a:solidFill>
                <a:latin typeface="Courier" charset="0"/>
              </a:rPr>
              <a:t>"ChIJoTxfQJ5ZwokRkHhWBp-_83I"</a:t>
            </a:r>
            <a:r>
              <a:rPr lang="is-IS" sz="1050" dirty="0">
                <a:solidFill>
                  <a:srgbClr val="000000"/>
                </a:solidFill>
                <a:latin typeface="Courier" charset="0"/>
              </a:rPr>
              <a:t>,</a:t>
            </a:r>
            <a:endParaRPr lang="is-IS" sz="1050" dirty="0">
              <a:solidFill>
                <a:srgbClr val="4070A0"/>
              </a:solidFill>
              <a:latin typeface="Courier" charset="0"/>
            </a:endParaRPr>
          </a:p>
          <a:p>
            <a:r>
              <a:rPr lang="is-IS" sz="1050" dirty="0">
                <a:solidFill>
                  <a:srgbClr val="000000"/>
                </a:solidFill>
                <a:latin typeface="Courier" charset="0"/>
              </a:rPr>
              <a:t>         </a:t>
            </a:r>
            <a:r>
              <a:rPr lang="is-IS" sz="1050" b="1" dirty="0">
                <a:solidFill>
                  <a:srgbClr val="062873"/>
                </a:solidFill>
                <a:latin typeface="Courier" charset="0"/>
              </a:rPr>
              <a:t>"types"</a:t>
            </a:r>
            <a:r>
              <a:rPr lang="is-IS" sz="1050" dirty="0">
                <a:solidFill>
                  <a:srgbClr val="000000"/>
                </a:solidFill>
                <a:latin typeface="Courier" charset="0"/>
              </a:rPr>
              <a:t> : [ </a:t>
            </a:r>
            <a:r>
              <a:rPr lang="is-IS" sz="1050" dirty="0">
                <a:solidFill>
                  <a:srgbClr val="4070A0"/>
                </a:solidFill>
                <a:latin typeface="Courier" charset="0"/>
              </a:rPr>
              <a:t>"street_address"</a:t>
            </a:r>
            <a:r>
              <a:rPr lang="is-IS" sz="1050" dirty="0">
                <a:solidFill>
                  <a:srgbClr val="000000"/>
                </a:solidFill>
                <a:latin typeface="Courier" charset="0"/>
              </a:rPr>
              <a:t> ]</a:t>
            </a:r>
          </a:p>
          <a:p>
            <a:r>
              <a:rPr lang="is-IS" sz="1050" dirty="0">
                <a:solidFill>
                  <a:srgbClr val="000000"/>
                </a:solidFill>
                <a:latin typeface="Courier" charset="0"/>
              </a:rPr>
              <a:t>      }</a:t>
            </a:r>
          </a:p>
          <a:p>
            <a:r>
              <a:rPr lang="is-IS" sz="1050" dirty="0">
                <a:solidFill>
                  <a:srgbClr val="000000"/>
                </a:solidFill>
                <a:latin typeface="Courier" charset="0"/>
              </a:rPr>
              <a:t>   ],</a:t>
            </a:r>
          </a:p>
          <a:p>
            <a:r>
              <a:rPr lang="is-IS" sz="1050" dirty="0">
                <a:solidFill>
                  <a:srgbClr val="000000"/>
                </a:solidFill>
                <a:latin typeface="Courier" charset="0"/>
              </a:rPr>
              <a:t>   </a:t>
            </a:r>
            <a:r>
              <a:rPr lang="is-IS" sz="1050" b="1" dirty="0">
                <a:solidFill>
                  <a:srgbClr val="062873"/>
                </a:solidFill>
                <a:latin typeface="Courier" charset="0"/>
              </a:rPr>
              <a:t>"status"</a:t>
            </a:r>
            <a:r>
              <a:rPr lang="is-IS" sz="1050" dirty="0">
                <a:solidFill>
                  <a:srgbClr val="000000"/>
                </a:solidFill>
                <a:latin typeface="Courier" charset="0"/>
              </a:rPr>
              <a:t> : </a:t>
            </a:r>
            <a:r>
              <a:rPr lang="is-IS" sz="1050" dirty="0">
                <a:solidFill>
                  <a:srgbClr val="4070A0"/>
                </a:solidFill>
                <a:latin typeface="Courier" charset="0"/>
              </a:rPr>
              <a:t>"OK"</a:t>
            </a:r>
            <a:endParaRPr lang="is-IS" sz="1050" dirty="0">
              <a:solidFill>
                <a:srgbClr val="062873"/>
              </a:solidFill>
              <a:latin typeface="Courier" charset="0"/>
            </a:endParaRPr>
          </a:p>
          <a:p>
            <a:r>
              <a:rPr lang="is-IS" sz="1050" dirty="0">
                <a:solidFill>
                  <a:srgbClr val="000000"/>
                </a:solidFill>
                <a:latin typeface="Courier" charset="0"/>
              </a:rPr>
              <a:t>}</a:t>
            </a:r>
            <a:endParaRPr lang="is-IS" sz="1050" dirty="0">
              <a:solidFill>
                <a:srgbClr val="000000"/>
              </a:solidFill>
              <a:effectLst/>
              <a:latin typeface="Courier" charset="0"/>
            </a:endParaRPr>
          </a:p>
        </p:txBody>
      </p:sp>
    </p:spTree>
    <p:extLst>
      <p:ext uri="{BB962C8B-B14F-4D97-AF65-F5344CB8AC3E}">
        <p14:creationId xmlns:p14="http://schemas.microsoft.com/office/powerpoint/2010/main" val="1790340672"/>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Checkpoint Your Data: Saving and Loading Excel</a:t>
            </a:r>
            <a:endParaRPr lang="en-US" dirty="0"/>
          </a:p>
        </p:txBody>
      </p:sp>
      <p:sp>
        <p:nvSpPr>
          <p:cNvPr id="3" name="Content Placeholder 2"/>
          <p:cNvSpPr>
            <a:spLocks noGrp="1"/>
          </p:cNvSpPr>
          <p:nvPr>
            <p:ph idx="1"/>
          </p:nvPr>
        </p:nvSpPr>
        <p:spPr>
          <a:xfrm>
            <a:off x="334538" y="1825625"/>
            <a:ext cx="5625996" cy="2193219"/>
          </a:xfrm>
        </p:spPr>
        <p:txBody>
          <a:bodyPr>
            <a:normAutofit/>
          </a:bodyPr>
          <a:lstStyle/>
          <a:p>
            <a:r>
              <a:rPr lang="en-US" dirty="0" smtClean="0"/>
              <a:t>Pandas has built-in integration with Excel read/write libraries.</a:t>
            </a:r>
          </a:p>
          <a:p>
            <a:r>
              <a:rPr lang="en-US" dirty="0" smtClean="0"/>
              <a:t>This makes it easy to checkpoint your data to disk in a readable format.</a:t>
            </a:r>
          </a:p>
        </p:txBody>
      </p:sp>
      <p:sp>
        <p:nvSpPr>
          <p:cNvPr id="4" name="Slide Number Placeholder 3"/>
          <p:cNvSpPr>
            <a:spLocks noGrp="1"/>
          </p:cNvSpPr>
          <p:nvPr>
            <p:ph type="sldNum" sz="quarter" idx="12"/>
          </p:nvPr>
        </p:nvSpPr>
        <p:spPr/>
        <p:txBody>
          <a:bodyPr/>
          <a:lstStyle/>
          <a:p>
            <a:fld id="{721E7CEC-74A5-0048-9106-4C537A0603F6}" type="slidenum">
              <a:rPr lang="en-US" smtClean="0"/>
              <a:t>62</a:t>
            </a:fld>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3.1 Geocode addresses</a:t>
            </a:r>
            <a:endParaRPr lang="en-US" dirty="0">
              <a:solidFill>
                <a:schemeClr val="tx1">
                  <a:lumMod val="75000"/>
                  <a:lumOff val="25000"/>
                </a:schemeClr>
              </a:solidFill>
            </a:endParaRPr>
          </a:p>
        </p:txBody>
      </p:sp>
      <p:sp>
        <p:nvSpPr>
          <p:cNvPr id="6" name="Rectangle 5"/>
          <p:cNvSpPr/>
          <p:nvPr/>
        </p:nvSpPr>
        <p:spPr>
          <a:xfrm>
            <a:off x="6088944" y="1825625"/>
            <a:ext cx="5798256" cy="338554"/>
          </a:xfrm>
          <a:prstGeom prst="rect">
            <a:avLst/>
          </a:prstGeom>
          <a:solidFill>
            <a:schemeClr val="bg1">
              <a:lumMod val="95000"/>
            </a:schemeClr>
          </a:solidFill>
          <a:ln>
            <a:solidFill>
              <a:srgbClr val="585858"/>
            </a:solidFill>
          </a:ln>
        </p:spPr>
        <p:txBody>
          <a:bodyPr wrap="square">
            <a:spAutoFit/>
          </a:bodyPr>
          <a:lstStyle/>
          <a:p>
            <a:r>
              <a:rPr lang="en-US" sz="1600" dirty="0" err="1" smtClean="0">
                <a:solidFill>
                  <a:srgbClr val="000000"/>
                </a:solidFill>
                <a:latin typeface="Courier" charset="0"/>
              </a:rPr>
              <a:t>df</a:t>
            </a:r>
            <a:r>
              <a:rPr lang="en-US" sz="1600" dirty="0" err="1" smtClean="0">
                <a:solidFill>
                  <a:srgbClr val="666666"/>
                </a:solidFill>
                <a:latin typeface="Courier" charset="0"/>
              </a:rPr>
              <a:t>.</a:t>
            </a:r>
            <a:r>
              <a:rPr lang="en-US" sz="1600" dirty="0" err="1" smtClean="0">
                <a:solidFill>
                  <a:srgbClr val="000000"/>
                </a:solidFill>
                <a:latin typeface="Courier" charset="0"/>
              </a:rPr>
              <a:t>to_excel</a:t>
            </a:r>
            <a:r>
              <a:rPr lang="en-US" sz="1600" dirty="0">
                <a:solidFill>
                  <a:srgbClr val="000000"/>
                </a:solidFill>
                <a:latin typeface="Courier" charset="0"/>
              </a:rPr>
              <a:t>(</a:t>
            </a:r>
            <a:r>
              <a:rPr lang="en-US" sz="1600" dirty="0">
                <a:solidFill>
                  <a:srgbClr val="4070A0"/>
                </a:solidFill>
                <a:latin typeface="Courier" charset="0"/>
              </a:rPr>
              <a:t>'./</a:t>
            </a:r>
            <a:r>
              <a:rPr lang="en-US" sz="1600" dirty="0" err="1">
                <a:solidFill>
                  <a:srgbClr val="4070A0"/>
                </a:solidFill>
                <a:latin typeface="Courier" charset="0"/>
              </a:rPr>
              <a:t>facilities_checkpoint.xlsx</a:t>
            </a:r>
            <a:r>
              <a:rPr lang="en-US" sz="1600" dirty="0">
                <a:solidFill>
                  <a:srgbClr val="4070A0"/>
                </a:solidFill>
                <a:latin typeface="Courier" charset="0"/>
              </a:rPr>
              <a:t>'</a:t>
            </a:r>
            <a:r>
              <a:rPr lang="en-US" sz="1600" dirty="0">
                <a:solidFill>
                  <a:srgbClr val="000000"/>
                </a:solidFill>
                <a:latin typeface="Courier" charset="0"/>
              </a:rPr>
              <a:t>)</a:t>
            </a:r>
            <a:endParaRPr lang="en-US" sz="1600" dirty="0">
              <a:solidFill>
                <a:srgbClr val="4070A0"/>
              </a:solidFill>
              <a:effectLst/>
              <a:latin typeface="Courier" charset="0"/>
            </a:endParaRPr>
          </a:p>
        </p:txBody>
      </p:sp>
      <p:sp>
        <p:nvSpPr>
          <p:cNvPr id="7" name="Rectangle 6"/>
          <p:cNvSpPr/>
          <p:nvPr/>
        </p:nvSpPr>
        <p:spPr>
          <a:xfrm>
            <a:off x="6088944" y="2367984"/>
            <a:ext cx="5798256" cy="1077218"/>
          </a:xfrm>
          <a:prstGeom prst="rect">
            <a:avLst/>
          </a:prstGeom>
          <a:solidFill>
            <a:schemeClr val="bg1">
              <a:lumMod val="95000"/>
            </a:schemeClr>
          </a:solidFill>
          <a:ln>
            <a:solidFill>
              <a:srgbClr val="585858"/>
            </a:solidFill>
          </a:ln>
        </p:spPr>
        <p:txBody>
          <a:bodyPr wrap="square">
            <a:spAutoFit/>
          </a:bodyPr>
          <a:lstStyle/>
          <a:p>
            <a:r>
              <a:rPr lang="en-US" sz="1600" b="1" smtClean="0">
                <a:solidFill>
                  <a:srgbClr val="007020"/>
                </a:solidFill>
                <a:latin typeface="Courier" charset="0"/>
              </a:rPr>
              <a:t>import</a:t>
            </a:r>
            <a:r>
              <a:rPr lang="en-US" sz="1600" smtClean="0">
                <a:solidFill>
                  <a:srgbClr val="000000"/>
                </a:solidFill>
                <a:latin typeface="Courier" charset="0"/>
              </a:rPr>
              <a:t> </a:t>
            </a:r>
            <a:r>
              <a:rPr lang="en-US" sz="1600" b="1" dirty="0">
                <a:solidFill>
                  <a:srgbClr val="0E84B5"/>
                </a:solidFill>
                <a:latin typeface="Courier" charset="0"/>
              </a:rPr>
              <a:t>pandas</a:t>
            </a:r>
            <a:r>
              <a:rPr lang="en-US" sz="1600" dirty="0">
                <a:solidFill>
                  <a:srgbClr val="000000"/>
                </a:solidFill>
                <a:latin typeface="Courier" charset="0"/>
              </a:rPr>
              <a:t> </a:t>
            </a:r>
            <a:r>
              <a:rPr lang="en-US" sz="1600" b="1" dirty="0">
                <a:solidFill>
                  <a:srgbClr val="007020"/>
                </a:solidFill>
                <a:latin typeface="Courier" charset="0"/>
              </a:rPr>
              <a:t>as</a:t>
            </a:r>
            <a:r>
              <a:rPr lang="en-US" sz="1600" dirty="0">
                <a:solidFill>
                  <a:srgbClr val="000000"/>
                </a:solidFill>
                <a:latin typeface="Courier" charset="0"/>
              </a:rPr>
              <a:t> </a:t>
            </a:r>
            <a:r>
              <a:rPr lang="en-US" sz="1600" b="1" dirty="0" err="1">
                <a:solidFill>
                  <a:srgbClr val="0E84B5"/>
                </a:solidFill>
                <a:latin typeface="Courier" charset="0"/>
              </a:rPr>
              <a:t>pd</a:t>
            </a:r>
            <a:endParaRPr lang="en-US" sz="1600" dirty="0">
              <a:solidFill>
                <a:srgbClr val="007020"/>
              </a:solidFill>
              <a:latin typeface="Courier" charset="0"/>
            </a:endParaRPr>
          </a:p>
          <a:p>
            <a:r>
              <a:rPr lang="en-US" sz="1600" dirty="0" err="1" smtClean="0">
                <a:solidFill>
                  <a:srgbClr val="000000"/>
                </a:solidFill>
                <a:latin typeface="Courier" charset="0"/>
              </a:rPr>
              <a:t>df</a:t>
            </a:r>
            <a:r>
              <a:rPr lang="en-US" sz="1600" dirty="0" smtClean="0">
                <a:solidFill>
                  <a:srgbClr val="000000"/>
                </a:solidFill>
                <a:latin typeface="Courier" charset="0"/>
              </a:rPr>
              <a:t> </a:t>
            </a:r>
            <a:r>
              <a:rPr lang="en-US" sz="1600" dirty="0">
                <a:solidFill>
                  <a:srgbClr val="666666"/>
                </a:solidFill>
                <a:latin typeface="Courier" charset="0"/>
              </a:rPr>
              <a:t>=</a:t>
            </a:r>
            <a:r>
              <a:rPr lang="en-US" sz="1600" dirty="0">
                <a:solidFill>
                  <a:srgbClr val="000000"/>
                </a:solidFill>
                <a:latin typeface="Courier" charset="0"/>
              </a:rPr>
              <a:t> </a:t>
            </a:r>
            <a:r>
              <a:rPr lang="en-US" sz="1600" dirty="0" err="1">
                <a:solidFill>
                  <a:srgbClr val="000000"/>
                </a:solidFill>
                <a:latin typeface="Courier" charset="0"/>
              </a:rPr>
              <a:t>pd</a:t>
            </a:r>
            <a:r>
              <a:rPr lang="en-US" sz="1600" dirty="0" err="1">
                <a:solidFill>
                  <a:srgbClr val="666666"/>
                </a:solidFill>
                <a:latin typeface="Courier" charset="0"/>
              </a:rPr>
              <a:t>.</a:t>
            </a:r>
            <a:r>
              <a:rPr lang="en-US" sz="1600" dirty="0" err="1">
                <a:solidFill>
                  <a:srgbClr val="000000"/>
                </a:solidFill>
                <a:latin typeface="Courier" charset="0"/>
              </a:rPr>
              <a:t>read_excel</a:t>
            </a:r>
            <a:r>
              <a:rPr lang="en-US" sz="1600" dirty="0" smtClean="0">
                <a:solidFill>
                  <a:srgbClr val="000000"/>
                </a:solidFill>
                <a:latin typeface="Courier" charset="0"/>
              </a:rPr>
              <a:t>(</a:t>
            </a:r>
          </a:p>
          <a:p>
            <a:r>
              <a:rPr lang="en-US" sz="1600" dirty="0">
                <a:solidFill>
                  <a:srgbClr val="000000"/>
                </a:solidFill>
                <a:latin typeface="Courier" charset="0"/>
              </a:rPr>
              <a:t> </a:t>
            </a:r>
            <a:r>
              <a:rPr lang="en-US" sz="1600" dirty="0" smtClean="0">
                <a:solidFill>
                  <a:srgbClr val="000000"/>
                </a:solidFill>
                <a:latin typeface="Courier" charset="0"/>
              </a:rPr>
              <a:t> </a:t>
            </a:r>
            <a:r>
              <a:rPr lang="en-US" sz="1600" dirty="0" smtClean="0">
                <a:solidFill>
                  <a:srgbClr val="4070A0"/>
                </a:solidFill>
                <a:latin typeface="Courier" charset="0"/>
              </a:rPr>
              <a:t>'./</a:t>
            </a:r>
            <a:r>
              <a:rPr lang="en-US" sz="1600" dirty="0" err="1">
                <a:solidFill>
                  <a:srgbClr val="4070A0"/>
                </a:solidFill>
                <a:latin typeface="Courier" charset="0"/>
              </a:rPr>
              <a:t>facilities_checkpoint.xlsx</a:t>
            </a:r>
            <a:r>
              <a:rPr lang="en-US" sz="1600" dirty="0">
                <a:solidFill>
                  <a:srgbClr val="4070A0"/>
                </a:solidFill>
                <a:latin typeface="Courier" charset="0"/>
              </a:rPr>
              <a:t>'</a:t>
            </a:r>
            <a:r>
              <a:rPr lang="en-US" sz="1600" dirty="0">
                <a:solidFill>
                  <a:srgbClr val="000000"/>
                </a:solidFill>
                <a:latin typeface="Courier" charset="0"/>
              </a:rPr>
              <a:t>, </a:t>
            </a:r>
            <a:endParaRPr lang="en-US" sz="1600" dirty="0" smtClean="0">
              <a:solidFill>
                <a:srgbClr val="000000"/>
              </a:solidFill>
              <a:latin typeface="Courier" charset="0"/>
            </a:endParaRPr>
          </a:p>
          <a:p>
            <a:r>
              <a:rPr lang="en-US" sz="1600" dirty="0">
                <a:solidFill>
                  <a:srgbClr val="000000"/>
                </a:solidFill>
                <a:latin typeface="Courier" charset="0"/>
              </a:rPr>
              <a:t> </a:t>
            </a:r>
            <a:r>
              <a:rPr lang="en-US" sz="1600" dirty="0" smtClean="0">
                <a:solidFill>
                  <a:srgbClr val="000000"/>
                </a:solidFill>
                <a:latin typeface="Courier" charset="0"/>
              </a:rPr>
              <a:t> converters</a:t>
            </a:r>
            <a:r>
              <a:rPr lang="en-US" sz="1600" dirty="0">
                <a:solidFill>
                  <a:srgbClr val="666666"/>
                </a:solidFill>
                <a:latin typeface="Courier" charset="0"/>
              </a:rPr>
              <a:t>=</a:t>
            </a:r>
            <a:r>
              <a:rPr lang="en-US" sz="1600" dirty="0">
                <a:solidFill>
                  <a:srgbClr val="000000"/>
                </a:solidFill>
                <a:latin typeface="Courier" charset="0"/>
              </a:rPr>
              <a:t>{</a:t>
            </a:r>
            <a:r>
              <a:rPr lang="en-US" sz="1600" dirty="0">
                <a:solidFill>
                  <a:srgbClr val="4070A0"/>
                </a:solidFill>
                <a:latin typeface="Courier" charset="0"/>
              </a:rPr>
              <a:t>'facility_zip'</a:t>
            </a:r>
            <a:r>
              <a:rPr lang="en-US" sz="1600" dirty="0">
                <a:solidFill>
                  <a:srgbClr val="000000"/>
                </a:solidFill>
                <a:latin typeface="Courier" charset="0"/>
              </a:rPr>
              <a:t>:</a:t>
            </a:r>
            <a:r>
              <a:rPr lang="en-US" sz="1600" dirty="0" err="1">
                <a:solidFill>
                  <a:srgbClr val="007020"/>
                </a:solidFill>
                <a:latin typeface="Courier" charset="0"/>
              </a:rPr>
              <a:t>str</a:t>
            </a:r>
            <a:r>
              <a:rPr lang="en-US" sz="1600" dirty="0">
                <a:solidFill>
                  <a:srgbClr val="000000"/>
                </a:solidFill>
                <a:latin typeface="Courier" charset="0"/>
              </a:rPr>
              <a:t>})</a:t>
            </a:r>
            <a:endParaRPr lang="en-US" sz="1600" dirty="0">
              <a:solidFill>
                <a:srgbClr val="4070A0"/>
              </a:solidFill>
              <a:effectLst/>
              <a:latin typeface="Courier" charset="0"/>
            </a:endParaRPr>
          </a:p>
        </p:txBody>
      </p:sp>
      <p:sp>
        <p:nvSpPr>
          <p:cNvPr id="8" name="Rectangle 7"/>
          <p:cNvSpPr/>
          <p:nvPr/>
        </p:nvSpPr>
        <p:spPr>
          <a:xfrm>
            <a:off x="334536" y="4222649"/>
            <a:ext cx="11552663" cy="1963662"/>
          </a:xfrm>
          <a:prstGeom prst="rect">
            <a:avLst/>
          </a:prstGeom>
        </p:spPr>
        <p:txBody>
          <a:bodyPr vert="horz" lIns="91440" tIns="45720" rIns="91440" bIns="45720" rtlCol="0">
            <a:normAutofit/>
          </a:bodyPr>
          <a:lstStyle/>
          <a:p>
            <a:pPr marL="228600" indent="-228600">
              <a:lnSpc>
                <a:spcPct val="90000"/>
              </a:lnSpc>
              <a:spcBef>
                <a:spcPts val="1000"/>
              </a:spcBef>
              <a:buFont typeface="Arial"/>
              <a:buChar char="•"/>
            </a:pPr>
            <a:r>
              <a:rPr lang="en-US" sz="2800" dirty="0">
                <a:latin typeface="+mj-lt"/>
              </a:rPr>
              <a:t>Note that when reading the </a:t>
            </a:r>
            <a:r>
              <a:rPr lang="en-US" sz="2800" dirty="0" err="1">
                <a:latin typeface="+mj-lt"/>
              </a:rPr>
              <a:t>DataFrame</a:t>
            </a:r>
            <a:r>
              <a:rPr lang="en-US" sz="2800" dirty="0">
                <a:latin typeface="+mj-lt"/>
              </a:rPr>
              <a:t> back in from Excel, Pandas (like Excel) will want to interpret the numeric values in the ZIP column as numbers.  This will lose the formatting of leading zeros, so we tell Pandas to keep the ZIP code column as a string.</a:t>
            </a:r>
          </a:p>
        </p:txBody>
      </p:sp>
      <p:sp>
        <p:nvSpPr>
          <p:cNvPr id="9" name="TextBox 8"/>
          <p:cNvSpPr txBox="1"/>
          <p:nvPr/>
        </p:nvSpPr>
        <p:spPr>
          <a:xfrm>
            <a:off x="6088944" y="3449581"/>
            <a:ext cx="5659864" cy="276999"/>
          </a:xfrm>
          <a:prstGeom prst="rect">
            <a:avLst/>
          </a:prstGeom>
          <a:noFill/>
          <a:ln>
            <a:noFill/>
          </a:ln>
        </p:spPr>
        <p:txBody>
          <a:bodyPr wrap="square" rtlCol="0">
            <a:spAutoFit/>
          </a:bodyPr>
          <a:lstStyle/>
          <a:p>
            <a:r>
              <a:rPr lang="en-US" sz="1200" dirty="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1399392799"/>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 Local Population: </a:t>
            </a:r>
            <a:r>
              <a:rPr lang="en-US" dirty="0" err="1" smtClean="0"/>
              <a:t>DataFrames</a:t>
            </a:r>
            <a:r>
              <a:rPr lang="en-US" dirty="0" smtClean="0"/>
              <a:t> as Lookups</a:t>
            </a:r>
            <a:endParaRPr lang="en-US" dirty="0"/>
          </a:p>
        </p:txBody>
      </p:sp>
      <p:sp>
        <p:nvSpPr>
          <p:cNvPr id="3" name="Content Placeholder 2"/>
          <p:cNvSpPr>
            <a:spLocks noGrp="1"/>
          </p:cNvSpPr>
          <p:nvPr>
            <p:ph idx="1"/>
          </p:nvPr>
        </p:nvSpPr>
        <p:spPr>
          <a:xfrm>
            <a:off x="7495822" y="1825625"/>
            <a:ext cx="4391378" cy="4351338"/>
          </a:xfrm>
        </p:spPr>
        <p:txBody>
          <a:bodyPr>
            <a:normAutofit lnSpcReduction="10000"/>
          </a:bodyPr>
          <a:lstStyle/>
          <a:p>
            <a:r>
              <a:rPr lang="en-US" dirty="0" err="1" smtClean="0"/>
              <a:t>CensusLookup</a:t>
            </a:r>
            <a:r>
              <a:rPr lang="en-US" dirty="0" smtClean="0"/>
              <a:t> encapsulates the work of reading in the census file and converting it to a data frame.</a:t>
            </a:r>
          </a:p>
          <a:p>
            <a:r>
              <a:rPr lang="en-US" dirty="0" smtClean="0"/>
              <a:t>We use the </a:t>
            </a:r>
            <a:r>
              <a:rPr lang="en-US" dirty="0" err="1" smtClean="0"/>
              <a:t>DataFrame</a:t>
            </a:r>
            <a:r>
              <a:rPr lang="en-US" dirty="0" smtClean="0"/>
              <a:t> </a:t>
            </a:r>
            <a:r>
              <a:rPr lang="en-US" sz="2000" dirty="0" smtClean="0">
                <a:solidFill>
                  <a:schemeClr val="accent6">
                    <a:lumMod val="75000"/>
                  </a:schemeClr>
                </a:solidFill>
                <a:latin typeface="Consolas" charset="0"/>
                <a:ea typeface="Consolas" charset="0"/>
                <a:cs typeface="Consolas" charset="0"/>
              </a:rPr>
              <a:t>apply() </a:t>
            </a:r>
            <a:r>
              <a:rPr lang="en-US" dirty="0" smtClean="0"/>
              <a:t>method and an inline </a:t>
            </a:r>
            <a:r>
              <a:rPr lang="en-US" sz="2000" dirty="0" smtClean="0">
                <a:solidFill>
                  <a:schemeClr val="accent6">
                    <a:lumMod val="75000"/>
                  </a:schemeClr>
                </a:solidFill>
                <a:latin typeface="Consolas" charset="0"/>
                <a:ea typeface="Consolas" charset="0"/>
                <a:cs typeface="Consolas" charset="0"/>
              </a:rPr>
              <a:t>lambda</a:t>
            </a:r>
            <a:r>
              <a:rPr lang="en-US" sz="2000" dirty="0" smtClean="0"/>
              <a:t> </a:t>
            </a:r>
            <a:r>
              <a:rPr lang="en-US" dirty="0" smtClean="0"/>
              <a:t>function to first lookup the population and then convert that population to an integer value.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63</a:t>
            </a:fld>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3.2 Census data</a:t>
            </a:r>
            <a:endParaRPr lang="en-US" dirty="0">
              <a:solidFill>
                <a:schemeClr val="tx1">
                  <a:lumMod val="75000"/>
                  <a:lumOff val="25000"/>
                </a:schemeClr>
              </a:solidFill>
            </a:endParaRPr>
          </a:p>
        </p:txBody>
      </p:sp>
      <p:sp>
        <p:nvSpPr>
          <p:cNvPr id="10" name="TextBox 9"/>
          <p:cNvSpPr txBox="1"/>
          <p:nvPr/>
        </p:nvSpPr>
        <p:spPr>
          <a:xfrm>
            <a:off x="334537" y="6356350"/>
            <a:ext cx="5659864" cy="276999"/>
          </a:xfrm>
          <a:prstGeom prst="rect">
            <a:avLst/>
          </a:prstGeom>
          <a:noFill/>
          <a:ln>
            <a:noFill/>
          </a:ln>
        </p:spPr>
        <p:txBody>
          <a:bodyPr wrap="square" rtlCol="0">
            <a:spAutoFit/>
          </a:bodyPr>
          <a:lstStyle/>
          <a:p>
            <a:r>
              <a:rPr lang="en-US" sz="1200" dirty="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grpSp>
        <p:nvGrpSpPr>
          <p:cNvPr id="13" name="Group 12"/>
          <p:cNvGrpSpPr/>
          <p:nvPr/>
        </p:nvGrpSpPr>
        <p:grpSpPr>
          <a:xfrm>
            <a:off x="334537" y="1825625"/>
            <a:ext cx="6890352" cy="4530725"/>
            <a:chOff x="334537" y="1825625"/>
            <a:chExt cx="6890352" cy="4530725"/>
          </a:xfrm>
        </p:grpSpPr>
        <p:sp>
          <p:nvSpPr>
            <p:cNvPr id="6" name="Rectangle 5"/>
            <p:cNvSpPr/>
            <p:nvPr/>
          </p:nvSpPr>
          <p:spPr>
            <a:xfrm>
              <a:off x="334537" y="1825625"/>
              <a:ext cx="6890352" cy="2585323"/>
            </a:xfrm>
            <a:prstGeom prst="rect">
              <a:avLst/>
            </a:prstGeom>
            <a:solidFill>
              <a:schemeClr val="bg1">
                <a:lumMod val="95000"/>
              </a:schemeClr>
            </a:solidFill>
            <a:ln>
              <a:solidFill>
                <a:srgbClr val="585858"/>
              </a:solidFill>
            </a:ln>
          </p:spPr>
          <p:txBody>
            <a:bodyPr wrap="square">
              <a:spAutoFit/>
            </a:bodyPr>
            <a:lstStyle/>
            <a:p>
              <a:r>
                <a:rPr lang="en-US" b="1" dirty="0" smtClean="0">
                  <a:solidFill>
                    <a:srgbClr val="007020"/>
                  </a:solidFill>
                  <a:latin typeface="Courier" charset="0"/>
                </a:rPr>
                <a:t>from</a:t>
              </a:r>
              <a:r>
                <a:rPr lang="en-US" dirty="0" smtClean="0">
                  <a:solidFill>
                    <a:srgbClr val="000000"/>
                  </a:solidFill>
                  <a:latin typeface="Courier" charset="0"/>
                </a:rPr>
                <a:t> </a:t>
              </a:r>
              <a:r>
                <a:rPr lang="en-US" b="1" dirty="0" err="1">
                  <a:solidFill>
                    <a:srgbClr val="0E84B5"/>
                  </a:solidFill>
                  <a:latin typeface="Courier" charset="0"/>
                </a:rPr>
                <a:t>CensusLookup</a:t>
              </a:r>
              <a:r>
                <a:rPr lang="en-US" dirty="0">
                  <a:solidFill>
                    <a:srgbClr val="000000"/>
                  </a:solidFill>
                  <a:latin typeface="Courier" charset="0"/>
                </a:rPr>
                <a:t> </a:t>
              </a:r>
              <a:r>
                <a:rPr lang="en-US" b="1" dirty="0">
                  <a:solidFill>
                    <a:srgbClr val="007020"/>
                  </a:solidFill>
                  <a:latin typeface="Courier" charset="0"/>
                </a:rPr>
                <a:t>import</a:t>
              </a:r>
              <a:r>
                <a:rPr lang="en-US" dirty="0">
                  <a:solidFill>
                    <a:srgbClr val="000000"/>
                  </a:solidFill>
                  <a:latin typeface="Courier" charset="0"/>
                </a:rPr>
                <a:t> </a:t>
              </a:r>
              <a:r>
                <a:rPr lang="en-US" dirty="0" err="1">
                  <a:solidFill>
                    <a:srgbClr val="000000"/>
                  </a:solidFill>
                  <a:latin typeface="Courier" charset="0"/>
                </a:rPr>
                <a:t>CensusLookup</a:t>
              </a:r>
              <a:endParaRPr lang="en-US" dirty="0">
                <a:solidFill>
                  <a:srgbClr val="000000"/>
                </a:solidFill>
                <a:latin typeface="Courier" charset="0"/>
              </a:endParaRPr>
            </a:p>
            <a:p>
              <a:r>
                <a:rPr lang="en-US" dirty="0" err="1">
                  <a:solidFill>
                    <a:srgbClr val="000000"/>
                  </a:solidFill>
                  <a:latin typeface="Courier" charset="0"/>
                </a:rPr>
                <a:t>lkp</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CensusLookup</a:t>
              </a:r>
              <a:r>
                <a:rPr lang="en-US" dirty="0" smtClean="0">
                  <a:solidFill>
                    <a:srgbClr val="000000"/>
                  </a:solidFill>
                  <a:latin typeface="Courier" charset="0"/>
                </a:rPr>
                <a:t>()</a:t>
              </a:r>
            </a:p>
            <a:p>
              <a:endParaRPr lang="en-US" dirty="0" smtClean="0">
                <a:solidFill>
                  <a:srgbClr val="000000"/>
                </a:solidFill>
                <a:latin typeface="Courier" charset="0"/>
              </a:endParaRPr>
            </a:p>
            <a:p>
              <a:r>
                <a:rPr lang="en-US" dirty="0" smtClean="0">
                  <a:solidFill>
                    <a:srgbClr val="000000"/>
                  </a:solidFill>
                  <a:latin typeface="Courier" charset="0"/>
                </a:rPr>
                <a:t>population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df</a:t>
              </a:r>
              <a:r>
                <a:rPr lang="en-US" dirty="0">
                  <a:solidFill>
                    <a:srgbClr val="000000"/>
                  </a:solidFill>
                  <a:latin typeface="Courier" charset="0"/>
                </a:rPr>
                <a:t>[</a:t>
              </a:r>
              <a:r>
                <a:rPr lang="en-US" dirty="0">
                  <a:solidFill>
                    <a:srgbClr val="4070A0"/>
                  </a:solidFill>
                  <a:latin typeface="Courier" charset="0"/>
                </a:rPr>
                <a:t>'</a:t>
              </a:r>
              <a:r>
                <a:rPr lang="en-US" dirty="0" err="1">
                  <a:solidFill>
                    <a:srgbClr val="4070A0"/>
                  </a:solidFill>
                  <a:latin typeface="Courier" charset="0"/>
                </a:rPr>
                <a:t>facility_zip</a:t>
              </a:r>
              <a:r>
                <a:rPr lang="en-US" dirty="0">
                  <a:solidFill>
                    <a:srgbClr val="4070A0"/>
                  </a:solidFill>
                  <a:latin typeface="Courier" charset="0"/>
                </a:rPr>
                <a:t>'</a:t>
              </a:r>
              <a:r>
                <a:rPr lang="en-US" dirty="0">
                  <a:solidFill>
                    <a:srgbClr val="000000"/>
                  </a:solidFill>
                  <a:latin typeface="Courier" charset="0"/>
                </a:rPr>
                <a:t>]</a:t>
              </a:r>
              <a:r>
                <a:rPr lang="en-US" dirty="0">
                  <a:solidFill>
                    <a:srgbClr val="666666"/>
                  </a:solidFill>
                  <a:latin typeface="Courier" charset="0"/>
                </a:rPr>
                <a:t>.</a:t>
              </a:r>
              <a:r>
                <a:rPr lang="en-US" dirty="0">
                  <a:solidFill>
                    <a:srgbClr val="000000"/>
                  </a:solidFill>
                  <a:latin typeface="Courier" charset="0"/>
                </a:rPr>
                <a:t>apply(</a:t>
              </a:r>
              <a:r>
                <a:rPr lang="en-US" b="1" dirty="0">
                  <a:solidFill>
                    <a:srgbClr val="007020"/>
                  </a:solidFill>
                  <a:latin typeface="Courier" charset="0"/>
                </a:rPr>
                <a:t>lambda</a:t>
              </a:r>
              <a:r>
                <a:rPr lang="en-US" dirty="0">
                  <a:solidFill>
                    <a:srgbClr val="000000"/>
                  </a:solidFill>
                  <a:latin typeface="Courier" charset="0"/>
                </a:rPr>
                <a:t> x: </a:t>
              </a:r>
              <a:endParaRPr lang="en-US" dirty="0" smtClean="0">
                <a:solidFill>
                  <a:srgbClr val="000000"/>
                </a:solidFill>
                <a:latin typeface="Courier" charset="0"/>
              </a:endParaRPr>
            </a:p>
            <a:p>
              <a:r>
                <a:rPr lang="en-US" dirty="0">
                  <a:solidFill>
                    <a:srgbClr val="000000"/>
                  </a:solidFill>
                  <a:latin typeface="Courier" charset="0"/>
                </a:rPr>
                <a:t> </a:t>
              </a:r>
              <a:r>
                <a:rPr lang="en-US" dirty="0" smtClean="0">
                  <a:solidFill>
                    <a:srgbClr val="000000"/>
                  </a:solidFill>
                  <a:latin typeface="Courier" charset="0"/>
                </a:rPr>
                <a:t>   </a:t>
              </a:r>
              <a:r>
                <a:rPr lang="en-US" dirty="0" err="1" smtClean="0">
                  <a:solidFill>
                    <a:srgbClr val="000000"/>
                  </a:solidFill>
                  <a:latin typeface="Courier" charset="0"/>
                </a:rPr>
                <a:t>lkp</a:t>
              </a:r>
              <a:r>
                <a:rPr lang="en-US" dirty="0" err="1" smtClean="0">
                  <a:solidFill>
                    <a:srgbClr val="666666"/>
                  </a:solidFill>
                  <a:latin typeface="Courier" charset="0"/>
                </a:rPr>
                <a:t>.</a:t>
              </a:r>
              <a:r>
                <a:rPr lang="en-US" dirty="0" err="1" smtClean="0">
                  <a:solidFill>
                    <a:srgbClr val="000000"/>
                  </a:solidFill>
                  <a:latin typeface="Courier" charset="0"/>
                </a:rPr>
                <a:t>get_value</a:t>
              </a:r>
              <a:r>
                <a:rPr lang="en-US" dirty="0" smtClean="0">
                  <a:solidFill>
                    <a:srgbClr val="000000"/>
                  </a:solidFill>
                  <a:latin typeface="Courier" charset="0"/>
                </a:rPr>
                <a:t>(x,</a:t>
              </a:r>
            </a:p>
            <a:p>
              <a:r>
                <a:rPr lang="en-US" dirty="0">
                  <a:solidFill>
                    <a:srgbClr val="000000"/>
                  </a:solidFill>
                  <a:latin typeface="Courier" charset="0"/>
                </a:rPr>
                <a:t> </a:t>
              </a:r>
              <a:r>
                <a:rPr lang="en-US" dirty="0" smtClean="0">
                  <a:solidFill>
                    <a:srgbClr val="000000"/>
                  </a:solidFill>
                  <a:latin typeface="Courier" charset="0"/>
                </a:rPr>
                <a:t>     </a:t>
              </a:r>
              <a:r>
                <a:rPr lang="en-US" dirty="0" smtClean="0">
                  <a:solidFill>
                    <a:srgbClr val="4070A0"/>
                  </a:solidFill>
                  <a:latin typeface="Courier" charset="0"/>
                </a:rPr>
                <a:t>'Number</a:t>
              </a:r>
              <a:r>
                <a:rPr lang="en-US" dirty="0">
                  <a:solidFill>
                    <a:srgbClr val="4070A0"/>
                  </a:solidFill>
                  <a:latin typeface="Courier" charset="0"/>
                </a:rPr>
                <a:t>; SEX AND AGE - Total population'</a:t>
              </a:r>
              <a:r>
                <a:rPr lang="en-US" dirty="0">
                  <a:solidFill>
                    <a:srgbClr val="000000"/>
                  </a:solidFill>
                  <a:latin typeface="Courier" charset="0"/>
                </a:rPr>
                <a:t>))</a:t>
              </a:r>
              <a:endParaRPr lang="en-US" dirty="0">
                <a:solidFill>
                  <a:srgbClr val="4070A0"/>
                </a:solidFill>
                <a:latin typeface="Courier" charset="0"/>
              </a:endParaRPr>
            </a:p>
            <a:p>
              <a:endParaRPr lang="en-US" dirty="0" smtClean="0">
                <a:solidFill>
                  <a:srgbClr val="000000"/>
                </a:solidFill>
                <a:latin typeface="Courier" charset="0"/>
              </a:endParaRPr>
            </a:p>
            <a:p>
              <a:r>
                <a:rPr lang="en-US" dirty="0" err="1" smtClean="0">
                  <a:solidFill>
                    <a:srgbClr val="000000"/>
                  </a:solidFill>
                  <a:latin typeface="Courier" charset="0"/>
                </a:rPr>
                <a:t>df</a:t>
              </a:r>
              <a:r>
                <a:rPr lang="en-US" dirty="0">
                  <a:solidFill>
                    <a:srgbClr val="000000"/>
                  </a:solidFill>
                  <a:latin typeface="Courier" charset="0"/>
                </a:rPr>
                <a:t>[</a:t>
              </a:r>
              <a:r>
                <a:rPr lang="en-US" dirty="0">
                  <a:solidFill>
                    <a:srgbClr val="4070A0"/>
                  </a:solidFill>
                  <a:latin typeface="Courier" charset="0"/>
                </a:rPr>
                <a:t>'population'</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population</a:t>
              </a:r>
              <a:r>
                <a:rPr lang="en-US" dirty="0" err="1">
                  <a:solidFill>
                    <a:srgbClr val="666666"/>
                  </a:solidFill>
                  <a:latin typeface="Courier" charset="0"/>
                </a:rPr>
                <a:t>.</a:t>
              </a:r>
              <a:r>
                <a:rPr lang="en-US" dirty="0" err="1">
                  <a:solidFill>
                    <a:srgbClr val="000000"/>
                  </a:solidFill>
                  <a:latin typeface="Courier" charset="0"/>
                </a:rPr>
                <a:t>apply</a:t>
              </a:r>
              <a:r>
                <a:rPr lang="en-US" dirty="0">
                  <a:solidFill>
                    <a:srgbClr val="000000"/>
                  </a:solidFill>
                  <a:latin typeface="Courier" charset="0"/>
                </a:rPr>
                <a:t>(</a:t>
              </a:r>
              <a:r>
                <a:rPr lang="en-US" b="1" dirty="0">
                  <a:solidFill>
                    <a:srgbClr val="007020"/>
                  </a:solidFill>
                  <a:latin typeface="Courier" charset="0"/>
                </a:rPr>
                <a:t>lambda</a:t>
              </a:r>
              <a:r>
                <a:rPr lang="en-US" dirty="0">
                  <a:solidFill>
                    <a:srgbClr val="000000"/>
                  </a:solidFill>
                  <a:latin typeface="Courier" charset="0"/>
                </a:rPr>
                <a:t> x: </a:t>
              </a:r>
              <a:endParaRPr lang="en-US" dirty="0" smtClean="0">
                <a:solidFill>
                  <a:srgbClr val="000000"/>
                </a:solidFill>
                <a:latin typeface="Courier" charset="0"/>
              </a:endParaRPr>
            </a:p>
            <a:p>
              <a:r>
                <a:rPr lang="en-US" dirty="0">
                  <a:solidFill>
                    <a:srgbClr val="000000"/>
                  </a:solidFill>
                  <a:latin typeface="Courier" charset="0"/>
                </a:rPr>
                <a:t> </a:t>
              </a:r>
              <a:r>
                <a:rPr lang="en-US" dirty="0" smtClean="0">
                  <a:solidFill>
                    <a:srgbClr val="000000"/>
                  </a:solidFill>
                  <a:latin typeface="Courier" charset="0"/>
                </a:rPr>
                <a:t>   </a:t>
              </a:r>
              <a:r>
                <a:rPr lang="en-US" dirty="0" err="1" smtClean="0">
                  <a:solidFill>
                    <a:srgbClr val="007020"/>
                  </a:solidFill>
                  <a:latin typeface="Courier" charset="0"/>
                </a:rPr>
                <a:t>int</a:t>
              </a:r>
              <a:r>
                <a:rPr lang="en-US" dirty="0" smtClean="0">
                  <a:solidFill>
                    <a:srgbClr val="000000"/>
                  </a:solidFill>
                  <a:latin typeface="Courier" charset="0"/>
                </a:rPr>
                <a:t>(</a:t>
              </a:r>
              <a:r>
                <a:rPr lang="en-US" dirty="0" err="1" smtClean="0">
                  <a:solidFill>
                    <a:srgbClr val="007020"/>
                  </a:solidFill>
                  <a:latin typeface="Courier" charset="0"/>
                </a:rPr>
                <a:t>str</a:t>
              </a:r>
              <a:r>
                <a:rPr lang="en-US" dirty="0" smtClean="0">
                  <a:solidFill>
                    <a:srgbClr val="000000"/>
                  </a:solidFill>
                  <a:latin typeface="Courier" charset="0"/>
                </a:rPr>
                <a:t>(x</a:t>
              </a:r>
              <a:r>
                <a:rPr lang="en-US" dirty="0">
                  <a:solidFill>
                    <a:srgbClr val="000000"/>
                  </a:solidFill>
                  <a:latin typeface="Courier" charset="0"/>
                </a:rPr>
                <a:t>)) </a:t>
              </a:r>
              <a:r>
                <a:rPr lang="en-US" b="1" dirty="0">
                  <a:solidFill>
                    <a:srgbClr val="007020"/>
                  </a:solidFill>
                  <a:latin typeface="Courier" charset="0"/>
                </a:rPr>
                <a:t>if</a:t>
              </a:r>
              <a:r>
                <a:rPr lang="en-US" dirty="0">
                  <a:solidFill>
                    <a:srgbClr val="000000"/>
                  </a:solidFill>
                  <a:latin typeface="Courier" charset="0"/>
                </a:rPr>
                <a:t> </a:t>
              </a:r>
              <a:r>
                <a:rPr lang="en-US" dirty="0" err="1">
                  <a:solidFill>
                    <a:srgbClr val="007020"/>
                  </a:solidFill>
                  <a:latin typeface="Courier" charset="0"/>
                </a:rPr>
                <a:t>str</a:t>
              </a:r>
              <a:r>
                <a:rPr lang="en-US" dirty="0">
                  <a:solidFill>
                    <a:srgbClr val="000000"/>
                  </a:solidFill>
                  <a:latin typeface="Courier" charset="0"/>
                </a:rPr>
                <a:t>(x)</a:t>
              </a:r>
              <a:r>
                <a:rPr lang="en-US" dirty="0">
                  <a:solidFill>
                    <a:srgbClr val="666666"/>
                  </a:solidFill>
                  <a:latin typeface="Courier" charset="0"/>
                </a:rPr>
                <a:t>.</a:t>
              </a:r>
              <a:r>
                <a:rPr lang="en-US" dirty="0" err="1">
                  <a:solidFill>
                    <a:srgbClr val="000000"/>
                  </a:solidFill>
                  <a:latin typeface="Courier" charset="0"/>
                </a:rPr>
                <a:t>isdigit</a:t>
              </a:r>
              <a:r>
                <a:rPr lang="en-US" dirty="0">
                  <a:solidFill>
                    <a:srgbClr val="000000"/>
                  </a:solidFill>
                  <a:latin typeface="Courier" charset="0"/>
                </a:rPr>
                <a:t>() </a:t>
              </a:r>
              <a:r>
                <a:rPr lang="en-US" b="1" dirty="0">
                  <a:solidFill>
                    <a:srgbClr val="007020"/>
                  </a:solidFill>
                  <a:latin typeface="Courier" charset="0"/>
                </a:rPr>
                <a:t>else</a:t>
              </a:r>
              <a:r>
                <a:rPr lang="en-US" dirty="0">
                  <a:solidFill>
                    <a:srgbClr val="000000"/>
                  </a:solidFill>
                  <a:latin typeface="Courier" charset="0"/>
                </a:rPr>
                <a:t> </a:t>
              </a:r>
              <a:r>
                <a:rPr lang="en-US" dirty="0">
                  <a:solidFill>
                    <a:srgbClr val="40A070"/>
                  </a:solidFill>
                  <a:latin typeface="Courier" charset="0"/>
                </a:rPr>
                <a:t>0</a:t>
              </a:r>
              <a:r>
                <a:rPr lang="en-US" dirty="0">
                  <a:solidFill>
                    <a:srgbClr val="000000"/>
                  </a:solidFill>
                  <a:latin typeface="Courier" charset="0"/>
                </a:rPr>
                <a:t>) </a:t>
              </a:r>
            </a:p>
          </p:txBody>
        </p:sp>
        <p:pic>
          <p:nvPicPr>
            <p:cNvPr id="9" name="Picture 8"/>
            <p:cNvPicPr>
              <a:picLocks noChangeAspect="1"/>
            </p:cNvPicPr>
            <p:nvPr/>
          </p:nvPicPr>
          <p:blipFill>
            <a:blip r:embed="rId2"/>
            <a:stretch>
              <a:fillRect/>
            </a:stretch>
          </p:blipFill>
          <p:spPr>
            <a:xfrm>
              <a:off x="669624" y="4545885"/>
              <a:ext cx="6220178" cy="1744913"/>
            </a:xfrm>
            <a:prstGeom prst="rect">
              <a:avLst/>
            </a:prstGeom>
          </p:spPr>
        </p:pic>
        <p:sp>
          <p:nvSpPr>
            <p:cNvPr id="11" name="Rectangle 10"/>
            <p:cNvSpPr/>
            <p:nvPr/>
          </p:nvSpPr>
          <p:spPr>
            <a:xfrm>
              <a:off x="334537" y="4410948"/>
              <a:ext cx="6890352" cy="1945402"/>
            </a:xfrm>
            <a:prstGeom prst="rect">
              <a:avLst/>
            </a:prstGeom>
            <a:noFill/>
            <a:ln>
              <a:solidFill>
                <a:srgbClr val="585858"/>
              </a:solidFill>
            </a:ln>
          </p:spPr>
          <p:txBody>
            <a:bodyPr wrap="square">
              <a:noAutofit/>
            </a:bodyPr>
            <a:lstStyle/>
            <a:p>
              <a:endParaRPr lang="en-US" b="1">
                <a:solidFill>
                  <a:srgbClr val="007020"/>
                </a:solidFill>
                <a:latin typeface="Courier" charset="0"/>
              </a:endParaRPr>
            </a:p>
          </p:txBody>
        </p:sp>
      </p:grpSp>
    </p:spTree>
    <p:extLst>
      <p:ext uri="{BB962C8B-B14F-4D97-AF65-F5344CB8AC3E}">
        <p14:creationId xmlns:p14="http://schemas.microsoft.com/office/powerpoint/2010/main" val="1381817461"/>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smtClean="0"/>
              <a:t>Lambda syntax</a:t>
            </a:r>
            <a:endParaRPr lang="en-US" dirty="0"/>
          </a:p>
        </p:txBody>
      </p:sp>
      <p:sp>
        <p:nvSpPr>
          <p:cNvPr id="11" name="Content Placeholder 10"/>
          <p:cNvSpPr>
            <a:spLocks noGrp="1"/>
          </p:cNvSpPr>
          <p:nvPr>
            <p:ph idx="1"/>
          </p:nvPr>
        </p:nvSpPr>
        <p:spPr>
          <a:xfrm>
            <a:off x="334538" y="3793066"/>
            <a:ext cx="5486400" cy="2563283"/>
          </a:xfrm>
        </p:spPr>
        <p:txBody>
          <a:bodyPr/>
          <a:lstStyle/>
          <a:p>
            <a:r>
              <a:rPr lang="en-US" dirty="0" smtClean="0"/>
              <a:t>Create a named function and apply it to the </a:t>
            </a:r>
            <a:r>
              <a:rPr lang="en-US" dirty="0" err="1" smtClean="0"/>
              <a:t>DataFrame</a:t>
            </a:r>
            <a:r>
              <a:rPr lang="en-US" dirty="0" smtClean="0"/>
              <a:t> series</a:t>
            </a:r>
          </a:p>
          <a:p>
            <a:r>
              <a:rPr lang="en-US" dirty="0" smtClean="0"/>
              <a:t>Clearer code but takes up more space</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pPr/>
              <a:t>64</a:t>
            </a:fld>
            <a:endParaRPr lang="en-US"/>
          </a:p>
        </p:txBody>
      </p:sp>
      <p:sp>
        <p:nvSpPr>
          <p:cNvPr id="12" name="Text Placeholder 11"/>
          <p:cNvSpPr>
            <a:spLocks noGrp="1"/>
          </p:cNvSpPr>
          <p:nvPr>
            <p:ph type="body" sz="quarter" idx="13"/>
          </p:nvPr>
        </p:nvSpPr>
        <p:spPr/>
        <p:txBody>
          <a:bodyPr/>
          <a:lstStyle/>
          <a:p>
            <a:r>
              <a:rPr lang="en-US" dirty="0" smtClean="0"/>
              <a:t>PYTHON BASICS: Inline functions</a:t>
            </a:r>
            <a:endParaRPr lang="en-US" dirty="0"/>
          </a:p>
        </p:txBody>
      </p:sp>
      <p:sp>
        <p:nvSpPr>
          <p:cNvPr id="13" name="Rectangle 12"/>
          <p:cNvSpPr/>
          <p:nvPr/>
        </p:nvSpPr>
        <p:spPr>
          <a:xfrm>
            <a:off x="334537" y="1720840"/>
            <a:ext cx="11552663" cy="369332"/>
          </a:xfrm>
          <a:prstGeom prst="rect">
            <a:avLst/>
          </a:prstGeom>
          <a:solidFill>
            <a:schemeClr val="bg1">
              <a:lumMod val="95000"/>
            </a:schemeClr>
          </a:solidFill>
          <a:ln>
            <a:solidFill>
              <a:srgbClr val="585858"/>
            </a:solidFill>
          </a:ln>
        </p:spPr>
        <p:txBody>
          <a:bodyPr wrap="square">
            <a:spAutoFit/>
          </a:bodyPr>
          <a:lstStyle/>
          <a:p>
            <a:r>
              <a:rPr lang="en-US" dirty="0" err="1" smtClean="0">
                <a:solidFill>
                  <a:srgbClr val="000000"/>
                </a:solidFill>
                <a:latin typeface="Courier" charset="0"/>
                <a:ea typeface="Courier" charset="0"/>
                <a:cs typeface="Courier" charset="0"/>
              </a:rPr>
              <a:t>df</a:t>
            </a:r>
            <a:r>
              <a:rPr lang="en-US" dirty="0" smtClean="0">
                <a:solidFill>
                  <a:srgbClr val="000000"/>
                </a:solidFill>
                <a:latin typeface="Courier" charset="0"/>
                <a:ea typeface="Courier" charset="0"/>
                <a:cs typeface="Courier" charset="0"/>
              </a:rPr>
              <a:t> </a:t>
            </a:r>
            <a:r>
              <a:rPr lang="en-US" dirty="0">
                <a:solidFill>
                  <a:srgbClr val="666666"/>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err="1">
                <a:solidFill>
                  <a:srgbClr val="000000"/>
                </a:solidFill>
                <a:latin typeface="Courier" charset="0"/>
                <a:ea typeface="Courier" charset="0"/>
                <a:cs typeface="Courier" charset="0"/>
              </a:rPr>
              <a:t>pd</a:t>
            </a:r>
            <a:r>
              <a:rPr lang="en-US" dirty="0" err="1">
                <a:solidFill>
                  <a:srgbClr val="666666"/>
                </a:solidFill>
                <a:latin typeface="Courier" charset="0"/>
                <a:ea typeface="Courier" charset="0"/>
                <a:cs typeface="Courier" charset="0"/>
              </a:rPr>
              <a:t>.</a:t>
            </a:r>
            <a:r>
              <a:rPr lang="en-US" dirty="0" err="1">
                <a:solidFill>
                  <a:srgbClr val="000000"/>
                </a:solidFill>
                <a:latin typeface="Courier" charset="0"/>
                <a:ea typeface="Courier" charset="0"/>
                <a:cs typeface="Courier" charset="0"/>
              </a:rPr>
              <a:t>DataFrame</a:t>
            </a:r>
            <a:r>
              <a:rPr lang="en-US" dirty="0">
                <a:solidFill>
                  <a:srgbClr val="000000"/>
                </a:solidFill>
                <a:latin typeface="Courier" charset="0"/>
                <a:ea typeface="Courier" charset="0"/>
                <a:cs typeface="Courier" charset="0"/>
              </a:rPr>
              <a:t>({ </a:t>
            </a:r>
            <a:r>
              <a:rPr lang="en-US" dirty="0">
                <a:solidFill>
                  <a:srgbClr val="4070A0"/>
                </a:solidFill>
                <a:latin typeface="Courier" charset="0"/>
                <a:ea typeface="Courier" charset="0"/>
                <a:cs typeface="Courier" charset="0"/>
              </a:rPr>
              <a:t>'</a:t>
            </a:r>
            <a:r>
              <a:rPr lang="en-US" dirty="0" err="1">
                <a:solidFill>
                  <a:srgbClr val="4070A0"/>
                </a:solidFill>
                <a:latin typeface="Courier" charset="0"/>
                <a:ea typeface="Courier" charset="0"/>
                <a:cs typeface="Courier" charset="0"/>
              </a:rPr>
              <a:t>birth_dt</a:t>
            </a:r>
            <a:r>
              <a:rPr lang="en-US" dirty="0">
                <a:solidFill>
                  <a:srgbClr val="4070A0"/>
                </a:solidFill>
                <a:latin typeface="Courier" charset="0"/>
                <a:ea typeface="Courier" charset="0"/>
                <a:cs typeface="Courier" charset="0"/>
              </a:rPr>
              <a:t>'</a:t>
            </a:r>
            <a:r>
              <a:rPr lang="en-US" dirty="0">
                <a:solidFill>
                  <a:srgbClr val="000000"/>
                </a:solidFill>
                <a:latin typeface="Courier" charset="0"/>
                <a:ea typeface="Courier" charset="0"/>
                <a:cs typeface="Courier" charset="0"/>
              </a:rPr>
              <a:t>: [</a:t>
            </a:r>
            <a:r>
              <a:rPr lang="en-US" dirty="0">
                <a:solidFill>
                  <a:srgbClr val="4070A0"/>
                </a:solidFill>
                <a:latin typeface="Courier" charset="0"/>
                <a:ea typeface="Courier" charset="0"/>
                <a:cs typeface="Courier" charset="0"/>
              </a:rPr>
              <a:t>'1974-05-23'</a:t>
            </a:r>
            <a:r>
              <a:rPr lang="en-US" dirty="0">
                <a:solidFill>
                  <a:srgbClr val="000000"/>
                </a:solidFill>
                <a:latin typeface="Courier" charset="0"/>
                <a:ea typeface="Courier" charset="0"/>
                <a:cs typeface="Courier" charset="0"/>
              </a:rPr>
              <a:t>, </a:t>
            </a:r>
            <a:r>
              <a:rPr lang="en-US" dirty="0">
                <a:solidFill>
                  <a:srgbClr val="4070A0"/>
                </a:solidFill>
                <a:latin typeface="Courier" charset="0"/>
                <a:ea typeface="Courier" charset="0"/>
                <a:cs typeface="Courier" charset="0"/>
              </a:rPr>
              <a:t>'1977-09-25'</a:t>
            </a:r>
            <a:r>
              <a:rPr lang="en-US" dirty="0">
                <a:solidFill>
                  <a:srgbClr val="000000"/>
                </a:solidFill>
                <a:latin typeface="Courier" charset="0"/>
                <a:ea typeface="Courier" charset="0"/>
                <a:cs typeface="Courier" charset="0"/>
              </a:rPr>
              <a:t>, </a:t>
            </a:r>
            <a:r>
              <a:rPr lang="en-US" dirty="0">
                <a:solidFill>
                  <a:srgbClr val="4070A0"/>
                </a:solidFill>
                <a:latin typeface="Courier" charset="0"/>
                <a:ea typeface="Courier" charset="0"/>
                <a:cs typeface="Courier" charset="0"/>
              </a:rPr>
              <a:t>'2003-01-11</a:t>
            </a:r>
            <a:r>
              <a:rPr lang="en-US" dirty="0" smtClean="0">
                <a:solidFill>
                  <a:srgbClr val="4070A0"/>
                </a:solidFill>
                <a:latin typeface="Courier" charset="0"/>
                <a:ea typeface="Courier" charset="0"/>
                <a:cs typeface="Courier" charset="0"/>
              </a:rPr>
              <a:t>'</a:t>
            </a:r>
            <a:r>
              <a:rPr lang="en-US" dirty="0" smtClean="0">
                <a:solidFill>
                  <a:srgbClr val="000000"/>
                </a:solidFill>
                <a:latin typeface="Courier" charset="0"/>
                <a:ea typeface="Courier" charset="0"/>
                <a:cs typeface="Courier" charset="0"/>
              </a:rPr>
              <a:t>]})</a:t>
            </a:r>
            <a:endParaRPr lang="en-US" dirty="0">
              <a:solidFill>
                <a:srgbClr val="4070A0"/>
              </a:solidFill>
              <a:latin typeface="Courier" charset="0"/>
              <a:ea typeface="Courier" charset="0"/>
              <a:cs typeface="Courier" charset="0"/>
            </a:endParaRPr>
          </a:p>
        </p:txBody>
      </p:sp>
      <p:sp>
        <p:nvSpPr>
          <p:cNvPr id="14" name="Rectangle 13"/>
          <p:cNvSpPr/>
          <p:nvPr/>
        </p:nvSpPr>
        <p:spPr>
          <a:xfrm>
            <a:off x="6400800" y="2227420"/>
            <a:ext cx="5486400" cy="369332"/>
          </a:xfrm>
          <a:prstGeom prst="rect">
            <a:avLst/>
          </a:prstGeom>
          <a:solidFill>
            <a:schemeClr val="bg1">
              <a:lumMod val="95000"/>
            </a:schemeClr>
          </a:solidFill>
          <a:ln>
            <a:solidFill>
              <a:srgbClr val="585858"/>
            </a:solidFill>
          </a:ln>
        </p:spPr>
        <p:txBody>
          <a:bodyPr>
            <a:spAutoFit/>
          </a:bodyPr>
          <a:lstStyle/>
          <a:p>
            <a:r>
              <a:rPr lang="mr-IN" smtClean="0">
                <a:solidFill>
                  <a:srgbClr val="000000"/>
                </a:solidFill>
                <a:latin typeface="Courier" charset="0"/>
                <a:ea typeface="Courier" charset="0"/>
                <a:cs typeface="Courier" charset="0"/>
              </a:rPr>
              <a:t>df</a:t>
            </a:r>
            <a:r>
              <a:rPr lang="mr-IN" dirty="0">
                <a:solidFill>
                  <a:srgbClr val="000000"/>
                </a:solidFill>
                <a:latin typeface="Courier" charset="0"/>
                <a:ea typeface="Courier" charset="0"/>
                <a:cs typeface="Courier" charset="0"/>
              </a:rPr>
              <a:t>[</a:t>
            </a:r>
            <a:r>
              <a:rPr lang="mr-IN" dirty="0">
                <a:solidFill>
                  <a:srgbClr val="4070A0"/>
                </a:solidFill>
                <a:latin typeface="Courier" charset="0"/>
                <a:ea typeface="Courier" charset="0"/>
                <a:cs typeface="Courier" charset="0"/>
              </a:rPr>
              <a:t>'</a:t>
            </a:r>
            <a:r>
              <a:rPr lang="mr-IN" dirty="0" err="1">
                <a:solidFill>
                  <a:srgbClr val="4070A0"/>
                </a:solidFill>
                <a:latin typeface="Courier" charset="0"/>
                <a:ea typeface="Courier" charset="0"/>
                <a:cs typeface="Courier" charset="0"/>
              </a:rPr>
              <a:t>birth_dt</a:t>
            </a:r>
            <a:r>
              <a:rPr lang="mr-IN" dirty="0">
                <a:solidFill>
                  <a:srgbClr val="4070A0"/>
                </a:solidFill>
                <a:latin typeface="Courier" charset="0"/>
                <a:ea typeface="Courier" charset="0"/>
                <a:cs typeface="Courier" charset="0"/>
              </a:rPr>
              <a:t>'</a:t>
            </a:r>
            <a:r>
              <a:rPr lang="mr-IN" dirty="0">
                <a:solidFill>
                  <a:srgbClr val="000000"/>
                </a:solidFill>
                <a:latin typeface="Courier" charset="0"/>
                <a:ea typeface="Courier" charset="0"/>
                <a:cs typeface="Courier" charset="0"/>
              </a:rPr>
              <a:t>]</a:t>
            </a:r>
            <a:r>
              <a:rPr lang="mr-IN" dirty="0">
                <a:solidFill>
                  <a:srgbClr val="666666"/>
                </a:solidFill>
                <a:latin typeface="Courier" charset="0"/>
                <a:ea typeface="Courier" charset="0"/>
                <a:cs typeface="Courier" charset="0"/>
              </a:rPr>
              <a:t>.</a:t>
            </a:r>
            <a:r>
              <a:rPr lang="mr-IN" dirty="0" err="1">
                <a:solidFill>
                  <a:srgbClr val="000000"/>
                </a:solidFill>
                <a:latin typeface="Courier" charset="0"/>
                <a:ea typeface="Courier" charset="0"/>
                <a:cs typeface="Courier" charset="0"/>
              </a:rPr>
              <a:t>apply</a:t>
            </a:r>
            <a:r>
              <a:rPr lang="mr-IN" dirty="0">
                <a:solidFill>
                  <a:srgbClr val="000000"/>
                </a:solidFill>
                <a:latin typeface="Courier" charset="0"/>
                <a:ea typeface="Courier" charset="0"/>
                <a:cs typeface="Courier" charset="0"/>
              </a:rPr>
              <a:t>(</a:t>
            </a:r>
            <a:r>
              <a:rPr lang="mr-IN" b="1" dirty="0" err="1">
                <a:solidFill>
                  <a:srgbClr val="007020"/>
                </a:solidFill>
                <a:latin typeface="Courier" charset="0"/>
                <a:ea typeface="Courier" charset="0"/>
                <a:cs typeface="Courier" charset="0"/>
              </a:rPr>
              <a:t>lambda</a:t>
            </a:r>
            <a:r>
              <a:rPr lang="mr-IN" dirty="0">
                <a:solidFill>
                  <a:srgbClr val="000000"/>
                </a:solidFill>
                <a:latin typeface="Courier" charset="0"/>
                <a:ea typeface="Courier" charset="0"/>
                <a:cs typeface="Courier" charset="0"/>
              </a:rPr>
              <a:t> </a:t>
            </a:r>
            <a:r>
              <a:rPr lang="mr-IN" dirty="0" err="1">
                <a:solidFill>
                  <a:srgbClr val="000000"/>
                </a:solidFill>
                <a:latin typeface="Courier" charset="0"/>
                <a:ea typeface="Courier" charset="0"/>
                <a:cs typeface="Courier" charset="0"/>
              </a:rPr>
              <a:t>d</a:t>
            </a:r>
            <a:r>
              <a:rPr lang="mr-IN" dirty="0">
                <a:solidFill>
                  <a:srgbClr val="000000"/>
                </a:solidFill>
                <a:latin typeface="Courier" charset="0"/>
                <a:ea typeface="Courier" charset="0"/>
                <a:cs typeface="Courier" charset="0"/>
              </a:rPr>
              <a:t>: </a:t>
            </a:r>
            <a:r>
              <a:rPr lang="mr-IN" dirty="0" err="1">
                <a:solidFill>
                  <a:srgbClr val="000000"/>
                </a:solidFill>
                <a:latin typeface="Courier" charset="0"/>
                <a:ea typeface="Courier" charset="0"/>
                <a:cs typeface="Courier" charset="0"/>
              </a:rPr>
              <a:t>d</a:t>
            </a:r>
            <a:r>
              <a:rPr lang="mr-IN" dirty="0">
                <a:solidFill>
                  <a:srgbClr val="000000"/>
                </a:solidFill>
                <a:latin typeface="Courier" charset="0"/>
                <a:ea typeface="Courier" charset="0"/>
                <a:cs typeface="Courier" charset="0"/>
              </a:rPr>
              <a:t>[</a:t>
            </a:r>
            <a:r>
              <a:rPr lang="mr-IN" dirty="0">
                <a:solidFill>
                  <a:srgbClr val="40A070"/>
                </a:solidFill>
                <a:latin typeface="Courier" charset="0"/>
                <a:ea typeface="Courier" charset="0"/>
                <a:cs typeface="Courier" charset="0"/>
              </a:rPr>
              <a:t>5</a:t>
            </a:r>
            <a:r>
              <a:rPr lang="mr-IN" dirty="0">
                <a:solidFill>
                  <a:srgbClr val="000000"/>
                </a:solidFill>
                <a:latin typeface="Courier" charset="0"/>
                <a:ea typeface="Courier" charset="0"/>
                <a:cs typeface="Courier" charset="0"/>
              </a:rPr>
              <a:t>:</a:t>
            </a:r>
            <a:r>
              <a:rPr lang="mr-IN" dirty="0">
                <a:solidFill>
                  <a:srgbClr val="40A070"/>
                </a:solidFill>
                <a:latin typeface="Courier" charset="0"/>
                <a:ea typeface="Courier" charset="0"/>
                <a:cs typeface="Courier" charset="0"/>
              </a:rPr>
              <a:t>7</a:t>
            </a:r>
            <a:r>
              <a:rPr lang="mr-IN" dirty="0">
                <a:solidFill>
                  <a:srgbClr val="000000"/>
                </a:solidFill>
                <a:latin typeface="Courier" charset="0"/>
                <a:ea typeface="Courier" charset="0"/>
                <a:cs typeface="Courier" charset="0"/>
              </a:rPr>
              <a:t>])</a:t>
            </a:r>
            <a:endParaRPr lang="mr-IN" dirty="0">
              <a:solidFill>
                <a:srgbClr val="000000"/>
              </a:solidFill>
              <a:effectLst/>
              <a:latin typeface="Courier" charset="0"/>
              <a:ea typeface="Courier" charset="0"/>
              <a:cs typeface="Courier" charset="0"/>
            </a:endParaRPr>
          </a:p>
        </p:txBody>
      </p:sp>
      <p:sp>
        <p:nvSpPr>
          <p:cNvPr id="15" name="Rectangle 14"/>
          <p:cNvSpPr/>
          <p:nvPr/>
        </p:nvSpPr>
        <p:spPr>
          <a:xfrm>
            <a:off x="334537" y="2227420"/>
            <a:ext cx="5486400" cy="1200329"/>
          </a:xfrm>
          <a:prstGeom prst="rect">
            <a:avLst/>
          </a:prstGeom>
          <a:solidFill>
            <a:schemeClr val="bg1">
              <a:lumMod val="95000"/>
            </a:schemeClr>
          </a:solidFill>
          <a:ln>
            <a:solidFill>
              <a:srgbClr val="585858"/>
            </a:solidFill>
          </a:ln>
        </p:spPr>
        <p:txBody>
          <a:bodyPr wrap="square">
            <a:spAutoFit/>
          </a:bodyPr>
          <a:lstStyle/>
          <a:p>
            <a:r>
              <a:rPr lang="en-US" b="1" dirty="0" err="1">
                <a:solidFill>
                  <a:srgbClr val="007020"/>
                </a:solidFill>
                <a:latin typeface="Courier" charset="0"/>
                <a:ea typeface="Courier" charset="0"/>
                <a:cs typeface="Courier" charset="0"/>
              </a:rPr>
              <a:t>def</a:t>
            </a:r>
            <a:r>
              <a:rPr lang="en-US" dirty="0">
                <a:solidFill>
                  <a:srgbClr val="000000"/>
                </a:solidFill>
                <a:latin typeface="Courier" charset="0"/>
                <a:ea typeface="Courier" charset="0"/>
                <a:cs typeface="Courier" charset="0"/>
              </a:rPr>
              <a:t> </a:t>
            </a:r>
            <a:r>
              <a:rPr lang="en-US" dirty="0" err="1">
                <a:solidFill>
                  <a:srgbClr val="06287E"/>
                </a:solidFill>
                <a:latin typeface="Courier" charset="0"/>
                <a:ea typeface="Courier" charset="0"/>
                <a:cs typeface="Courier" charset="0"/>
              </a:rPr>
              <a:t>get_month</a:t>
            </a:r>
            <a:r>
              <a:rPr lang="en-US" dirty="0">
                <a:solidFill>
                  <a:srgbClr val="000000"/>
                </a:solidFill>
                <a:latin typeface="Courier" charset="0"/>
                <a:ea typeface="Courier" charset="0"/>
                <a:cs typeface="Courier" charset="0"/>
              </a:rPr>
              <a:t>(d):</a:t>
            </a:r>
            <a:endParaRPr lang="en-US" dirty="0">
              <a:solidFill>
                <a:srgbClr val="06287E"/>
              </a:solidFill>
              <a:latin typeface="Courier" charset="0"/>
              <a:ea typeface="Courier" charset="0"/>
              <a:cs typeface="Courier" charset="0"/>
            </a:endParaRPr>
          </a:p>
          <a:p>
            <a:r>
              <a:rPr lang="en-US" dirty="0">
                <a:solidFill>
                  <a:srgbClr val="000000"/>
                </a:solidFill>
                <a:latin typeface="Courier" charset="0"/>
                <a:ea typeface="Courier" charset="0"/>
                <a:cs typeface="Courier" charset="0"/>
              </a:rPr>
              <a:t>    </a:t>
            </a:r>
            <a:r>
              <a:rPr lang="en-US" b="1" dirty="0">
                <a:solidFill>
                  <a:srgbClr val="007020"/>
                </a:solidFill>
                <a:latin typeface="Courier" charset="0"/>
                <a:ea typeface="Courier" charset="0"/>
                <a:cs typeface="Courier" charset="0"/>
              </a:rPr>
              <a:t>return</a:t>
            </a:r>
            <a:r>
              <a:rPr lang="en-US" dirty="0">
                <a:solidFill>
                  <a:srgbClr val="000000"/>
                </a:solidFill>
                <a:latin typeface="Courier" charset="0"/>
                <a:ea typeface="Courier" charset="0"/>
                <a:cs typeface="Courier" charset="0"/>
              </a:rPr>
              <a:t> d[</a:t>
            </a:r>
            <a:r>
              <a:rPr lang="en-US" dirty="0">
                <a:solidFill>
                  <a:srgbClr val="40A070"/>
                </a:solidFill>
                <a:latin typeface="Courier" charset="0"/>
                <a:ea typeface="Courier" charset="0"/>
                <a:cs typeface="Courier" charset="0"/>
              </a:rPr>
              <a:t>5</a:t>
            </a:r>
            <a:r>
              <a:rPr lang="en-US" dirty="0">
                <a:solidFill>
                  <a:srgbClr val="000000"/>
                </a:solidFill>
                <a:latin typeface="Courier" charset="0"/>
                <a:ea typeface="Courier" charset="0"/>
                <a:cs typeface="Courier" charset="0"/>
              </a:rPr>
              <a:t>:</a:t>
            </a:r>
            <a:r>
              <a:rPr lang="en-US" dirty="0">
                <a:solidFill>
                  <a:srgbClr val="40A070"/>
                </a:solidFill>
                <a:latin typeface="Courier" charset="0"/>
                <a:ea typeface="Courier" charset="0"/>
                <a:cs typeface="Courier" charset="0"/>
              </a:rPr>
              <a:t>7</a:t>
            </a:r>
            <a:r>
              <a:rPr lang="en-US" dirty="0">
                <a:solidFill>
                  <a:srgbClr val="000000"/>
                </a:solidFill>
                <a:latin typeface="Courier" charset="0"/>
                <a:ea typeface="Courier" charset="0"/>
                <a:cs typeface="Courier" charset="0"/>
              </a:rPr>
              <a:t>]</a:t>
            </a:r>
          </a:p>
          <a:p>
            <a:endParaRPr lang="en-US" dirty="0" smtClean="0">
              <a:solidFill>
                <a:srgbClr val="000000"/>
              </a:solidFill>
              <a:latin typeface="Courier" charset="0"/>
              <a:ea typeface="Courier" charset="0"/>
              <a:cs typeface="Courier" charset="0"/>
            </a:endParaRPr>
          </a:p>
          <a:p>
            <a:r>
              <a:rPr lang="en-US" dirty="0" err="1">
                <a:solidFill>
                  <a:srgbClr val="000000"/>
                </a:solidFill>
                <a:latin typeface="Courier" charset="0"/>
                <a:ea typeface="Courier" charset="0"/>
                <a:cs typeface="Courier" charset="0"/>
              </a:rPr>
              <a:t>df</a:t>
            </a:r>
            <a:r>
              <a:rPr lang="en-US" dirty="0">
                <a:solidFill>
                  <a:srgbClr val="000000"/>
                </a:solidFill>
                <a:latin typeface="Courier" charset="0"/>
                <a:ea typeface="Courier" charset="0"/>
                <a:cs typeface="Courier" charset="0"/>
              </a:rPr>
              <a:t>[</a:t>
            </a:r>
            <a:r>
              <a:rPr lang="en-US" dirty="0">
                <a:solidFill>
                  <a:srgbClr val="4070A0"/>
                </a:solidFill>
                <a:latin typeface="Courier" charset="0"/>
                <a:ea typeface="Courier" charset="0"/>
                <a:cs typeface="Courier" charset="0"/>
              </a:rPr>
              <a:t>'</a:t>
            </a:r>
            <a:r>
              <a:rPr lang="en-US" dirty="0" err="1">
                <a:solidFill>
                  <a:srgbClr val="4070A0"/>
                </a:solidFill>
                <a:latin typeface="Courier" charset="0"/>
                <a:ea typeface="Courier" charset="0"/>
                <a:cs typeface="Courier" charset="0"/>
              </a:rPr>
              <a:t>birth_dt</a:t>
            </a:r>
            <a:r>
              <a:rPr lang="en-US" dirty="0">
                <a:solidFill>
                  <a:srgbClr val="4070A0"/>
                </a:solidFill>
                <a:latin typeface="Courier" charset="0"/>
                <a:ea typeface="Courier" charset="0"/>
                <a:cs typeface="Courier" charset="0"/>
              </a:rPr>
              <a:t>'</a:t>
            </a:r>
            <a:r>
              <a:rPr lang="en-US" dirty="0">
                <a:solidFill>
                  <a:srgbClr val="000000"/>
                </a:solidFill>
                <a:latin typeface="Courier" charset="0"/>
                <a:ea typeface="Courier" charset="0"/>
                <a:cs typeface="Courier" charset="0"/>
              </a:rPr>
              <a:t>]</a:t>
            </a:r>
            <a:r>
              <a:rPr lang="en-US" dirty="0">
                <a:solidFill>
                  <a:srgbClr val="666666"/>
                </a:solidFill>
                <a:latin typeface="Courier" charset="0"/>
                <a:ea typeface="Courier" charset="0"/>
                <a:cs typeface="Courier" charset="0"/>
              </a:rPr>
              <a:t>.</a:t>
            </a:r>
            <a:r>
              <a:rPr lang="en-US" dirty="0">
                <a:solidFill>
                  <a:srgbClr val="000000"/>
                </a:solidFill>
                <a:latin typeface="Courier" charset="0"/>
                <a:ea typeface="Courier" charset="0"/>
                <a:cs typeface="Courier" charset="0"/>
              </a:rPr>
              <a:t>apply(</a:t>
            </a:r>
            <a:r>
              <a:rPr lang="en-US" dirty="0" err="1">
                <a:solidFill>
                  <a:srgbClr val="000000"/>
                </a:solidFill>
                <a:latin typeface="Courier" charset="0"/>
                <a:ea typeface="Courier" charset="0"/>
                <a:cs typeface="Courier" charset="0"/>
              </a:rPr>
              <a:t>get_month</a:t>
            </a:r>
            <a:r>
              <a:rPr lang="en-US" dirty="0" smtClean="0">
                <a:solidFill>
                  <a:srgbClr val="000000"/>
                </a:solidFill>
                <a:latin typeface="Courier" charset="0"/>
                <a:ea typeface="Courier" charset="0"/>
                <a:cs typeface="Courier" charset="0"/>
              </a:rPr>
              <a:t>)</a:t>
            </a:r>
            <a:endParaRPr lang="en-US" dirty="0">
              <a:solidFill>
                <a:srgbClr val="000000"/>
              </a:solidFill>
              <a:latin typeface="Courier" charset="0"/>
              <a:ea typeface="Courier" charset="0"/>
              <a:cs typeface="Courier" charset="0"/>
            </a:endParaRPr>
          </a:p>
        </p:txBody>
      </p:sp>
      <p:sp>
        <p:nvSpPr>
          <p:cNvPr id="16" name="Content Placeholder 10"/>
          <p:cNvSpPr txBox="1">
            <a:spLocks/>
          </p:cNvSpPr>
          <p:nvPr/>
        </p:nvSpPr>
        <p:spPr>
          <a:xfrm>
            <a:off x="6400800" y="3793066"/>
            <a:ext cx="5486400" cy="25632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lang="en-US" sz="2800" kern="1200" smtClean="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a:buChar char="•"/>
              <a:defRPr lang="en-US" sz="2400" kern="1200" smtClean="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a:buChar char="•"/>
              <a:defRPr lang="en-US" sz="2000" kern="1200" smtClean="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a:buChar char="•"/>
              <a:defRPr lang="en-US" sz="1800" kern="1200" smtClean="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a:buChar char="•"/>
              <a:defRPr lang="en-US" sz="18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smtClean="0"/>
              <a:t>Use an anonymous, inline lambda function to avoid creating a named function.</a:t>
            </a:r>
          </a:p>
          <a:p>
            <a:r>
              <a:rPr lang="en-US" dirty="0" smtClean="0"/>
              <a:t>Brief, but less reusable</a:t>
            </a:r>
            <a:endParaRPr lang="en-US" dirty="0"/>
          </a:p>
        </p:txBody>
      </p:sp>
    </p:spTree>
    <p:extLst>
      <p:ext uri="{BB962C8B-B14F-4D97-AF65-F5344CB8AC3E}">
        <p14:creationId xmlns:p14="http://schemas.microsoft.com/office/powerpoint/2010/main" val="689164598"/>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dirty="0" err="1" smtClean="0"/>
              <a:t>DataFrame</a:t>
            </a:r>
            <a:r>
              <a:rPr lang="en-US" dirty="0" smtClean="0"/>
              <a:t> index values</a:t>
            </a:r>
            <a:endParaRPr lang="en-US" dirty="0"/>
          </a:p>
        </p:txBody>
      </p:sp>
      <p:sp>
        <p:nvSpPr>
          <p:cNvPr id="11" name="Content Placeholder 10"/>
          <p:cNvSpPr>
            <a:spLocks noGrp="1"/>
          </p:cNvSpPr>
          <p:nvPr>
            <p:ph idx="1"/>
          </p:nvPr>
        </p:nvSpPr>
        <p:spPr>
          <a:xfrm>
            <a:off x="334538" y="1825625"/>
            <a:ext cx="4632573" cy="4351338"/>
          </a:xfrm>
        </p:spPr>
        <p:txBody>
          <a:bodyPr/>
          <a:lstStyle/>
          <a:p>
            <a:r>
              <a:rPr lang="en-US" dirty="0" smtClean="0"/>
              <a:t>Each row in a </a:t>
            </a:r>
            <a:r>
              <a:rPr lang="en-US" dirty="0" err="1" smtClean="0"/>
              <a:t>DataFrame</a:t>
            </a:r>
            <a:r>
              <a:rPr lang="en-US" dirty="0" smtClean="0"/>
              <a:t> is accessible via a label or row index.</a:t>
            </a:r>
          </a:p>
          <a:p>
            <a:r>
              <a:rPr lang="en-US" dirty="0" smtClean="0"/>
              <a:t>If you know the row index, looking up the contents of that row can be very fast.</a:t>
            </a:r>
          </a:p>
          <a:p>
            <a:r>
              <a:rPr lang="en-US" dirty="0" smtClean="0"/>
              <a:t>This kind of structure is often used for lookups, just like a dictionary.</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pPr/>
              <a:t>65</a:t>
            </a:fld>
            <a:endParaRPr lang="en-US"/>
          </a:p>
        </p:txBody>
      </p:sp>
      <p:sp>
        <p:nvSpPr>
          <p:cNvPr id="12" name="Text Placeholder 11"/>
          <p:cNvSpPr>
            <a:spLocks noGrp="1"/>
          </p:cNvSpPr>
          <p:nvPr>
            <p:ph type="body" sz="quarter" idx="13"/>
          </p:nvPr>
        </p:nvSpPr>
        <p:spPr/>
        <p:txBody>
          <a:bodyPr/>
          <a:lstStyle/>
          <a:p>
            <a:r>
              <a:rPr lang="en-US" dirty="0" smtClean="0"/>
              <a:t>PYTHON BASICS: Setting </a:t>
            </a:r>
            <a:r>
              <a:rPr lang="en-US" dirty="0" err="1" smtClean="0"/>
              <a:t>DataFrame</a:t>
            </a:r>
            <a:r>
              <a:rPr lang="en-US" dirty="0" smtClean="0"/>
              <a:t> index values</a:t>
            </a:r>
            <a:endParaRPr lang="en-US" dirty="0"/>
          </a:p>
        </p:txBody>
      </p:sp>
      <p:grpSp>
        <p:nvGrpSpPr>
          <p:cNvPr id="14" name="Group 13"/>
          <p:cNvGrpSpPr/>
          <p:nvPr/>
        </p:nvGrpSpPr>
        <p:grpSpPr>
          <a:xfrm>
            <a:off x="5824065" y="4933557"/>
            <a:ext cx="6096000" cy="710888"/>
            <a:chOff x="5847815" y="5046446"/>
            <a:chExt cx="6096000" cy="710888"/>
          </a:xfrm>
        </p:grpSpPr>
        <p:sp>
          <p:nvSpPr>
            <p:cNvPr id="7" name="Rectangle 6"/>
            <p:cNvSpPr/>
            <p:nvPr/>
          </p:nvSpPr>
          <p:spPr>
            <a:xfrm>
              <a:off x="5847815" y="5046446"/>
              <a:ext cx="6096000" cy="307777"/>
            </a:xfrm>
            <a:prstGeom prst="rect">
              <a:avLst/>
            </a:prstGeom>
            <a:solidFill>
              <a:schemeClr val="bg1">
                <a:lumMod val="95000"/>
              </a:schemeClr>
            </a:solidFill>
            <a:ln>
              <a:solidFill>
                <a:srgbClr val="585858"/>
              </a:solidFill>
            </a:ln>
          </p:spPr>
          <p:txBody>
            <a:bodyPr>
              <a:spAutoFit/>
            </a:bodyPr>
            <a:lstStyle/>
            <a:p>
              <a:r>
                <a:rPr lang="en-US" sz="1400" dirty="0" err="1" smtClean="0">
                  <a:solidFill>
                    <a:srgbClr val="000000"/>
                  </a:solidFill>
                  <a:latin typeface="Courier" charset="0"/>
                </a:rPr>
                <a:t>df</a:t>
              </a:r>
              <a:r>
                <a:rPr lang="en-US" sz="1400" dirty="0" err="1" smtClean="0">
                  <a:solidFill>
                    <a:srgbClr val="666666"/>
                  </a:solidFill>
                  <a:latin typeface="Courier" charset="0"/>
                </a:rPr>
                <a:t>.</a:t>
              </a:r>
              <a:r>
                <a:rPr lang="en-US" sz="1400" dirty="0" err="1" smtClean="0">
                  <a:solidFill>
                    <a:srgbClr val="000000"/>
                  </a:solidFill>
                  <a:latin typeface="Courier" charset="0"/>
                </a:rPr>
                <a:t>loc</a:t>
              </a:r>
              <a:r>
                <a:rPr lang="en-US" sz="1400" dirty="0">
                  <a:solidFill>
                    <a:srgbClr val="000000"/>
                  </a:solidFill>
                  <a:latin typeface="Courier" charset="0"/>
                </a:rPr>
                <a:t>[</a:t>
              </a:r>
              <a:r>
                <a:rPr lang="en-US" sz="1400" dirty="0">
                  <a:solidFill>
                    <a:srgbClr val="4070A0"/>
                  </a:solidFill>
                  <a:latin typeface="Courier" charset="0"/>
                </a:rPr>
                <a:t>'Paul'</a:t>
              </a:r>
              <a:r>
                <a:rPr lang="en-US" sz="1400" dirty="0">
                  <a:solidFill>
                    <a:srgbClr val="000000"/>
                  </a:solidFill>
                  <a:latin typeface="Courier" charset="0"/>
                </a:rPr>
                <a:t>][</a:t>
              </a:r>
              <a:r>
                <a:rPr lang="en-US" sz="1400" dirty="0">
                  <a:solidFill>
                    <a:srgbClr val="4070A0"/>
                  </a:solidFill>
                  <a:latin typeface="Courier" charset="0"/>
                </a:rPr>
                <a:t>'</a:t>
              </a:r>
              <a:r>
                <a:rPr lang="en-US" sz="1400" dirty="0" err="1">
                  <a:solidFill>
                    <a:srgbClr val="4070A0"/>
                  </a:solidFill>
                  <a:latin typeface="Courier" charset="0"/>
                </a:rPr>
                <a:t>birth_dt</a:t>
              </a:r>
              <a:r>
                <a:rPr lang="en-US" sz="1400" dirty="0">
                  <a:solidFill>
                    <a:srgbClr val="4070A0"/>
                  </a:solidFill>
                  <a:latin typeface="Courier" charset="0"/>
                </a:rPr>
                <a:t>'</a:t>
              </a:r>
              <a:r>
                <a:rPr lang="en-US" sz="1400" dirty="0">
                  <a:solidFill>
                    <a:srgbClr val="000000"/>
                  </a:solidFill>
                  <a:latin typeface="Courier" charset="0"/>
                </a:rPr>
                <a:t>]</a:t>
              </a:r>
              <a:endParaRPr lang="en-US" sz="1400" dirty="0">
                <a:solidFill>
                  <a:srgbClr val="4070A0"/>
                </a:solidFill>
                <a:latin typeface="Courier" charset="0"/>
              </a:endParaRPr>
            </a:p>
          </p:txBody>
        </p:sp>
        <p:sp>
          <p:nvSpPr>
            <p:cNvPr id="13" name="Rectangle 12"/>
            <p:cNvSpPr/>
            <p:nvPr/>
          </p:nvSpPr>
          <p:spPr>
            <a:xfrm>
              <a:off x="5847815" y="5354224"/>
              <a:ext cx="6096000" cy="403110"/>
            </a:xfrm>
            <a:prstGeom prst="rect">
              <a:avLst/>
            </a:prstGeom>
            <a:noFill/>
            <a:ln>
              <a:solidFill>
                <a:srgbClr val="585858"/>
              </a:solidFill>
            </a:ln>
          </p:spPr>
          <p:txBody>
            <a:bodyPr wrap="square" anchor="ctr">
              <a:noAutofit/>
            </a:bodyPr>
            <a:lstStyle/>
            <a:p>
              <a:r>
                <a:rPr lang="mr-IN" sz="1400" dirty="0">
                  <a:latin typeface="Courier" charset="0"/>
                  <a:ea typeface="Courier" charset="0"/>
                  <a:cs typeface="Courier" charset="0"/>
                </a:rPr>
                <a:t>'1974-05-23</a:t>
              </a:r>
              <a:r>
                <a:rPr lang="mr-IN" sz="1400" dirty="0" smtClean="0">
                  <a:latin typeface="Courier" charset="0"/>
                  <a:ea typeface="Courier" charset="0"/>
                  <a:cs typeface="Courier" charset="0"/>
                </a:rPr>
                <a:t>'</a:t>
              </a:r>
              <a:endParaRPr lang="mr-IN" sz="1400" dirty="0">
                <a:latin typeface="Courier" charset="0"/>
                <a:ea typeface="Courier" charset="0"/>
                <a:cs typeface="Courier" charset="0"/>
              </a:endParaRPr>
            </a:p>
          </p:txBody>
        </p:sp>
      </p:grpSp>
      <p:grpSp>
        <p:nvGrpSpPr>
          <p:cNvPr id="6" name="Group 5"/>
          <p:cNvGrpSpPr/>
          <p:nvPr/>
        </p:nvGrpSpPr>
        <p:grpSpPr>
          <a:xfrm>
            <a:off x="5824065" y="1825625"/>
            <a:ext cx="6096000" cy="2847445"/>
            <a:chOff x="5824065" y="1690688"/>
            <a:chExt cx="6096000" cy="2847445"/>
          </a:xfrm>
        </p:grpSpPr>
        <p:sp>
          <p:nvSpPr>
            <p:cNvPr id="2" name="Rectangle 1"/>
            <p:cNvSpPr/>
            <p:nvPr/>
          </p:nvSpPr>
          <p:spPr>
            <a:xfrm>
              <a:off x="5824065" y="1690688"/>
              <a:ext cx="6096000" cy="1600438"/>
            </a:xfrm>
            <a:prstGeom prst="rect">
              <a:avLst/>
            </a:prstGeom>
            <a:solidFill>
              <a:schemeClr val="bg1">
                <a:lumMod val="95000"/>
              </a:schemeClr>
            </a:solidFill>
            <a:ln>
              <a:solidFill>
                <a:srgbClr val="585858"/>
              </a:solidFill>
            </a:ln>
          </p:spPr>
          <p:txBody>
            <a:bodyPr>
              <a:spAutoFit/>
            </a:bodyPr>
            <a:lstStyle/>
            <a:p>
              <a:r>
                <a:rPr lang="is-IS" sz="1400" dirty="0" smtClean="0">
                  <a:solidFill>
                    <a:srgbClr val="000000"/>
                  </a:solidFill>
                  <a:latin typeface="Courier" charset="0"/>
                </a:rPr>
                <a:t>df </a:t>
              </a:r>
              <a:r>
                <a:rPr lang="is-IS" sz="1400" dirty="0">
                  <a:solidFill>
                    <a:srgbClr val="666666"/>
                  </a:solidFill>
                  <a:latin typeface="Courier" charset="0"/>
                </a:rPr>
                <a:t>=</a:t>
              </a:r>
              <a:r>
                <a:rPr lang="is-IS" sz="1400" dirty="0">
                  <a:solidFill>
                    <a:srgbClr val="000000"/>
                  </a:solidFill>
                  <a:latin typeface="Courier" charset="0"/>
                </a:rPr>
                <a:t> pd</a:t>
              </a:r>
              <a:r>
                <a:rPr lang="is-IS" sz="1400" dirty="0">
                  <a:solidFill>
                    <a:srgbClr val="666666"/>
                  </a:solidFill>
                  <a:latin typeface="Courier" charset="0"/>
                </a:rPr>
                <a:t>.</a:t>
              </a:r>
              <a:r>
                <a:rPr lang="is-IS" sz="1400" dirty="0">
                  <a:solidFill>
                    <a:srgbClr val="000000"/>
                  </a:solidFill>
                  <a:latin typeface="Courier" charset="0"/>
                </a:rPr>
                <a:t>DataFrame({</a:t>
              </a:r>
            </a:p>
            <a:p>
              <a:r>
                <a:rPr lang="is-IS" sz="1400" dirty="0">
                  <a:solidFill>
                    <a:srgbClr val="000000"/>
                  </a:solidFill>
                  <a:latin typeface="Courier" charset="0"/>
                </a:rPr>
                <a:t> </a:t>
              </a:r>
              <a:r>
                <a:rPr lang="is-IS" sz="1400" dirty="0" smtClean="0">
                  <a:solidFill>
                    <a:srgbClr val="4070A0"/>
                  </a:solidFill>
                  <a:latin typeface="Courier" charset="0"/>
                </a:rPr>
                <a:t>'name</a:t>
              </a:r>
              <a:r>
                <a:rPr lang="is-IS" sz="1400" dirty="0">
                  <a:solidFill>
                    <a:srgbClr val="4070A0"/>
                  </a:solidFill>
                  <a:latin typeface="Courier" charset="0"/>
                </a:rPr>
                <a:t>'</a:t>
              </a:r>
              <a:r>
                <a:rPr lang="is-IS" sz="1400" dirty="0">
                  <a:solidFill>
                    <a:srgbClr val="000000"/>
                  </a:solidFill>
                  <a:latin typeface="Courier" charset="0"/>
                </a:rPr>
                <a:t>: [</a:t>
              </a:r>
              <a:r>
                <a:rPr lang="is-IS" sz="1400" dirty="0">
                  <a:solidFill>
                    <a:srgbClr val="4070A0"/>
                  </a:solidFill>
                  <a:latin typeface="Courier" charset="0"/>
                </a:rPr>
                <a:t>'Paul'</a:t>
              </a:r>
              <a:r>
                <a:rPr lang="is-IS" sz="1400" dirty="0">
                  <a:solidFill>
                    <a:srgbClr val="000000"/>
                  </a:solidFill>
                  <a:latin typeface="Courier" charset="0"/>
                </a:rPr>
                <a:t>, </a:t>
              </a:r>
              <a:r>
                <a:rPr lang="is-IS" sz="1400" dirty="0">
                  <a:solidFill>
                    <a:srgbClr val="4070A0"/>
                  </a:solidFill>
                  <a:latin typeface="Courier" charset="0"/>
                </a:rPr>
                <a:t>'Adelaide'</a:t>
              </a:r>
              <a:r>
                <a:rPr lang="is-IS" sz="1400" dirty="0">
                  <a:solidFill>
                    <a:srgbClr val="000000"/>
                  </a:solidFill>
                  <a:latin typeface="Courier" charset="0"/>
                </a:rPr>
                <a:t>, </a:t>
              </a:r>
              <a:r>
                <a:rPr lang="is-IS" sz="1400" dirty="0">
                  <a:solidFill>
                    <a:srgbClr val="4070A0"/>
                  </a:solidFill>
                  <a:latin typeface="Courier" charset="0"/>
                </a:rPr>
                <a:t>'Sarahlynn</a:t>
              </a:r>
              <a:r>
                <a:rPr lang="is-IS" sz="1400" dirty="0" smtClean="0">
                  <a:solidFill>
                    <a:srgbClr val="4070A0"/>
                  </a:solidFill>
                  <a:latin typeface="Courier" charset="0"/>
                </a:rPr>
                <a:t>'</a:t>
              </a:r>
              <a:r>
                <a:rPr lang="is-IS" sz="1400" dirty="0" smtClean="0">
                  <a:solidFill>
                    <a:srgbClr val="000000"/>
                  </a:solidFill>
                  <a:latin typeface="Courier" charset="0"/>
                </a:rPr>
                <a:t>],</a:t>
              </a:r>
              <a:endParaRPr lang="is-IS" sz="1400" dirty="0" smtClean="0">
                <a:solidFill>
                  <a:srgbClr val="4070A0"/>
                </a:solidFill>
                <a:latin typeface="Courier" charset="0"/>
              </a:endParaRPr>
            </a:p>
            <a:p>
              <a:r>
                <a:rPr lang="is-IS" sz="1400" dirty="0" smtClean="0">
                  <a:solidFill>
                    <a:srgbClr val="000000"/>
                  </a:solidFill>
                  <a:latin typeface="Courier" charset="0"/>
                </a:rPr>
                <a:t> </a:t>
              </a:r>
              <a:r>
                <a:rPr lang="is-IS" sz="1400" dirty="0" smtClean="0">
                  <a:solidFill>
                    <a:srgbClr val="4070A0"/>
                  </a:solidFill>
                  <a:latin typeface="Courier" charset="0"/>
                </a:rPr>
                <a:t>'birth_dt'</a:t>
              </a:r>
              <a:r>
                <a:rPr lang="is-IS" sz="1400" dirty="0" smtClean="0">
                  <a:solidFill>
                    <a:srgbClr val="000000"/>
                  </a:solidFill>
                  <a:latin typeface="Courier" charset="0"/>
                </a:rPr>
                <a:t>: [</a:t>
              </a:r>
              <a:r>
                <a:rPr lang="is-IS" sz="1400" dirty="0" smtClean="0">
                  <a:solidFill>
                    <a:srgbClr val="4070A0"/>
                  </a:solidFill>
                  <a:latin typeface="Courier" charset="0"/>
                </a:rPr>
                <a:t>'1974-05-23'</a:t>
              </a:r>
              <a:r>
                <a:rPr lang="is-IS" sz="1400" dirty="0" smtClean="0">
                  <a:solidFill>
                    <a:srgbClr val="000000"/>
                  </a:solidFill>
                  <a:latin typeface="Courier" charset="0"/>
                </a:rPr>
                <a:t>, </a:t>
              </a:r>
              <a:r>
                <a:rPr lang="is-IS" sz="1400" dirty="0" smtClean="0">
                  <a:solidFill>
                    <a:srgbClr val="4070A0"/>
                  </a:solidFill>
                  <a:latin typeface="Courier" charset="0"/>
                </a:rPr>
                <a:t>'1977-09-25'</a:t>
              </a:r>
              <a:r>
                <a:rPr lang="is-IS" sz="1400" dirty="0" smtClean="0">
                  <a:solidFill>
                    <a:srgbClr val="000000"/>
                  </a:solidFill>
                  <a:latin typeface="Courier" charset="0"/>
                </a:rPr>
                <a:t>, </a:t>
              </a:r>
              <a:r>
                <a:rPr lang="is-IS" sz="1400" dirty="0" smtClean="0">
                  <a:solidFill>
                    <a:srgbClr val="4070A0"/>
                  </a:solidFill>
                  <a:latin typeface="Courier" charset="0"/>
                </a:rPr>
                <a:t>'2003-01-11'</a:t>
              </a:r>
              <a:r>
                <a:rPr lang="is-IS" sz="1400" dirty="0" smtClean="0">
                  <a:solidFill>
                    <a:srgbClr val="000000"/>
                  </a:solidFill>
                  <a:latin typeface="Courier" charset="0"/>
                </a:rPr>
                <a:t>]</a:t>
              </a:r>
              <a:endParaRPr lang="is-IS" sz="1400" dirty="0" smtClean="0">
                <a:solidFill>
                  <a:srgbClr val="4070A0"/>
                </a:solidFill>
                <a:latin typeface="Courier" charset="0"/>
              </a:endParaRPr>
            </a:p>
            <a:p>
              <a:r>
                <a:rPr lang="is-IS" sz="1400" dirty="0" smtClean="0">
                  <a:solidFill>
                    <a:srgbClr val="000000"/>
                  </a:solidFill>
                  <a:latin typeface="Courier" charset="0"/>
                </a:rPr>
                <a:t>})</a:t>
              </a:r>
              <a:endParaRPr lang="is-IS" sz="1400" dirty="0">
                <a:solidFill>
                  <a:srgbClr val="000000"/>
                </a:solidFill>
                <a:latin typeface="Courier" charset="0"/>
              </a:endParaRPr>
            </a:p>
            <a:p>
              <a:endParaRPr lang="is-IS" sz="1400" dirty="0">
                <a:solidFill>
                  <a:srgbClr val="000000"/>
                </a:solidFill>
                <a:latin typeface="Courier" charset="0"/>
              </a:endParaRPr>
            </a:p>
            <a:p>
              <a:r>
                <a:rPr lang="is-IS" sz="1400" dirty="0">
                  <a:solidFill>
                    <a:srgbClr val="000000"/>
                  </a:solidFill>
                  <a:latin typeface="Courier" charset="0"/>
                </a:rPr>
                <a:t>df </a:t>
              </a:r>
              <a:r>
                <a:rPr lang="is-IS" sz="1400" dirty="0">
                  <a:solidFill>
                    <a:srgbClr val="666666"/>
                  </a:solidFill>
                  <a:latin typeface="Courier" charset="0"/>
                </a:rPr>
                <a:t>=</a:t>
              </a:r>
              <a:r>
                <a:rPr lang="is-IS" sz="1400" dirty="0">
                  <a:solidFill>
                    <a:srgbClr val="000000"/>
                  </a:solidFill>
                  <a:latin typeface="Courier" charset="0"/>
                </a:rPr>
                <a:t> df</a:t>
              </a:r>
              <a:r>
                <a:rPr lang="is-IS" sz="1400" dirty="0">
                  <a:solidFill>
                    <a:srgbClr val="666666"/>
                  </a:solidFill>
                  <a:latin typeface="Courier" charset="0"/>
                </a:rPr>
                <a:t>.</a:t>
              </a:r>
              <a:r>
                <a:rPr lang="is-IS" sz="1400" dirty="0">
                  <a:solidFill>
                    <a:srgbClr val="000000"/>
                  </a:solidFill>
                  <a:latin typeface="Courier" charset="0"/>
                </a:rPr>
                <a:t>set_index(df[</a:t>
              </a:r>
              <a:r>
                <a:rPr lang="is-IS" sz="1400" dirty="0">
                  <a:solidFill>
                    <a:srgbClr val="4070A0"/>
                  </a:solidFill>
                  <a:latin typeface="Courier" charset="0"/>
                </a:rPr>
                <a:t>'name'</a:t>
              </a:r>
              <a:r>
                <a:rPr lang="is-IS" sz="1400" dirty="0">
                  <a:solidFill>
                    <a:srgbClr val="000000"/>
                  </a:solidFill>
                  <a:latin typeface="Courier" charset="0"/>
                </a:rPr>
                <a:t>])</a:t>
              </a:r>
            </a:p>
            <a:p>
              <a:r>
                <a:rPr lang="is-IS" sz="1400" dirty="0">
                  <a:solidFill>
                    <a:srgbClr val="000000"/>
                  </a:solidFill>
                  <a:latin typeface="Courier" charset="0"/>
                </a:rPr>
                <a:t>df</a:t>
              </a:r>
              <a:endParaRPr lang="is-IS" sz="1400" dirty="0">
                <a:solidFill>
                  <a:srgbClr val="000000"/>
                </a:solidFill>
                <a:effectLst/>
                <a:latin typeface="Courier" charset="0"/>
              </a:endParaRPr>
            </a:p>
          </p:txBody>
        </p:sp>
        <p:sp>
          <p:nvSpPr>
            <p:cNvPr id="9" name="Rectangle 8"/>
            <p:cNvSpPr/>
            <p:nvPr/>
          </p:nvSpPr>
          <p:spPr>
            <a:xfrm>
              <a:off x="5824065" y="3291126"/>
              <a:ext cx="6096000" cy="1247007"/>
            </a:xfrm>
            <a:prstGeom prst="rect">
              <a:avLst/>
            </a:prstGeom>
            <a:noFill/>
            <a:ln>
              <a:solidFill>
                <a:srgbClr val="585858"/>
              </a:solidFill>
            </a:ln>
          </p:spPr>
          <p:txBody>
            <a:bodyPr wrap="square">
              <a:noAutofit/>
            </a:bodyPr>
            <a:lstStyle/>
            <a:p>
              <a:endParaRPr lang="en-US" b="1">
                <a:solidFill>
                  <a:srgbClr val="007020"/>
                </a:solidFill>
                <a:latin typeface="Courier" charset="0"/>
              </a:endParaRPr>
            </a:p>
          </p:txBody>
        </p:sp>
        <p:pic>
          <p:nvPicPr>
            <p:cNvPr id="5" name="Picture 4"/>
            <p:cNvPicPr>
              <a:picLocks noChangeAspect="1"/>
            </p:cNvPicPr>
            <p:nvPr/>
          </p:nvPicPr>
          <p:blipFill>
            <a:blip r:embed="rId2"/>
            <a:stretch>
              <a:fillRect/>
            </a:stretch>
          </p:blipFill>
          <p:spPr>
            <a:xfrm>
              <a:off x="5910012" y="3369756"/>
              <a:ext cx="1718453" cy="1077674"/>
            </a:xfrm>
            <a:prstGeom prst="rect">
              <a:avLst/>
            </a:prstGeom>
          </p:spPr>
        </p:pic>
      </p:grpSp>
    </p:spTree>
    <p:extLst>
      <p:ext uri="{BB962C8B-B14F-4D97-AF65-F5344CB8AC3E}">
        <p14:creationId xmlns:p14="http://schemas.microsoft.com/office/powerpoint/2010/main" val="970320532"/>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Plotting Relationships: Scatterplot / LM Plot</a:t>
            </a:r>
            <a:endParaRPr lang="en-US" dirty="0"/>
          </a:p>
        </p:txBody>
      </p:sp>
      <p:sp>
        <p:nvSpPr>
          <p:cNvPr id="3" name="Content Placeholder 2"/>
          <p:cNvSpPr>
            <a:spLocks noGrp="1"/>
          </p:cNvSpPr>
          <p:nvPr>
            <p:ph idx="1"/>
          </p:nvPr>
        </p:nvSpPr>
        <p:spPr>
          <a:xfrm>
            <a:off x="5305778" y="2329894"/>
            <a:ext cx="6581422" cy="4026455"/>
          </a:xfrm>
        </p:spPr>
        <p:txBody>
          <a:bodyPr anchor="ctr">
            <a:normAutofit/>
          </a:bodyPr>
          <a:lstStyle/>
          <a:p>
            <a:r>
              <a:rPr lang="en-US" sz="2400" dirty="0" smtClean="0"/>
              <a:t>A good way to get a hint at the relationship between two variables is to use a scatter plot.</a:t>
            </a:r>
          </a:p>
          <a:p>
            <a:r>
              <a:rPr lang="en-US" sz="2400" dirty="0" err="1" smtClean="0"/>
              <a:t>Seaborn</a:t>
            </a:r>
            <a:r>
              <a:rPr lang="en-US" sz="2400" dirty="0" smtClean="0"/>
              <a:t> has a function for quickly plotting linear regression models along with the scatter plot.</a:t>
            </a:r>
          </a:p>
          <a:p>
            <a:r>
              <a:rPr lang="en-US" sz="2400" dirty="0" smtClean="0"/>
              <a:t>Many </a:t>
            </a:r>
            <a:r>
              <a:rPr lang="en-US" sz="2400" dirty="0" err="1" smtClean="0"/>
              <a:t>Seaborn</a:t>
            </a:r>
            <a:r>
              <a:rPr lang="en-US" sz="2400" dirty="0" smtClean="0"/>
              <a:t> plots also permit you use the hue parameter to plot separate categorical series using separate colors.</a:t>
            </a:r>
          </a:p>
          <a:p>
            <a:r>
              <a:rPr lang="en-US" sz="2400" dirty="0" smtClean="0"/>
              <a:t>In this case population and price don’t appear to be closely correlated.</a:t>
            </a:r>
            <a:endParaRPr lang="en-US" sz="2400" dirty="0"/>
          </a:p>
        </p:txBody>
      </p:sp>
      <p:sp>
        <p:nvSpPr>
          <p:cNvPr id="4" name="Slide Number Placeholder 3"/>
          <p:cNvSpPr>
            <a:spLocks noGrp="1"/>
          </p:cNvSpPr>
          <p:nvPr>
            <p:ph type="sldNum" sz="quarter" idx="12"/>
          </p:nvPr>
        </p:nvSpPr>
        <p:spPr/>
        <p:txBody>
          <a:bodyPr/>
          <a:lstStyle/>
          <a:p>
            <a:fld id="{721E7CEC-74A5-0048-9106-4C537A0603F6}" type="slidenum">
              <a:rPr lang="en-US" smtClean="0"/>
              <a:t>66</a:t>
            </a:fld>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smtClean="0">
                <a:solidFill>
                  <a:schemeClr val="tx1">
                    <a:lumMod val="75000"/>
                    <a:lumOff val="25000"/>
                  </a:schemeClr>
                </a:solidFill>
              </a:rPr>
              <a:t>3.2 Census data</a:t>
            </a:r>
            <a:endParaRPr lang="en-US" dirty="0">
              <a:solidFill>
                <a:schemeClr val="tx1">
                  <a:lumMod val="75000"/>
                  <a:lumOff val="25000"/>
                </a:schemeClr>
              </a:solidFill>
            </a:endParaRPr>
          </a:p>
        </p:txBody>
      </p:sp>
      <p:sp>
        <p:nvSpPr>
          <p:cNvPr id="6" name="Rectangle 5"/>
          <p:cNvSpPr/>
          <p:nvPr/>
        </p:nvSpPr>
        <p:spPr>
          <a:xfrm>
            <a:off x="334537" y="1825625"/>
            <a:ext cx="9437511" cy="369332"/>
          </a:xfrm>
          <a:prstGeom prst="rect">
            <a:avLst/>
          </a:prstGeom>
          <a:solidFill>
            <a:schemeClr val="bg1">
              <a:lumMod val="95000"/>
            </a:schemeClr>
          </a:solidFill>
          <a:ln>
            <a:solidFill>
              <a:srgbClr val="585858"/>
            </a:solidFill>
          </a:ln>
        </p:spPr>
        <p:txBody>
          <a:bodyPr wrap="square">
            <a:spAutoFit/>
          </a:bodyPr>
          <a:lstStyle/>
          <a:p>
            <a:r>
              <a:rPr lang="en-US" dirty="0" err="1" smtClean="0">
                <a:solidFill>
                  <a:srgbClr val="000000"/>
                </a:solidFill>
                <a:latin typeface="Courier" charset="0"/>
              </a:rPr>
              <a:t>sns</a:t>
            </a:r>
            <a:r>
              <a:rPr lang="en-US" dirty="0" err="1" smtClean="0">
                <a:solidFill>
                  <a:srgbClr val="666666"/>
                </a:solidFill>
                <a:latin typeface="Courier" charset="0"/>
              </a:rPr>
              <a:t>.</a:t>
            </a:r>
            <a:r>
              <a:rPr lang="en-US" dirty="0" err="1" smtClean="0">
                <a:solidFill>
                  <a:srgbClr val="000000"/>
                </a:solidFill>
                <a:latin typeface="Courier" charset="0"/>
              </a:rPr>
              <a:t>lmplot</a:t>
            </a:r>
            <a:r>
              <a:rPr lang="en-US" dirty="0" smtClean="0">
                <a:solidFill>
                  <a:srgbClr val="000000"/>
                </a:solidFill>
                <a:latin typeface="Courier" charset="0"/>
              </a:rPr>
              <a:t>(data</a:t>
            </a:r>
            <a:r>
              <a:rPr lang="en-US" dirty="0" smtClean="0">
                <a:solidFill>
                  <a:srgbClr val="666666"/>
                </a:solidFill>
                <a:latin typeface="Courier" charset="0"/>
              </a:rPr>
              <a:t>=</a:t>
            </a:r>
            <a:r>
              <a:rPr lang="en-US" dirty="0" err="1" smtClean="0">
                <a:solidFill>
                  <a:srgbClr val="000000"/>
                </a:solidFill>
                <a:latin typeface="Courier" charset="0"/>
              </a:rPr>
              <a:t>df</a:t>
            </a:r>
            <a:r>
              <a:rPr lang="en-US" dirty="0">
                <a:solidFill>
                  <a:srgbClr val="000000"/>
                </a:solidFill>
                <a:latin typeface="Courier" charset="0"/>
              </a:rPr>
              <a:t>, x</a:t>
            </a:r>
            <a:r>
              <a:rPr lang="en-US" dirty="0">
                <a:solidFill>
                  <a:srgbClr val="666666"/>
                </a:solidFill>
                <a:latin typeface="Courier" charset="0"/>
              </a:rPr>
              <a:t>=</a:t>
            </a:r>
            <a:r>
              <a:rPr lang="en-US" dirty="0">
                <a:solidFill>
                  <a:srgbClr val="4070A0"/>
                </a:solidFill>
                <a:latin typeface="Courier" charset="0"/>
              </a:rPr>
              <a:t>'population'</a:t>
            </a:r>
            <a:r>
              <a:rPr lang="en-US" dirty="0">
                <a:solidFill>
                  <a:srgbClr val="000000"/>
                </a:solidFill>
                <a:latin typeface="Courier" charset="0"/>
              </a:rPr>
              <a:t>, y</a:t>
            </a:r>
            <a:r>
              <a:rPr lang="en-US" dirty="0">
                <a:solidFill>
                  <a:srgbClr val="666666"/>
                </a:solidFill>
                <a:latin typeface="Courier" charset="0"/>
              </a:rPr>
              <a:t>=</a:t>
            </a:r>
            <a:r>
              <a:rPr lang="en-US" dirty="0">
                <a:solidFill>
                  <a:srgbClr val="4070A0"/>
                </a:solidFill>
                <a:latin typeface="Courier" charset="0"/>
              </a:rPr>
              <a:t>'price'</a:t>
            </a:r>
            <a:r>
              <a:rPr lang="en-US" dirty="0">
                <a:solidFill>
                  <a:srgbClr val="000000"/>
                </a:solidFill>
                <a:latin typeface="Courier" charset="0"/>
              </a:rPr>
              <a:t>, hue</a:t>
            </a:r>
            <a:r>
              <a:rPr lang="en-US" dirty="0">
                <a:solidFill>
                  <a:srgbClr val="666666"/>
                </a:solidFill>
                <a:latin typeface="Courier" charset="0"/>
              </a:rPr>
              <a:t>=</a:t>
            </a:r>
            <a:r>
              <a:rPr lang="en-US" dirty="0">
                <a:solidFill>
                  <a:srgbClr val="4070A0"/>
                </a:solidFill>
                <a:latin typeface="Courier" charset="0"/>
              </a:rPr>
              <a:t>'</a:t>
            </a:r>
            <a:r>
              <a:rPr lang="en-US" dirty="0" err="1">
                <a:solidFill>
                  <a:srgbClr val="4070A0"/>
                </a:solidFill>
                <a:latin typeface="Courier" charset="0"/>
              </a:rPr>
              <a:t>facility_type</a:t>
            </a:r>
            <a:r>
              <a:rPr lang="en-US" dirty="0">
                <a:solidFill>
                  <a:srgbClr val="4070A0"/>
                </a:solidFill>
                <a:latin typeface="Courier" charset="0"/>
              </a:rPr>
              <a:t>'</a:t>
            </a:r>
            <a:r>
              <a:rPr lang="en-US" dirty="0">
                <a:solidFill>
                  <a:srgbClr val="000000"/>
                </a:solidFill>
                <a:latin typeface="Courier" charset="0"/>
              </a:rPr>
              <a:t>)</a:t>
            </a:r>
            <a:endParaRPr lang="en-US" dirty="0">
              <a:solidFill>
                <a:srgbClr val="4070A0"/>
              </a:solidFill>
              <a:effectLst/>
              <a:latin typeface="Courier" charset="0"/>
            </a:endParaRPr>
          </a:p>
        </p:txBody>
      </p:sp>
      <p:sp>
        <p:nvSpPr>
          <p:cNvPr id="7" name="TextBox 6"/>
          <p:cNvSpPr txBox="1"/>
          <p:nvPr/>
        </p:nvSpPr>
        <p:spPr>
          <a:xfrm>
            <a:off x="334537" y="2194957"/>
            <a:ext cx="5659864" cy="276999"/>
          </a:xfrm>
          <a:prstGeom prst="rect">
            <a:avLst/>
          </a:prstGeom>
          <a:noFill/>
          <a:ln>
            <a:noFill/>
          </a:ln>
        </p:spPr>
        <p:txBody>
          <a:bodyPr wrap="square" rtlCol="0">
            <a:spAutoFit/>
          </a:bodyPr>
          <a:lstStyle/>
          <a:p>
            <a:r>
              <a:rPr lang="en-US" sz="1200" dirty="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pic>
        <p:nvPicPr>
          <p:cNvPr id="8" name="Picture 7"/>
          <p:cNvPicPr>
            <a:picLocks noChangeAspect="1"/>
          </p:cNvPicPr>
          <p:nvPr/>
        </p:nvPicPr>
        <p:blipFill>
          <a:blip r:embed="rId2"/>
          <a:stretch>
            <a:fillRect/>
          </a:stretch>
        </p:blipFill>
        <p:spPr>
          <a:xfrm>
            <a:off x="334537" y="2671954"/>
            <a:ext cx="4519685" cy="3780684"/>
          </a:xfrm>
          <a:prstGeom prst="rect">
            <a:avLst/>
          </a:prstGeom>
        </p:spPr>
      </p:pic>
    </p:spTree>
    <p:extLst>
      <p:ext uri="{BB962C8B-B14F-4D97-AF65-F5344CB8AC3E}">
        <p14:creationId xmlns:p14="http://schemas.microsoft.com/office/powerpoint/2010/main" val="494326483"/>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err="1" smtClean="0"/>
              <a:t>Seaborn</a:t>
            </a:r>
            <a:r>
              <a:rPr lang="en-US" dirty="0" smtClean="0"/>
              <a:t> scatterplots</a:t>
            </a:r>
            <a:endParaRPr lang="en-US" dirty="0"/>
          </a:p>
        </p:txBody>
      </p:sp>
      <p:sp>
        <p:nvSpPr>
          <p:cNvPr id="7" name="Content Placeholder 6"/>
          <p:cNvSpPr>
            <a:spLocks noGrp="1"/>
          </p:cNvSpPr>
          <p:nvPr>
            <p:ph idx="1"/>
          </p:nvPr>
        </p:nvSpPr>
        <p:spPr/>
        <p:txBody>
          <a:bodyPr/>
          <a:lstStyle/>
          <a:p>
            <a:r>
              <a:rPr lang="en-US" dirty="0" smtClean="0"/>
              <a:t>Import the ubiquitous iris data set from </a:t>
            </a:r>
            <a:r>
              <a:rPr lang="en-US" dirty="0" err="1" smtClean="0"/>
              <a:t>seaborn</a:t>
            </a:r>
            <a:endParaRPr lang="en-US" dirty="0" smtClean="0"/>
          </a:p>
          <a:p>
            <a:r>
              <a:rPr lang="en-US" dirty="0" smtClean="0"/>
              <a:t>Create a scatter plot of </a:t>
            </a:r>
            <a:r>
              <a:rPr lang="en-US" dirty="0" err="1" smtClean="0"/>
              <a:t>petal_length</a:t>
            </a:r>
            <a:r>
              <a:rPr lang="en-US" dirty="0" smtClean="0"/>
              <a:t> </a:t>
            </a:r>
            <a:r>
              <a:rPr lang="en-US" dirty="0" err="1" smtClean="0"/>
              <a:t>verus</a:t>
            </a:r>
            <a:r>
              <a:rPr lang="en-US" dirty="0" smtClean="0"/>
              <a:t> </a:t>
            </a:r>
            <a:r>
              <a:rPr lang="en-US" dirty="0" err="1" smtClean="0"/>
              <a:t>petal_width</a:t>
            </a:r>
            <a:endParaRPr lang="en-US" dirty="0" smtClean="0"/>
          </a:p>
          <a:p>
            <a:r>
              <a:rPr lang="en-US" dirty="0" smtClean="0"/>
              <a:t>Color the plot in separate series based on species</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67</a:t>
            </a:fld>
            <a:endParaRPr lang="en-US"/>
          </a:p>
        </p:txBody>
      </p:sp>
      <p:sp>
        <p:nvSpPr>
          <p:cNvPr id="8" name="Text Placeholder 7"/>
          <p:cNvSpPr>
            <a:spLocks noGrp="1"/>
          </p:cNvSpPr>
          <p:nvPr>
            <p:ph type="body" sz="quarter" idx="13"/>
          </p:nvPr>
        </p:nvSpPr>
        <p:spPr/>
        <p:txBody>
          <a:bodyPr/>
          <a:lstStyle/>
          <a:p>
            <a:r>
              <a:rPr lang="en-US" dirty="0" smtClean="0"/>
              <a:t>EXERCISE 9: Visualizing correlation</a:t>
            </a:r>
            <a:endParaRPr lang="en-US" dirty="0"/>
          </a:p>
        </p:txBody>
      </p:sp>
      <p:grpSp>
        <p:nvGrpSpPr>
          <p:cNvPr id="12" name="Group 11"/>
          <p:cNvGrpSpPr/>
          <p:nvPr/>
        </p:nvGrpSpPr>
        <p:grpSpPr>
          <a:xfrm>
            <a:off x="334537" y="3610944"/>
            <a:ext cx="5750174" cy="3110531"/>
            <a:chOff x="334537" y="3610944"/>
            <a:chExt cx="5750174" cy="3110531"/>
          </a:xfrm>
        </p:grpSpPr>
        <p:sp>
          <p:nvSpPr>
            <p:cNvPr id="9" name="Rectangle 8"/>
            <p:cNvSpPr/>
            <p:nvPr/>
          </p:nvSpPr>
          <p:spPr>
            <a:xfrm>
              <a:off x="334537" y="3610944"/>
              <a:ext cx="5750174" cy="646331"/>
            </a:xfrm>
            <a:prstGeom prst="rect">
              <a:avLst/>
            </a:prstGeom>
            <a:solidFill>
              <a:schemeClr val="bg1">
                <a:lumMod val="95000"/>
              </a:schemeClr>
            </a:solidFill>
            <a:ln>
              <a:solidFill>
                <a:srgbClr val="585858"/>
              </a:solidFill>
            </a:ln>
          </p:spPr>
          <p:txBody>
            <a:bodyPr wrap="square">
              <a:spAutoFit/>
            </a:bodyPr>
            <a:lstStyle/>
            <a:p>
              <a:r>
                <a:rPr lang="en-US" b="1" dirty="0" smtClean="0">
                  <a:solidFill>
                    <a:srgbClr val="007020"/>
                  </a:solidFill>
                  <a:latin typeface="Courier" charset="0"/>
                </a:rPr>
                <a:t>import</a:t>
              </a:r>
              <a:r>
                <a:rPr lang="en-US" dirty="0" smtClean="0">
                  <a:solidFill>
                    <a:srgbClr val="000000"/>
                  </a:solidFill>
                  <a:latin typeface="Courier" charset="0"/>
                </a:rPr>
                <a:t> </a:t>
              </a:r>
              <a:r>
                <a:rPr lang="en-US" b="1" dirty="0">
                  <a:solidFill>
                    <a:srgbClr val="0E84B5"/>
                  </a:solidFill>
                  <a:latin typeface="Courier" charset="0"/>
                </a:rPr>
                <a:t>pandas</a:t>
              </a:r>
              <a:r>
                <a:rPr lang="en-US" dirty="0">
                  <a:solidFill>
                    <a:srgbClr val="000000"/>
                  </a:solidFill>
                  <a:latin typeface="Courier" charset="0"/>
                </a:rPr>
                <a:t> </a:t>
              </a:r>
              <a:r>
                <a:rPr lang="en-US" b="1" dirty="0">
                  <a:solidFill>
                    <a:srgbClr val="007020"/>
                  </a:solidFill>
                  <a:latin typeface="Courier" charset="0"/>
                </a:rPr>
                <a:t>as</a:t>
              </a:r>
              <a:r>
                <a:rPr lang="en-US" dirty="0">
                  <a:solidFill>
                    <a:srgbClr val="000000"/>
                  </a:solidFill>
                  <a:latin typeface="Courier" charset="0"/>
                </a:rPr>
                <a:t> </a:t>
              </a:r>
              <a:r>
                <a:rPr lang="en-US" b="1" dirty="0" err="1">
                  <a:solidFill>
                    <a:srgbClr val="0E84B5"/>
                  </a:solidFill>
                  <a:latin typeface="Courier" charset="0"/>
                </a:rPr>
                <a:t>pd</a:t>
              </a:r>
              <a:endParaRPr lang="en-US" dirty="0">
                <a:solidFill>
                  <a:srgbClr val="007020"/>
                </a:solidFill>
                <a:latin typeface="Courier" charset="0"/>
              </a:endParaRPr>
            </a:p>
            <a:p>
              <a:r>
                <a:rPr lang="en-US" dirty="0" err="1">
                  <a:solidFill>
                    <a:srgbClr val="000000"/>
                  </a:solidFill>
                  <a:latin typeface="Courier" charset="0"/>
                </a:rPr>
                <a:t>df</a:t>
              </a:r>
              <a:r>
                <a:rPr lang="en-US" dirty="0">
                  <a:solidFill>
                    <a:srgbClr val="000000"/>
                  </a:solidFill>
                  <a:latin typeface="Courier" charset="0"/>
                </a:rPr>
                <a:t> </a:t>
              </a:r>
              <a:r>
                <a:rPr lang="en-US" dirty="0">
                  <a:solidFill>
                    <a:srgbClr val="666666"/>
                  </a:solidFill>
                  <a:latin typeface="Courier" charset="0"/>
                </a:rPr>
                <a:t>=</a:t>
              </a:r>
              <a:r>
                <a:rPr lang="en-US" dirty="0">
                  <a:solidFill>
                    <a:srgbClr val="000000"/>
                  </a:solidFill>
                  <a:latin typeface="Courier" charset="0"/>
                </a:rPr>
                <a:t> </a:t>
              </a:r>
              <a:r>
                <a:rPr lang="en-US" dirty="0" err="1">
                  <a:solidFill>
                    <a:srgbClr val="000000"/>
                  </a:solidFill>
                  <a:latin typeface="Courier" charset="0"/>
                </a:rPr>
                <a:t>sns</a:t>
              </a:r>
              <a:r>
                <a:rPr lang="en-US" dirty="0" err="1">
                  <a:solidFill>
                    <a:srgbClr val="666666"/>
                  </a:solidFill>
                  <a:latin typeface="Courier" charset="0"/>
                </a:rPr>
                <a:t>.</a:t>
              </a:r>
              <a:r>
                <a:rPr lang="en-US" dirty="0" err="1">
                  <a:solidFill>
                    <a:srgbClr val="000000"/>
                  </a:solidFill>
                  <a:latin typeface="Courier" charset="0"/>
                </a:rPr>
                <a:t>load_dataset</a:t>
              </a:r>
              <a:r>
                <a:rPr lang="en-US" dirty="0">
                  <a:solidFill>
                    <a:srgbClr val="000000"/>
                  </a:solidFill>
                  <a:latin typeface="Courier" charset="0"/>
                </a:rPr>
                <a:t>(</a:t>
              </a:r>
              <a:r>
                <a:rPr lang="en-US" dirty="0">
                  <a:solidFill>
                    <a:srgbClr val="4070A0"/>
                  </a:solidFill>
                  <a:latin typeface="Courier" charset="0"/>
                </a:rPr>
                <a:t>"iris"</a:t>
              </a:r>
              <a:r>
                <a:rPr lang="en-US" dirty="0">
                  <a:solidFill>
                    <a:srgbClr val="000000"/>
                  </a:solidFill>
                  <a:latin typeface="Courier" charset="0"/>
                </a:rPr>
                <a:t>)</a:t>
              </a:r>
              <a:endParaRPr lang="en-US" dirty="0">
                <a:solidFill>
                  <a:srgbClr val="000000"/>
                </a:solidFill>
                <a:effectLst/>
                <a:latin typeface="Courier" charset="0"/>
              </a:endParaRPr>
            </a:p>
          </p:txBody>
        </p:sp>
        <p:pic>
          <p:nvPicPr>
            <p:cNvPr id="10" name="Picture 9"/>
            <p:cNvPicPr>
              <a:picLocks noChangeAspect="1"/>
            </p:cNvPicPr>
            <p:nvPr/>
          </p:nvPicPr>
          <p:blipFill>
            <a:blip r:embed="rId2"/>
            <a:stretch>
              <a:fillRect/>
            </a:stretch>
          </p:blipFill>
          <p:spPr>
            <a:xfrm>
              <a:off x="334537" y="4410075"/>
              <a:ext cx="5664200" cy="2311400"/>
            </a:xfrm>
            <a:prstGeom prst="rect">
              <a:avLst/>
            </a:prstGeom>
          </p:spPr>
        </p:pic>
        <p:sp>
          <p:nvSpPr>
            <p:cNvPr id="11" name="Rectangle 10"/>
            <p:cNvSpPr/>
            <p:nvPr/>
          </p:nvSpPr>
          <p:spPr>
            <a:xfrm>
              <a:off x="334537" y="4257275"/>
              <a:ext cx="5750174" cy="2464200"/>
            </a:xfrm>
            <a:prstGeom prst="rect">
              <a:avLst/>
            </a:prstGeom>
            <a:noFill/>
            <a:ln>
              <a:solidFill>
                <a:srgbClr val="585858"/>
              </a:solidFill>
            </a:ln>
          </p:spPr>
          <p:txBody>
            <a:bodyPr wrap="square">
              <a:noAutofit/>
            </a:bodyPr>
            <a:lstStyle/>
            <a:p>
              <a:endParaRPr lang="en-US" b="1">
                <a:solidFill>
                  <a:srgbClr val="007020"/>
                </a:solidFill>
                <a:latin typeface="Courier" charset="0"/>
              </a:endParaRPr>
            </a:p>
          </p:txBody>
        </p:sp>
      </p:grpSp>
    </p:spTree>
    <p:extLst>
      <p:ext uri="{BB962C8B-B14F-4D97-AF65-F5344CB8AC3E}">
        <p14:creationId xmlns:p14="http://schemas.microsoft.com/office/powerpoint/2010/main" val="95332302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err="1" smtClean="0"/>
              <a:t>Seaborn</a:t>
            </a:r>
            <a:r>
              <a:rPr lang="en-US" dirty="0" smtClean="0"/>
              <a:t> scatterplots</a:t>
            </a:r>
            <a:endParaRPr lang="en-US" dirty="0"/>
          </a:p>
        </p:txBody>
      </p:sp>
      <p:sp>
        <p:nvSpPr>
          <p:cNvPr id="7" name="Content Placeholder 6"/>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68</a:t>
            </a:fld>
            <a:endParaRPr lang="en-US"/>
          </a:p>
        </p:txBody>
      </p:sp>
      <p:sp>
        <p:nvSpPr>
          <p:cNvPr id="8" name="Text Placeholder 7"/>
          <p:cNvSpPr>
            <a:spLocks noGrp="1"/>
          </p:cNvSpPr>
          <p:nvPr>
            <p:ph type="body" sz="quarter" idx="13"/>
          </p:nvPr>
        </p:nvSpPr>
        <p:spPr/>
        <p:txBody>
          <a:bodyPr/>
          <a:lstStyle/>
          <a:p>
            <a:r>
              <a:rPr lang="en-US" dirty="0" smtClean="0"/>
              <a:t>EXERCISE 9 - Solution</a:t>
            </a:r>
            <a:endParaRPr lang="en-US" dirty="0"/>
          </a:p>
        </p:txBody>
      </p:sp>
      <p:grpSp>
        <p:nvGrpSpPr>
          <p:cNvPr id="13" name="Group 12"/>
          <p:cNvGrpSpPr/>
          <p:nvPr/>
        </p:nvGrpSpPr>
        <p:grpSpPr>
          <a:xfrm>
            <a:off x="334536" y="1825625"/>
            <a:ext cx="4837176" cy="4302308"/>
            <a:chOff x="334536" y="1825625"/>
            <a:chExt cx="4837176" cy="4302308"/>
          </a:xfrm>
        </p:grpSpPr>
        <p:sp>
          <p:nvSpPr>
            <p:cNvPr id="3" name="Rectangle 2"/>
            <p:cNvSpPr/>
            <p:nvPr/>
          </p:nvSpPr>
          <p:spPr>
            <a:xfrm>
              <a:off x="334536" y="1825625"/>
              <a:ext cx="4837176" cy="923330"/>
            </a:xfrm>
            <a:prstGeom prst="rect">
              <a:avLst/>
            </a:prstGeom>
            <a:solidFill>
              <a:schemeClr val="bg1">
                <a:lumMod val="95000"/>
              </a:schemeClr>
            </a:solidFill>
            <a:ln>
              <a:solidFill>
                <a:srgbClr val="585858"/>
              </a:solidFill>
            </a:ln>
          </p:spPr>
          <p:txBody>
            <a:bodyPr wrap="square">
              <a:spAutoFit/>
            </a:bodyPr>
            <a:lstStyle/>
            <a:p>
              <a:r>
                <a:rPr lang="en-US" dirty="0" err="1" smtClean="0">
                  <a:solidFill>
                    <a:srgbClr val="000000"/>
                  </a:solidFill>
                  <a:latin typeface="Courier" charset="0"/>
                </a:rPr>
                <a:t>sns</a:t>
              </a:r>
              <a:r>
                <a:rPr lang="en-US" dirty="0" err="1" smtClean="0">
                  <a:solidFill>
                    <a:srgbClr val="666666"/>
                  </a:solidFill>
                  <a:latin typeface="Courier" charset="0"/>
                </a:rPr>
                <a:t>.</a:t>
              </a:r>
              <a:r>
                <a:rPr lang="en-US" dirty="0" err="1" smtClean="0">
                  <a:solidFill>
                    <a:srgbClr val="000000"/>
                  </a:solidFill>
                  <a:latin typeface="Courier" charset="0"/>
                </a:rPr>
                <a:t>lmplot</a:t>
              </a:r>
              <a:r>
                <a:rPr lang="en-US" dirty="0" smtClean="0">
                  <a:solidFill>
                    <a:srgbClr val="000000"/>
                  </a:solidFill>
                  <a:latin typeface="Courier" charset="0"/>
                </a:rPr>
                <a:t>(data</a:t>
              </a:r>
              <a:r>
                <a:rPr lang="en-US" dirty="0" smtClean="0">
                  <a:solidFill>
                    <a:srgbClr val="666666"/>
                  </a:solidFill>
                  <a:latin typeface="Courier" charset="0"/>
                </a:rPr>
                <a:t>=</a:t>
              </a:r>
              <a:r>
                <a:rPr lang="en-US" dirty="0" err="1" smtClean="0">
                  <a:solidFill>
                    <a:srgbClr val="000000"/>
                  </a:solidFill>
                  <a:latin typeface="Courier" charset="0"/>
                </a:rPr>
                <a:t>df</a:t>
              </a:r>
              <a:r>
                <a:rPr lang="en-US" dirty="0">
                  <a:solidFill>
                    <a:srgbClr val="000000"/>
                  </a:solidFill>
                  <a:latin typeface="Courier" charset="0"/>
                </a:rPr>
                <a:t>, </a:t>
              </a:r>
              <a:endParaRPr lang="en-US" dirty="0" smtClean="0">
                <a:solidFill>
                  <a:srgbClr val="000000"/>
                </a:solidFill>
                <a:latin typeface="Courier" charset="0"/>
              </a:endParaRPr>
            </a:p>
            <a:p>
              <a:r>
                <a:rPr lang="en-US" dirty="0">
                  <a:solidFill>
                    <a:srgbClr val="000000"/>
                  </a:solidFill>
                  <a:latin typeface="Courier" charset="0"/>
                </a:rPr>
                <a:t> </a:t>
              </a:r>
              <a:r>
                <a:rPr lang="en-US" dirty="0" smtClean="0">
                  <a:solidFill>
                    <a:srgbClr val="000000"/>
                  </a:solidFill>
                  <a:latin typeface="Courier" charset="0"/>
                </a:rPr>
                <a:t>   x</a:t>
              </a:r>
              <a:r>
                <a:rPr lang="en-US" dirty="0">
                  <a:solidFill>
                    <a:srgbClr val="666666"/>
                  </a:solidFill>
                  <a:latin typeface="Courier" charset="0"/>
                </a:rPr>
                <a:t>=</a:t>
              </a:r>
              <a:r>
                <a:rPr lang="en-US" dirty="0">
                  <a:solidFill>
                    <a:srgbClr val="4070A0"/>
                  </a:solidFill>
                  <a:latin typeface="Courier" charset="0"/>
                </a:rPr>
                <a:t>'</a:t>
              </a:r>
              <a:r>
                <a:rPr lang="en-US" dirty="0" err="1">
                  <a:solidFill>
                    <a:srgbClr val="4070A0"/>
                  </a:solidFill>
                  <a:latin typeface="Courier" charset="0"/>
                </a:rPr>
                <a:t>petal_width</a:t>
              </a:r>
              <a:r>
                <a:rPr lang="en-US" dirty="0">
                  <a:solidFill>
                    <a:srgbClr val="4070A0"/>
                  </a:solidFill>
                  <a:latin typeface="Courier" charset="0"/>
                </a:rPr>
                <a:t>'</a:t>
              </a:r>
              <a:r>
                <a:rPr lang="en-US" dirty="0">
                  <a:solidFill>
                    <a:srgbClr val="000000"/>
                  </a:solidFill>
                  <a:latin typeface="Courier" charset="0"/>
                </a:rPr>
                <a:t>, </a:t>
              </a:r>
              <a:endParaRPr lang="en-US" dirty="0" smtClean="0">
                <a:solidFill>
                  <a:srgbClr val="000000"/>
                </a:solidFill>
                <a:latin typeface="Courier" charset="0"/>
              </a:endParaRPr>
            </a:p>
            <a:p>
              <a:r>
                <a:rPr lang="en-US" dirty="0">
                  <a:solidFill>
                    <a:srgbClr val="000000"/>
                  </a:solidFill>
                  <a:latin typeface="Courier" charset="0"/>
                </a:rPr>
                <a:t> </a:t>
              </a:r>
              <a:r>
                <a:rPr lang="en-US" dirty="0" smtClean="0">
                  <a:solidFill>
                    <a:srgbClr val="000000"/>
                  </a:solidFill>
                  <a:latin typeface="Courier" charset="0"/>
                </a:rPr>
                <a:t>   y</a:t>
              </a:r>
              <a:r>
                <a:rPr lang="en-US" dirty="0">
                  <a:solidFill>
                    <a:srgbClr val="666666"/>
                  </a:solidFill>
                  <a:latin typeface="Courier" charset="0"/>
                </a:rPr>
                <a:t>=</a:t>
              </a:r>
              <a:r>
                <a:rPr lang="en-US" dirty="0">
                  <a:solidFill>
                    <a:srgbClr val="4070A0"/>
                  </a:solidFill>
                  <a:latin typeface="Courier" charset="0"/>
                </a:rPr>
                <a:t>'</a:t>
              </a:r>
              <a:r>
                <a:rPr lang="en-US" dirty="0" err="1">
                  <a:solidFill>
                    <a:srgbClr val="4070A0"/>
                  </a:solidFill>
                  <a:latin typeface="Courier" charset="0"/>
                </a:rPr>
                <a:t>petal_length</a:t>
              </a:r>
              <a:r>
                <a:rPr lang="en-US" dirty="0">
                  <a:solidFill>
                    <a:srgbClr val="4070A0"/>
                  </a:solidFill>
                  <a:latin typeface="Courier" charset="0"/>
                </a:rPr>
                <a:t>'</a:t>
              </a:r>
              <a:r>
                <a:rPr lang="en-US" dirty="0">
                  <a:solidFill>
                    <a:srgbClr val="000000"/>
                  </a:solidFill>
                  <a:latin typeface="Courier" charset="0"/>
                </a:rPr>
                <a:t>)</a:t>
              </a:r>
              <a:endParaRPr lang="en-US" dirty="0">
                <a:solidFill>
                  <a:srgbClr val="4070A0"/>
                </a:solidFill>
                <a:effectLst/>
                <a:latin typeface="Courier" charset="0"/>
              </a:endParaRPr>
            </a:p>
          </p:txBody>
        </p:sp>
        <p:pic>
          <p:nvPicPr>
            <p:cNvPr id="5" name="Picture 4"/>
            <p:cNvPicPr>
              <a:picLocks noChangeAspect="1"/>
            </p:cNvPicPr>
            <p:nvPr/>
          </p:nvPicPr>
          <p:blipFill>
            <a:blip r:embed="rId2"/>
            <a:stretch>
              <a:fillRect/>
            </a:stretch>
          </p:blipFill>
          <p:spPr>
            <a:xfrm>
              <a:off x="1131103" y="2883892"/>
              <a:ext cx="3244041" cy="3244041"/>
            </a:xfrm>
            <a:prstGeom prst="rect">
              <a:avLst/>
            </a:prstGeom>
          </p:spPr>
        </p:pic>
      </p:grpSp>
      <p:sp>
        <p:nvSpPr>
          <p:cNvPr id="14" name="Rectangle 13"/>
          <p:cNvSpPr/>
          <p:nvPr/>
        </p:nvSpPr>
        <p:spPr>
          <a:xfrm>
            <a:off x="334535" y="2754287"/>
            <a:ext cx="4837177" cy="3422676"/>
          </a:xfrm>
          <a:prstGeom prst="rect">
            <a:avLst/>
          </a:prstGeom>
          <a:noFill/>
          <a:ln>
            <a:solidFill>
              <a:srgbClr val="585858"/>
            </a:solidFill>
          </a:ln>
        </p:spPr>
        <p:txBody>
          <a:bodyPr wrap="square">
            <a:noAutofit/>
          </a:bodyPr>
          <a:lstStyle/>
          <a:p>
            <a:endParaRPr lang="en-US" b="1">
              <a:solidFill>
                <a:srgbClr val="007020"/>
              </a:solidFill>
              <a:latin typeface="Courier" charset="0"/>
            </a:endParaRPr>
          </a:p>
        </p:txBody>
      </p:sp>
      <p:grpSp>
        <p:nvGrpSpPr>
          <p:cNvPr id="16" name="Group 15"/>
          <p:cNvGrpSpPr/>
          <p:nvPr/>
        </p:nvGrpSpPr>
        <p:grpSpPr>
          <a:xfrm>
            <a:off x="6109753" y="1843848"/>
            <a:ext cx="4839406" cy="4323447"/>
            <a:chOff x="6109753" y="1843848"/>
            <a:chExt cx="4839406" cy="4323447"/>
          </a:xfrm>
        </p:grpSpPr>
        <p:grpSp>
          <p:nvGrpSpPr>
            <p:cNvPr id="12" name="Group 11"/>
            <p:cNvGrpSpPr/>
            <p:nvPr/>
          </p:nvGrpSpPr>
          <p:grpSpPr>
            <a:xfrm>
              <a:off x="6109753" y="1843848"/>
              <a:ext cx="4839406" cy="4286164"/>
              <a:chOff x="5313186" y="1843848"/>
              <a:chExt cx="4839406" cy="4286164"/>
            </a:xfrm>
          </p:grpSpPr>
          <p:pic>
            <p:nvPicPr>
              <p:cNvPr id="10" name="Picture 9"/>
              <p:cNvPicPr>
                <a:picLocks noChangeAspect="1"/>
              </p:cNvPicPr>
              <p:nvPr/>
            </p:nvPicPr>
            <p:blipFill>
              <a:blip r:embed="rId3"/>
              <a:stretch>
                <a:fillRect/>
              </a:stretch>
            </p:blipFill>
            <p:spPr>
              <a:xfrm>
                <a:off x="5738451" y="2883892"/>
                <a:ext cx="3988876" cy="3246120"/>
              </a:xfrm>
              <a:prstGeom prst="rect">
                <a:avLst/>
              </a:prstGeom>
            </p:spPr>
          </p:pic>
          <p:sp>
            <p:nvSpPr>
              <p:cNvPr id="11" name="Rectangle 10"/>
              <p:cNvSpPr/>
              <p:nvPr/>
            </p:nvSpPr>
            <p:spPr>
              <a:xfrm>
                <a:off x="5313186" y="1843848"/>
                <a:ext cx="4839406" cy="923330"/>
              </a:xfrm>
              <a:prstGeom prst="rect">
                <a:avLst/>
              </a:prstGeom>
              <a:solidFill>
                <a:schemeClr val="bg1">
                  <a:lumMod val="95000"/>
                </a:schemeClr>
              </a:solidFill>
              <a:ln>
                <a:solidFill>
                  <a:srgbClr val="585858"/>
                </a:solidFill>
              </a:ln>
            </p:spPr>
            <p:txBody>
              <a:bodyPr wrap="square">
                <a:spAutoFit/>
              </a:bodyPr>
              <a:lstStyle/>
              <a:p>
                <a:r>
                  <a:rPr lang="en-US" dirty="0" err="1" smtClean="0">
                    <a:solidFill>
                      <a:srgbClr val="000000"/>
                    </a:solidFill>
                    <a:latin typeface="Courier" charset="0"/>
                  </a:rPr>
                  <a:t>sns</a:t>
                </a:r>
                <a:r>
                  <a:rPr lang="en-US" dirty="0" err="1" smtClean="0">
                    <a:solidFill>
                      <a:srgbClr val="666666"/>
                    </a:solidFill>
                    <a:latin typeface="Courier" charset="0"/>
                  </a:rPr>
                  <a:t>.</a:t>
                </a:r>
                <a:r>
                  <a:rPr lang="en-US" dirty="0" err="1" smtClean="0">
                    <a:solidFill>
                      <a:srgbClr val="000000"/>
                    </a:solidFill>
                    <a:latin typeface="Courier" charset="0"/>
                  </a:rPr>
                  <a:t>lmplot</a:t>
                </a:r>
                <a:r>
                  <a:rPr lang="en-US" dirty="0" smtClean="0">
                    <a:solidFill>
                      <a:srgbClr val="000000"/>
                    </a:solidFill>
                    <a:latin typeface="Courier" charset="0"/>
                  </a:rPr>
                  <a:t>(data</a:t>
                </a:r>
                <a:r>
                  <a:rPr lang="en-US" dirty="0" smtClean="0">
                    <a:solidFill>
                      <a:srgbClr val="666666"/>
                    </a:solidFill>
                    <a:latin typeface="Courier" charset="0"/>
                  </a:rPr>
                  <a:t>=</a:t>
                </a:r>
                <a:r>
                  <a:rPr lang="en-US" dirty="0" err="1" smtClean="0">
                    <a:solidFill>
                      <a:srgbClr val="000000"/>
                    </a:solidFill>
                    <a:latin typeface="Courier" charset="0"/>
                  </a:rPr>
                  <a:t>df</a:t>
                </a:r>
                <a:r>
                  <a:rPr lang="en-US" dirty="0" smtClean="0">
                    <a:solidFill>
                      <a:srgbClr val="000000"/>
                    </a:solidFill>
                    <a:latin typeface="Courier" charset="0"/>
                  </a:rPr>
                  <a:t>, hue=</a:t>
                </a:r>
                <a:r>
                  <a:rPr lang="en-US" dirty="0" smtClean="0">
                    <a:solidFill>
                      <a:srgbClr val="4070A0"/>
                    </a:solidFill>
                    <a:latin typeface="Courier" charset="0"/>
                  </a:rPr>
                  <a:t>'species'</a:t>
                </a:r>
                <a:r>
                  <a:rPr lang="en-US" dirty="0" smtClean="0">
                    <a:solidFill>
                      <a:srgbClr val="000000"/>
                    </a:solidFill>
                    <a:latin typeface="Courier" charset="0"/>
                  </a:rPr>
                  <a:t>, </a:t>
                </a:r>
              </a:p>
              <a:p>
                <a:r>
                  <a:rPr lang="en-US" dirty="0">
                    <a:solidFill>
                      <a:srgbClr val="000000"/>
                    </a:solidFill>
                    <a:latin typeface="Courier" charset="0"/>
                  </a:rPr>
                  <a:t> </a:t>
                </a:r>
                <a:r>
                  <a:rPr lang="en-US" dirty="0" smtClean="0">
                    <a:solidFill>
                      <a:srgbClr val="000000"/>
                    </a:solidFill>
                    <a:latin typeface="Courier" charset="0"/>
                  </a:rPr>
                  <a:t>   x</a:t>
                </a:r>
                <a:r>
                  <a:rPr lang="en-US" dirty="0">
                    <a:solidFill>
                      <a:srgbClr val="666666"/>
                    </a:solidFill>
                    <a:latin typeface="Courier" charset="0"/>
                  </a:rPr>
                  <a:t>=</a:t>
                </a:r>
                <a:r>
                  <a:rPr lang="en-US" dirty="0">
                    <a:solidFill>
                      <a:srgbClr val="4070A0"/>
                    </a:solidFill>
                    <a:latin typeface="Courier" charset="0"/>
                  </a:rPr>
                  <a:t>'</a:t>
                </a:r>
                <a:r>
                  <a:rPr lang="en-US" dirty="0" err="1">
                    <a:solidFill>
                      <a:srgbClr val="4070A0"/>
                    </a:solidFill>
                    <a:latin typeface="Courier" charset="0"/>
                  </a:rPr>
                  <a:t>petal_width</a:t>
                </a:r>
                <a:r>
                  <a:rPr lang="en-US" dirty="0">
                    <a:solidFill>
                      <a:srgbClr val="4070A0"/>
                    </a:solidFill>
                    <a:latin typeface="Courier" charset="0"/>
                  </a:rPr>
                  <a:t>'</a:t>
                </a:r>
                <a:r>
                  <a:rPr lang="en-US" dirty="0">
                    <a:solidFill>
                      <a:srgbClr val="000000"/>
                    </a:solidFill>
                    <a:latin typeface="Courier" charset="0"/>
                  </a:rPr>
                  <a:t>, </a:t>
                </a:r>
                <a:endParaRPr lang="en-US" dirty="0" smtClean="0">
                  <a:solidFill>
                    <a:srgbClr val="000000"/>
                  </a:solidFill>
                  <a:latin typeface="Courier" charset="0"/>
                </a:endParaRPr>
              </a:p>
              <a:p>
                <a:r>
                  <a:rPr lang="en-US" dirty="0">
                    <a:solidFill>
                      <a:srgbClr val="000000"/>
                    </a:solidFill>
                    <a:latin typeface="Courier" charset="0"/>
                  </a:rPr>
                  <a:t> </a:t>
                </a:r>
                <a:r>
                  <a:rPr lang="en-US" dirty="0" smtClean="0">
                    <a:solidFill>
                      <a:srgbClr val="000000"/>
                    </a:solidFill>
                    <a:latin typeface="Courier" charset="0"/>
                  </a:rPr>
                  <a:t>   y</a:t>
                </a:r>
                <a:r>
                  <a:rPr lang="en-US" dirty="0">
                    <a:solidFill>
                      <a:srgbClr val="666666"/>
                    </a:solidFill>
                    <a:latin typeface="Courier" charset="0"/>
                  </a:rPr>
                  <a:t>=</a:t>
                </a:r>
                <a:r>
                  <a:rPr lang="en-US" dirty="0">
                    <a:solidFill>
                      <a:srgbClr val="4070A0"/>
                    </a:solidFill>
                    <a:latin typeface="Courier" charset="0"/>
                  </a:rPr>
                  <a:t>'</a:t>
                </a:r>
                <a:r>
                  <a:rPr lang="en-US" dirty="0" err="1">
                    <a:solidFill>
                      <a:srgbClr val="4070A0"/>
                    </a:solidFill>
                    <a:latin typeface="Courier" charset="0"/>
                  </a:rPr>
                  <a:t>petal_length</a:t>
                </a:r>
                <a:r>
                  <a:rPr lang="en-US" dirty="0">
                    <a:solidFill>
                      <a:srgbClr val="4070A0"/>
                    </a:solidFill>
                    <a:latin typeface="Courier" charset="0"/>
                  </a:rPr>
                  <a:t>'</a:t>
                </a:r>
                <a:r>
                  <a:rPr lang="en-US" dirty="0">
                    <a:solidFill>
                      <a:srgbClr val="000000"/>
                    </a:solidFill>
                    <a:latin typeface="Courier" charset="0"/>
                  </a:rPr>
                  <a:t>)</a:t>
                </a:r>
                <a:endParaRPr lang="en-US" dirty="0">
                  <a:solidFill>
                    <a:srgbClr val="4070A0"/>
                  </a:solidFill>
                  <a:effectLst/>
                  <a:latin typeface="Courier" charset="0"/>
                </a:endParaRPr>
              </a:p>
            </p:txBody>
          </p:sp>
        </p:grpSp>
        <p:sp>
          <p:nvSpPr>
            <p:cNvPr id="15" name="Rectangle 14"/>
            <p:cNvSpPr/>
            <p:nvPr/>
          </p:nvSpPr>
          <p:spPr>
            <a:xfrm>
              <a:off x="6110867" y="2763955"/>
              <a:ext cx="4837177" cy="3403340"/>
            </a:xfrm>
            <a:prstGeom prst="rect">
              <a:avLst/>
            </a:prstGeom>
            <a:noFill/>
            <a:ln>
              <a:solidFill>
                <a:srgbClr val="585858"/>
              </a:solidFill>
            </a:ln>
          </p:spPr>
          <p:txBody>
            <a:bodyPr wrap="square">
              <a:noAutofit/>
            </a:bodyPr>
            <a:lstStyle/>
            <a:p>
              <a:endParaRPr lang="en-US" b="1">
                <a:solidFill>
                  <a:srgbClr val="007020"/>
                </a:solidFill>
                <a:latin typeface="Courier" charset="0"/>
              </a:endParaRPr>
            </a:p>
          </p:txBody>
        </p:sp>
      </p:grpSp>
    </p:spTree>
    <p:extLst>
      <p:ext uri="{BB962C8B-B14F-4D97-AF65-F5344CB8AC3E}">
        <p14:creationId xmlns:p14="http://schemas.microsoft.com/office/powerpoint/2010/main" val="132654157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Plotting Relationships: Scatterplot / LM Plot</a:t>
            </a:r>
            <a:endParaRPr lang="en-US" dirty="0"/>
          </a:p>
        </p:txBody>
      </p:sp>
      <p:sp>
        <p:nvSpPr>
          <p:cNvPr id="3" name="Content Placeholder 2"/>
          <p:cNvSpPr>
            <a:spLocks noGrp="1"/>
          </p:cNvSpPr>
          <p:nvPr>
            <p:ph idx="1"/>
          </p:nvPr>
        </p:nvSpPr>
        <p:spPr>
          <a:xfrm>
            <a:off x="334537" y="1825625"/>
            <a:ext cx="11552663" cy="1414286"/>
          </a:xfrm>
        </p:spPr>
        <p:txBody>
          <a:bodyPr anchor="ctr">
            <a:normAutofit fontScale="92500" lnSpcReduction="10000"/>
          </a:bodyPr>
          <a:lstStyle/>
          <a:p>
            <a:r>
              <a:rPr lang="en-US" sz="2400" dirty="0" smtClean="0"/>
              <a:t>We followed the same pattern to plot other attributes versus price:</a:t>
            </a:r>
          </a:p>
          <a:p>
            <a:pPr lvl="1"/>
            <a:r>
              <a:rPr lang="en-US" sz="2000" dirty="0" smtClean="0"/>
              <a:t>The percent of people who are middle-aged (45 </a:t>
            </a:r>
            <a:r>
              <a:rPr lang="mr-IN" sz="2000" dirty="0" smtClean="0"/>
              <a:t>–</a:t>
            </a:r>
            <a:r>
              <a:rPr lang="en-US" sz="2000" dirty="0" smtClean="0"/>
              <a:t> 64)</a:t>
            </a:r>
          </a:p>
          <a:p>
            <a:pPr lvl="1"/>
            <a:r>
              <a:rPr lang="en-US" sz="2000" dirty="0" smtClean="0"/>
              <a:t>The percent of people are over 65</a:t>
            </a:r>
          </a:p>
          <a:p>
            <a:r>
              <a:rPr lang="en-US" sz="2200" dirty="0" smtClean="0"/>
              <a:t>Nothing here looks particularly interesting except maybe the cut-offs.</a:t>
            </a:r>
            <a:endParaRPr lang="en-US" sz="2200" dirty="0"/>
          </a:p>
        </p:txBody>
      </p:sp>
      <p:sp>
        <p:nvSpPr>
          <p:cNvPr id="4" name="Slide Number Placeholder 3"/>
          <p:cNvSpPr>
            <a:spLocks noGrp="1"/>
          </p:cNvSpPr>
          <p:nvPr>
            <p:ph type="sldNum" sz="quarter" idx="12"/>
          </p:nvPr>
        </p:nvSpPr>
        <p:spPr/>
        <p:txBody>
          <a:bodyPr/>
          <a:lstStyle/>
          <a:p>
            <a:fld id="{721E7CEC-74A5-0048-9106-4C537A0603F6}" type="slidenum">
              <a:rPr lang="en-US" smtClean="0"/>
              <a:t>69</a:t>
            </a:fld>
            <a:endParaRPr lang="en-US"/>
          </a:p>
        </p:txBody>
      </p:sp>
      <p:sp>
        <p:nvSpPr>
          <p:cNvPr id="10" name="TextBox 9"/>
          <p:cNvSpPr txBox="1"/>
          <p:nvPr/>
        </p:nvSpPr>
        <p:spPr>
          <a:xfrm>
            <a:off x="7797800" y="297570"/>
            <a:ext cx="4394200" cy="369332"/>
          </a:xfrm>
          <a:prstGeom prst="rect">
            <a:avLst/>
          </a:prstGeom>
          <a:solidFill>
            <a:srgbClr val="E7CA49"/>
          </a:solidFill>
        </p:spPr>
        <p:txBody>
          <a:bodyPr wrap="square" rtlCol="0">
            <a:spAutoFit/>
          </a:bodyPr>
          <a:lstStyle/>
          <a:p>
            <a:pPr algn="r"/>
            <a:r>
              <a:rPr lang="en-US" smtClean="0">
                <a:solidFill>
                  <a:schemeClr val="tx1">
                    <a:lumMod val="75000"/>
                    <a:lumOff val="25000"/>
                  </a:schemeClr>
                </a:solidFill>
              </a:rPr>
              <a:t>3.2 Census data</a:t>
            </a:r>
            <a:endParaRPr lang="en-US" dirty="0">
              <a:solidFill>
                <a:schemeClr val="tx1">
                  <a:lumMod val="75000"/>
                  <a:lumOff val="25000"/>
                </a:schemeClr>
              </a:solidFill>
            </a:endParaRPr>
          </a:p>
        </p:txBody>
      </p:sp>
      <p:pic>
        <p:nvPicPr>
          <p:cNvPr id="11" name="Picture 10"/>
          <p:cNvPicPr>
            <a:picLocks noChangeAspect="1"/>
          </p:cNvPicPr>
          <p:nvPr/>
        </p:nvPicPr>
        <p:blipFill>
          <a:blip r:embed="rId2"/>
          <a:stretch>
            <a:fillRect/>
          </a:stretch>
        </p:blipFill>
        <p:spPr>
          <a:xfrm>
            <a:off x="334537" y="3342286"/>
            <a:ext cx="3187596" cy="3196626"/>
          </a:xfrm>
          <a:prstGeom prst="rect">
            <a:avLst/>
          </a:prstGeom>
        </p:spPr>
      </p:pic>
      <p:pic>
        <p:nvPicPr>
          <p:cNvPr id="12" name="Picture 11"/>
          <p:cNvPicPr>
            <a:picLocks noChangeAspect="1"/>
          </p:cNvPicPr>
          <p:nvPr/>
        </p:nvPicPr>
        <p:blipFill>
          <a:blip r:embed="rId3"/>
          <a:stretch>
            <a:fillRect/>
          </a:stretch>
        </p:blipFill>
        <p:spPr>
          <a:xfrm>
            <a:off x="3846741" y="3338512"/>
            <a:ext cx="3191359" cy="3200400"/>
          </a:xfrm>
          <a:prstGeom prst="rect">
            <a:avLst/>
          </a:prstGeom>
        </p:spPr>
      </p:pic>
      <p:pic>
        <p:nvPicPr>
          <p:cNvPr id="13" name="Picture 12"/>
          <p:cNvPicPr>
            <a:picLocks noChangeAspect="1"/>
          </p:cNvPicPr>
          <p:nvPr/>
        </p:nvPicPr>
        <p:blipFill>
          <a:blip r:embed="rId4"/>
          <a:stretch>
            <a:fillRect/>
          </a:stretch>
        </p:blipFill>
        <p:spPr>
          <a:xfrm>
            <a:off x="7245457" y="3338512"/>
            <a:ext cx="3797085" cy="3200400"/>
          </a:xfrm>
          <a:prstGeom prst="rect">
            <a:avLst/>
          </a:prstGeom>
        </p:spPr>
      </p:pic>
    </p:spTree>
    <p:extLst>
      <p:ext uri="{BB962C8B-B14F-4D97-AF65-F5344CB8AC3E}">
        <p14:creationId xmlns:p14="http://schemas.microsoft.com/office/powerpoint/2010/main" val="148474024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First Notebook</a:t>
            </a:r>
            <a:endParaRPr lang="en-US" dirty="0"/>
          </a:p>
        </p:txBody>
      </p:sp>
      <p:sp>
        <p:nvSpPr>
          <p:cNvPr id="6" name="Content Placeholder 5"/>
          <p:cNvSpPr>
            <a:spLocks noGrp="1"/>
          </p:cNvSpPr>
          <p:nvPr>
            <p:ph idx="1"/>
          </p:nvPr>
        </p:nvSpPr>
        <p:spPr/>
        <p:txBody>
          <a:bodyPr/>
          <a:lstStyle/>
          <a:p>
            <a:r>
              <a:rPr lang="en-US" dirty="0" smtClean="0"/>
              <a:t>Create a new Python Notebook in Jupyter</a:t>
            </a:r>
          </a:p>
          <a:p>
            <a:endParaRPr lang="en-US" dirty="0" smtClean="0"/>
          </a:p>
          <a:p>
            <a:endParaRPr lang="en-US" dirty="0" smtClean="0"/>
          </a:p>
          <a:p>
            <a:r>
              <a:rPr lang="en-US" dirty="0" smtClean="0"/>
              <a:t>Write your hello world program</a:t>
            </a:r>
          </a:p>
          <a:p>
            <a:endParaRPr lang="en-US" dirty="0" smtClean="0"/>
          </a:p>
          <a:p>
            <a:endParaRPr lang="en-US" dirty="0"/>
          </a:p>
          <a:p>
            <a:r>
              <a:rPr lang="en-US" dirty="0" smtClean="0"/>
              <a:t>Run the current cell with </a:t>
            </a:r>
            <a:r>
              <a:rPr lang="en-US" sz="2000" dirty="0" smtClean="0">
                <a:latin typeface="Consolas" charset="0"/>
                <a:ea typeface="Consolas" charset="0"/>
                <a:cs typeface="Consolas" charset="0"/>
              </a:rPr>
              <a:t>Shift-Enter</a:t>
            </a:r>
            <a:endParaRPr lang="en-US" dirty="0">
              <a:latin typeface="Consolas" charset="0"/>
              <a:ea typeface="Consolas" charset="0"/>
              <a:cs typeface="Consolas" charset="0"/>
            </a:endParaRPr>
          </a:p>
        </p:txBody>
      </p:sp>
      <p:sp>
        <p:nvSpPr>
          <p:cNvPr id="5" name="Slide Number Placeholder 4"/>
          <p:cNvSpPr>
            <a:spLocks noGrp="1"/>
          </p:cNvSpPr>
          <p:nvPr>
            <p:ph type="sldNum" sz="quarter" idx="12"/>
          </p:nvPr>
        </p:nvSpPr>
        <p:spPr/>
        <p:txBody>
          <a:bodyPr/>
          <a:lstStyle/>
          <a:p>
            <a:fld id="{721E7CEC-74A5-0048-9106-4C537A0603F6}" type="slidenum">
              <a:rPr lang="en-US" smtClean="0"/>
              <a:t>7</a:t>
            </a:fld>
            <a:endParaRPr lang="en-US" dirty="0"/>
          </a:p>
        </p:txBody>
      </p:sp>
      <p:sp>
        <p:nvSpPr>
          <p:cNvPr id="3" name="Text Placeholder 2"/>
          <p:cNvSpPr>
            <a:spLocks noGrp="1"/>
          </p:cNvSpPr>
          <p:nvPr>
            <p:ph type="body" sz="quarter" idx="13"/>
          </p:nvPr>
        </p:nvSpPr>
        <p:spPr/>
        <p:txBody>
          <a:bodyPr/>
          <a:lstStyle/>
          <a:p>
            <a:r>
              <a:rPr lang="en-US" dirty="0" smtClean="0"/>
              <a:t>EXERCISE 1: Jupyter</a:t>
            </a:r>
            <a:endParaRPr lang="en-US" dirty="0"/>
          </a:p>
        </p:txBody>
      </p:sp>
      <p:pic>
        <p:nvPicPr>
          <p:cNvPr id="7" name="Picture 6"/>
          <p:cNvPicPr>
            <a:picLocks noChangeAspect="1"/>
          </p:cNvPicPr>
          <p:nvPr/>
        </p:nvPicPr>
        <p:blipFill>
          <a:blip r:embed="rId2"/>
          <a:stretch>
            <a:fillRect/>
          </a:stretch>
        </p:blipFill>
        <p:spPr>
          <a:xfrm>
            <a:off x="7057736" y="1057565"/>
            <a:ext cx="2298700" cy="2438400"/>
          </a:xfrm>
          <a:prstGeom prst="rect">
            <a:avLst/>
          </a:prstGeom>
        </p:spPr>
      </p:pic>
      <p:pic>
        <p:nvPicPr>
          <p:cNvPr id="9" name="Picture 8"/>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630382" y="3843972"/>
            <a:ext cx="5049982" cy="515591"/>
          </a:xfrm>
          <a:prstGeom prst="rect">
            <a:avLst/>
          </a:prstGeom>
        </p:spPr>
      </p:pic>
      <p:pic>
        <p:nvPicPr>
          <p:cNvPr id="10" name="Picture 9"/>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630382" y="5428009"/>
            <a:ext cx="5049982" cy="785611"/>
          </a:xfrm>
          <a:prstGeom prst="rect">
            <a:avLst/>
          </a:prstGeom>
        </p:spPr>
      </p:pic>
    </p:spTree>
    <p:extLst>
      <p:ext uri="{BB962C8B-B14F-4D97-AF65-F5344CB8AC3E}">
        <p14:creationId xmlns:p14="http://schemas.microsoft.com/office/powerpoint/2010/main" val="106331934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 Review Correlations in Data</a:t>
            </a:r>
            <a:endParaRPr lang="en-US" dirty="0"/>
          </a:p>
        </p:txBody>
      </p:sp>
      <p:sp>
        <p:nvSpPr>
          <p:cNvPr id="3" name="Content Placeholder 2"/>
          <p:cNvSpPr>
            <a:spLocks noGrp="1"/>
          </p:cNvSpPr>
          <p:nvPr>
            <p:ph idx="1"/>
          </p:nvPr>
        </p:nvSpPr>
        <p:spPr/>
        <p:txBody>
          <a:bodyPr>
            <a:normAutofit/>
          </a:bodyPr>
          <a:lstStyle/>
          <a:p>
            <a:r>
              <a:rPr lang="en-US" dirty="0"/>
              <a:t>We want to </a:t>
            </a:r>
            <a:r>
              <a:rPr lang="en-US" dirty="0" smtClean="0"/>
              <a:t>look at several more potential relationships between price and the local ZIP code for each facility:</a:t>
            </a:r>
          </a:p>
          <a:p>
            <a:pPr lvl="1"/>
            <a:r>
              <a:rPr lang="en-US" dirty="0" smtClean="0"/>
              <a:t>Percent</a:t>
            </a:r>
            <a:r>
              <a:rPr lang="en-US" dirty="0"/>
              <a:t>; SEX AND AGE - Male </a:t>
            </a:r>
            <a:r>
              <a:rPr lang="en-US" dirty="0" smtClean="0"/>
              <a:t>population</a:t>
            </a:r>
          </a:p>
          <a:p>
            <a:pPr lvl="1"/>
            <a:r>
              <a:rPr lang="en-US" dirty="0" smtClean="0"/>
              <a:t>Percent</a:t>
            </a:r>
            <a:r>
              <a:rPr lang="en-US" dirty="0"/>
              <a:t>; RACE - Total population - One Race </a:t>
            </a:r>
            <a:r>
              <a:rPr lang="mr-IN" dirty="0" smtClean="0"/>
              <a:t>–</a:t>
            </a:r>
            <a:r>
              <a:rPr lang="en-US" dirty="0" smtClean="0"/>
              <a:t> White</a:t>
            </a:r>
          </a:p>
          <a:p>
            <a:pPr lvl="1"/>
            <a:r>
              <a:rPr lang="en-US" dirty="0" smtClean="0"/>
              <a:t>Percent</a:t>
            </a:r>
            <a:r>
              <a:rPr lang="en-US" dirty="0"/>
              <a:t>; RACE - Total population - One Race - Black or African </a:t>
            </a:r>
            <a:r>
              <a:rPr lang="en-US" dirty="0" smtClean="0"/>
              <a:t>American</a:t>
            </a:r>
          </a:p>
          <a:p>
            <a:pPr lvl="1"/>
            <a:r>
              <a:rPr lang="en-US" dirty="0" smtClean="0"/>
              <a:t>Percent</a:t>
            </a:r>
            <a:r>
              <a:rPr lang="en-US" dirty="0"/>
              <a:t>; RELATIONSHIP - Total population - In households </a:t>
            </a:r>
            <a:r>
              <a:rPr lang="mr-IN" dirty="0" smtClean="0"/>
              <a:t>–</a:t>
            </a:r>
            <a:r>
              <a:rPr lang="en-US" dirty="0" smtClean="0"/>
              <a:t> Nonrelatives</a:t>
            </a:r>
          </a:p>
          <a:p>
            <a:pPr lvl="1"/>
            <a:r>
              <a:rPr lang="en-US" dirty="0" smtClean="0"/>
              <a:t>Percent</a:t>
            </a:r>
            <a:r>
              <a:rPr lang="en-US" dirty="0"/>
              <a:t>; HOUSING OCCUPANCY - Total housing units - Vacant housing </a:t>
            </a:r>
            <a:r>
              <a:rPr lang="en-US" dirty="0" smtClean="0"/>
              <a:t>units</a:t>
            </a:r>
            <a:endParaRPr lang="en-US" dirty="0"/>
          </a:p>
          <a:p>
            <a:endParaRPr lang="en-US" dirty="0" smtClean="0"/>
          </a:p>
          <a:p>
            <a:r>
              <a:rPr lang="en-US" dirty="0" smtClean="0"/>
              <a:t>This work of doing lookups based on ZIP code, formatting the data properly, and examining possible correlations is repetitive.</a:t>
            </a:r>
          </a:p>
        </p:txBody>
      </p:sp>
      <p:sp>
        <p:nvSpPr>
          <p:cNvPr id="4" name="Slide Number Placeholder 3"/>
          <p:cNvSpPr>
            <a:spLocks noGrp="1"/>
          </p:cNvSpPr>
          <p:nvPr>
            <p:ph type="sldNum" sz="quarter" idx="12"/>
          </p:nvPr>
        </p:nvSpPr>
        <p:spPr/>
        <p:txBody>
          <a:bodyPr/>
          <a:lstStyle/>
          <a:p>
            <a:fld id="{721E7CEC-74A5-0048-9106-4C537A0603F6}" type="slidenum">
              <a:rPr lang="en-US" smtClean="0"/>
              <a:t>70</a:t>
            </a:fld>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4. Look at correlations</a:t>
            </a:r>
            <a:endParaRPr lang="en-US" dirty="0">
              <a:solidFill>
                <a:schemeClr val="tx1">
                  <a:lumMod val="75000"/>
                  <a:lumOff val="25000"/>
                </a:schemeClr>
              </a:solidFill>
            </a:endParaRPr>
          </a:p>
        </p:txBody>
      </p:sp>
    </p:spTree>
    <p:extLst>
      <p:ext uri="{BB962C8B-B14F-4D97-AF65-F5344CB8AC3E}">
        <p14:creationId xmlns:p14="http://schemas.microsoft.com/office/powerpoint/2010/main" val="117634621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Be a Lazy Programmer: Lists, Loops, and Lambda</a:t>
            </a:r>
            <a:endParaRPr lang="en-US" dirty="0"/>
          </a:p>
        </p:txBody>
      </p:sp>
      <p:sp>
        <p:nvSpPr>
          <p:cNvPr id="3" name="Content Placeholder 2"/>
          <p:cNvSpPr>
            <a:spLocks noGrp="1"/>
          </p:cNvSpPr>
          <p:nvPr>
            <p:ph idx="1"/>
          </p:nvPr>
        </p:nvSpPr>
        <p:spPr>
          <a:xfrm>
            <a:off x="7236178" y="3560999"/>
            <a:ext cx="4285648" cy="2327277"/>
          </a:xfrm>
        </p:spPr>
        <p:txBody>
          <a:bodyPr>
            <a:normAutofit/>
          </a:bodyPr>
          <a:lstStyle/>
          <a:p>
            <a:r>
              <a:rPr lang="en-US" sz="2400" dirty="0" smtClean="0"/>
              <a:t>Dictionary that maps series name to field name</a:t>
            </a:r>
          </a:p>
          <a:p>
            <a:r>
              <a:rPr lang="en-US" sz="2400" dirty="0" smtClean="0"/>
              <a:t>Function to encapsulate the lookup process</a:t>
            </a:r>
          </a:p>
          <a:p>
            <a:r>
              <a:rPr lang="en-US" sz="2400" dirty="0" smtClean="0"/>
              <a:t>Loop through the dictionary and get the data for each series</a:t>
            </a:r>
            <a:endParaRPr lang="en-US" sz="2400" dirty="0"/>
          </a:p>
        </p:txBody>
      </p:sp>
      <p:sp>
        <p:nvSpPr>
          <p:cNvPr id="4" name="Slide Number Placeholder 3"/>
          <p:cNvSpPr>
            <a:spLocks noGrp="1"/>
          </p:cNvSpPr>
          <p:nvPr>
            <p:ph type="sldNum" sz="quarter" idx="12"/>
          </p:nvPr>
        </p:nvSpPr>
        <p:spPr/>
        <p:txBody>
          <a:bodyPr/>
          <a:lstStyle/>
          <a:p>
            <a:fld id="{721E7CEC-74A5-0048-9106-4C537A0603F6}" type="slidenum">
              <a:rPr lang="en-US" smtClean="0"/>
              <a:t>71</a:t>
            </a:fld>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4.1 Pull in </a:t>
            </a:r>
            <a:r>
              <a:rPr lang="en-US" smtClean="0">
                <a:solidFill>
                  <a:schemeClr val="tx1">
                    <a:lumMod val="75000"/>
                    <a:lumOff val="25000"/>
                  </a:schemeClr>
                </a:solidFill>
              </a:rPr>
              <a:t>several variables from census</a:t>
            </a:r>
            <a:endParaRPr lang="en-US" dirty="0">
              <a:solidFill>
                <a:schemeClr val="tx1">
                  <a:lumMod val="75000"/>
                  <a:lumOff val="25000"/>
                </a:schemeClr>
              </a:solidFill>
            </a:endParaRPr>
          </a:p>
        </p:txBody>
      </p:sp>
      <p:sp>
        <p:nvSpPr>
          <p:cNvPr id="6" name="Rectangle 5"/>
          <p:cNvSpPr/>
          <p:nvPr/>
        </p:nvSpPr>
        <p:spPr>
          <a:xfrm>
            <a:off x="334537" y="1825625"/>
            <a:ext cx="11187289" cy="1600438"/>
          </a:xfrm>
          <a:prstGeom prst="rect">
            <a:avLst/>
          </a:prstGeom>
          <a:solidFill>
            <a:schemeClr val="bg1">
              <a:lumMod val="95000"/>
            </a:schemeClr>
          </a:solidFill>
          <a:ln>
            <a:solidFill>
              <a:srgbClr val="585858"/>
            </a:solidFill>
          </a:ln>
        </p:spPr>
        <p:txBody>
          <a:bodyPr wrap="square">
            <a:spAutoFit/>
          </a:bodyPr>
          <a:lstStyle/>
          <a:p>
            <a:r>
              <a:rPr lang="en-US" sz="1400" dirty="0" smtClean="0">
                <a:solidFill>
                  <a:srgbClr val="000000"/>
                </a:solidFill>
                <a:latin typeface="Courier" charset="0"/>
              </a:rPr>
              <a:t>factors </a:t>
            </a:r>
            <a:r>
              <a:rPr lang="en-US" sz="1400" dirty="0">
                <a:solidFill>
                  <a:srgbClr val="666666"/>
                </a:solidFill>
                <a:latin typeface="Courier" charset="0"/>
              </a:rPr>
              <a:t>=</a:t>
            </a:r>
            <a:r>
              <a:rPr lang="en-US" sz="1400" dirty="0">
                <a:solidFill>
                  <a:srgbClr val="000000"/>
                </a:solidFill>
                <a:latin typeface="Courier" charset="0"/>
              </a:rPr>
              <a:t> {</a:t>
            </a:r>
          </a:p>
          <a:p>
            <a:r>
              <a:rPr lang="en-US" sz="1400" dirty="0">
                <a:solidFill>
                  <a:srgbClr val="000000"/>
                </a:solidFill>
                <a:latin typeface="Courier" charset="0"/>
              </a:rPr>
              <a:t>    </a:t>
            </a:r>
            <a:r>
              <a:rPr lang="en-US" sz="1400" dirty="0">
                <a:solidFill>
                  <a:srgbClr val="4070A0"/>
                </a:solidFill>
                <a:latin typeface="Courier" charset="0"/>
              </a:rPr>
              <a:t>'</a:t>
            </a:r>
            <a:r>
              <a:rPr lang="en-US" sz="1400" dirty="0" err="1">
                <a:solidFill>
                  <a:srgbClr val="4070A0"/>
                </a:solidFill>
                <a:latin typeface="Courier" charset="0"/>
              </a:rPr>
              <a:t>pct_male</a:t>
            </a:r>
            <a:r>
              <a:rPr lang="en-US" sz="1400" dirty="0">
                <a:solidFill>
                  <a:srgbClr val="4070A0"/>
                </a:solidFill>
                <a:latin typeface="Courier" charset="0"/>
              </a:rPr>
              <a:t>'</a:t>
            </a:r>
            <a:r>
              <a:rPr lang="en-US" sz="1400" dirty="0">
                <a:solidFill>
                  <a:srgbClr val="000000"/>
                </a:solidFill>
                <a:latin typeface="Courier" charset="0"/>
              </a:rPr>
              <a:t>:   </a:t>
            </a:r>
            <a:r>
              <a:rPr lang="en-US" sz="1400" dirty="0">
                <a:solidFill>
                  <a:srgbClr val="4070A0"/>
                </a:solidFill>
                <a:latin typeface="Courier" charset="0"/>
              </a:rPr>
              <a:t>'Percent; SEX AND AGE - Male population'</a:t>
            </a:r>
            <a:r>
              <a:rPr lang="en-US" sz="1400" dirty="0">
                <a:solidFill>
                  <a:srgbClr val="000000"/>
                </a:solidFill>
                <a:latin typeface="Courier" charset="0"/>
              </a:rPr>
              <a:t>,</a:t>
            </a:r>
            <a:endParaRPr lang="en-US" sz="1400" dirty="0">
              <a:solidFill>
                <a:srgbClr val="4070A0"/>
              </a:solidFill>
              <a:latin typeface="Courier" charset="0"/>
            </a:endParaRPr>
          </a:p>
          <a:p>
            <a:r>
              <a:rPr lang="en-US" sz="1400" dirty="0">
                <a:solidFill>
                  <a:srgbClr val="000000"/>
                </a:solidFill>
                <a:latin typeface="Courier" charset="0"/>
              </a:rPr>
              <a:t>    </a:t>
            </a:r>
            <a:r>
              <a:rPr lang="en-US" sz="1400" dirty="0">
                <a:solidFill>
                  <a:srgbClr val="4070A0"/>
                </a:solidFill>
                <a:latin typeface="Courier" charset="0"/>
              </a:rPr>
              <a:t>'</a:t>
            </a:r>
            <a:r>
              <a:rPr lang="en-US" sz="1400" dirty="0" err="1">
                <a:solidFill>
                  <a:srgbClr val="4070A0"/>
                </a:solidFill>
                <a:latin typeface="Courier" charset="0"/>
              </a:rPr>
              <a:t>pct_white</a:t>
            </a:r>
            <a:r>
              <a:rPr lang="en-US" sz="1400" dirty="0">
                <a:solidFill>
                  <a:srgbClr val="4070A0"/>
                </a:solidFill>
                <a:latin typeface="Courier" charset="0"/>
              </a:rPr>
              <a:t>'</a:t>
            </a:r>
            <a:r>
              <a:rPr lang="en-US" sz="1400" dirty="0">
                <a:solidFill>
                  <a:srgbClr val="000000"/>
                </a:solidFill>
                <a:latin typeface="Courier" charset="0"/>
              </a:rPr>
              <a:t>:  </a:t>
            </a:r>
            <a:r>
              <a:rPr lang="en-US" sz="1400" dirty="0">
                <a:solidFill>
                  <a:srgbClr val="4070A0"/>
                </a:solidFill>
                <a:latin typeface="Courier" charset="0"/>
              </a:rPr>
              <a:t>'Percent; RACE - Total population - One Race - White'</a:t>
            </a:r>
            <a:r>
              <a:rPr lang="en-US" sz="1400" dirty="0">
                <a:solidFill>
                  <a:srgbClr val="000000"/>
                </a:solidFill>
                <a:latin typeface="Courier" charset="0"/>
              </a:rPr>
              <a:t>,</a:t>
            </a:r>
            <a:endParaRPr lang="en-US" sz="1400" dirty="0">
              <a:solidFill>
                <a:srgbClr val="4070A0"/>
              </a:solidFill>
              <a:latin typeface="Courier" charset="0"/>
            </a:endParaRPr>
          </a:p>
          <a:p>
            <a:r>
              <a:rPr lang="en-US" sz="1400" dirty="0">
                <a:solidFill>
                  <a:srgbClr val="000000"/>
                </a:solidFill>
                <a:latin typeface="Courier" charset="0"/>
              </a:rPr>
              <a:t>    </a:t>
            </a:r>
            <a:r>
              <a:rPr lang="en-US" sz="1400" dirty="0">
                <a:solidFill>
                  <a:srgbClr val="4070A0"/>
                </a:solidFill>
                <a:latin typeface="Courier" charset="0"/>
              </a:rPr>
              <a:t>'</a:t>
            </a:r>
            <a:r>
              <a:rPr lang="en-US" sz="1400" dirty="0" err="1">
                <a:solidFill>
                  <a:srgbClr val="4070A0"/>
                </a:solidFill>
                <a:latin typeface="Courier" charset="0"/>
              </a:rPr>
              <a:t>pct_black</a:t>
            </a:r>
            <a:r>
              <a:rPr lang="en-US" sz="1400" dirty="0">
                <a:solidFill>
                  <a:srgbClr val="4070A0"/>
                </a:solidFill>
                <a:latin typeface="Courier" charset="0"/>
              </a:rPr>
              <a:t>'</a:t>
            </a:r>
            <a:r>
              <a:rPr lang="en-US" sz="1400" dirty="0">
                <a:solidFill>
                  <a:srgbClr val="000000"/>
                </a:solidFill>
                <a:latin typeface="Courier" charset="0"/>
              </a:rPr>
              <a:t>:  </a:t>
            </a:r>
            <a:r>
              <a:rPr lang="en-US" sz="1400" dirty="0">
                <a:solidFill>
                  <a:srgbClr val="4070A0"/>
                </a:solidFill>
                <a:latin typeface="Courier" charset="0"/>
              </a:rPr>
              <a:t>'Percent; RACE - Total population - One Race - Black or African American'</a:t>
            </a:r>
            <a:r>
              <a:rPr lang="en-US" sz="1400" dirty="0">
                <a:solidFill>
                  <a:srgbClr val="000000"/>
                </a:solidFill>
                <a:latin typeface="Courier" charset="0"/>
              </a:rPr>
              <a:t>,</a:t>
            </a:r>
            <a:endParaRPr lang="en-US" sz="1400" dirty="0">
              <a:solidFill>
                <a:srgbClr val="4070A0"/>
              </a:solidFill>
              <a:latin typeface="Courier" charset="0"/>
            </a:endParaRPr>
          </a:p>
          <a:p>
            <a:r>
              <a:rPr lang="en-US" sz="1400" dirty="0">
                <a:solidFill>
                  <a:srgbClr val="000000"/>
                </a:solidFill>
                <a:latin typeface="Courier" charset="0"/>
              </a:rPr>
              <a:t>    </a:t>
            </a:r>
            <a:r>
              <a:rPr lang="en-US" sz="1400" dirty="0">
                <a:solidFill>
                  <a:srgbClr val="4070A0"/>
                </a:solidFill>
                <a:latin typeface="Courier" charset="0"/>
              </a:rPr>
              <a:t>'pct_non_</a:t>
            </a:r>
            <a:r>
              <a:rPr lang="en-US" sz="1400" dirty="0" err="1">
                <a:solidFill>
                  <a:srgbClr val="4070A0"/>
                </a:solidFill>
                <a:latin typeface="Courier" charset="0"/>
              </a:rPr>
              <a:t>rel</a:t>
            </a:r>
            <a:r>
              <a:rPr lang="en-US" sz="1400" dirty="0">
                <a:solidFill>
                  <a:srgbClr val="4070A0"/>
                </a:solidFill>
                <a:latin typeface="Courier" charset="0"/>
              </a:rPr>
              <a:t>'</a:t>
            </a:r>
            <a:r>
              <a:rPr lang="en-US" sz="1400" dirty="0">
                <a:solidFill>
                  <a:srgbClr val="000000"/>
                </a:solidFill>
                <a:latin typeface="Courier" charset="0"/>
              </a:rPr>
              <a:t>:</a:t>
            </a:r>
            <a:r>
              <a:rPr lang="en-US" sz="1400" dirty="0">
                <a:solidFill>
                  <a:srgbClr val="4070A0"/>
                </a:solidFill>
                <a:latin typeface="Courier" charset="0"/>
              </a:rPr>
              <a:t>'Percent; RELATIONSHIP - Total population - In households - Nonrelatives'</a:t>
            </a:r>
            <a:r>
              <a:rPr lang="en-US" sz="1400" dirty="0">
                <a:solidFill>
                  <a:srgbClr val="000000"/>
                </a:solidFill>
                <a:latin typeface="Courier" charset="0"/>
              </a:rPr>
              <a:t>,</a:t>
            </a:r>
            <a:endParaRPr lang="en-US" sz="1400" dirty="0">
              <a:solidFill>
                <a:srgbClr val="4070A0"/>
              </a:solidFill>
              <a:latin typeface="Courier" charset="0"/>
            </a:endParaRPr>
          </a:p>
          <a:p>
            <a:r>
              <a:rPr lang="en-US" sz="1400" dirty="0">
                <a:solidFill>
                  <a:srgbClr val="000000"/>
                </a:solidFill>
                <a:latin typeface="Courier" charset="0"/>
              </a:rPr>
              <a:t>    </a:t>
            </a:r>
            <a:r>
              <a:rPr lang="en-US" sz="1400" dirty="0">
                <a:solidFill>
                  <a:srgbClr val="4070A0"/>
                </a:solidFill>
                <a:latin typeface="Courier" charset="0"/>
              </a:rPr>
              <a:t>'</a:t>
            </a:r>
            <a:r>
              <a:rPr lang="en-US" sz="1400" dirty="0" err="1">
                <a:solidFill>
                  <a:srgbClr val="4070A0"/>
                </a:solidFill>
                <a:latin typeface="Courier" charset="0"/>
              </a:rPr>
              <a:t>pct_vacant</a:t>
            </a:r>
            <a:r>
              <a:rPr lang="en-US" sz="1400" dirty="0">
                <a:solidFill>
                  <a:srgbClr val="4070A0"/>
                </a:solidFill>
                <a:latin typeface="Courier" charset="0"/>
              </a:rPr>
              <a:t>'</a:t>
            </a:r>
            <a:r>
              <a:rPr lang="en-US" sz="1400" dirty="0">
                <a:solidFill>
                  <a:srgbClr val="000000"/>
                </a:solidFill>
                <a:latin typeface="Courier" charset="0"/>
              </a:rPr>
              <a:t>: </a:t>
            </a:r>
            <a:r>
              <a:rPr lang="en-US" sz="1400" dirty="0">
                <a:solidFill>
                  <a:srgbClr val="4070A0"/>
                </a:solidFill>
                <a:latin typeface="Courier" charset="0"/>
              </a:rPr>
              <a:t>'Percent; HOUSING OCCUPANCY - Total housing units - Vacant housing units'</a:t>
            </a:r>
            <a:r>
              <a:rPr lang="en-US" sz="1400" dirty="0">
                <a:solidFill>
                  <a:srgbClr val="000000"/>
                </a:solidFill>
                <a:latin typeface="Courier" charset="0"/>
              </a:rPr>
              <a:t>,</a:t>
            </a:r>
            <a:endParaRPr lang="en-US" sz="1400" dirty="0">
              <a:solidFill>
                <a:srgbClr val="4070A0"/>
              </a:solidFill>
              <a:latin typeface="Courier" charset="0"/>
            </a:endParaRPr>
          </a:p>
          <a:p>
            <a:r>
              <a:rPr lang="en-US" sz="1400" dirty="0" smtClean="0">
                <a:solidFill>
                  <a:srgbClr val="000000"/>
                </a:solidFill>
                <a:latin typeface="Courier" charset="0"/>
              </a:rPr>
              <a:t>}</a:t>
            </a:r>
            <a:endParaRPr lang="en-US" sz="1400" dirty="0">
              <a:solidFill>
                <a:srgbClr val="000000"/>
              </a:solidFill>
              <a:latin typeface="Courier" charset="0"/>
            </a:endParaRPr>
          </a:p>
        </p:txBody>
      </p:sp>
      <p:sp>
        <p:nvSpPr>
          <p:cNvPr id="8" name="Rectangle 7"/>
          <p:cNvSpPr/>
          <p:nvPr/>
        </p:nvSpPr>
        <p:spPr>
          <a:xfrm>
            <a:off x="334537" y="3426063"/>
            <a:ext cx="6721019" cy="2462213"/>
          </a:xfrm>
          <a:prstGeom prst="rect">
            <a:avLst/>
          </a:prstGeom>
          <a:solidFill>
            <a:schemeClr val="bg1">
              <a:lumMod val="95000"/>
            </a:schemeClr>
          </a:solidFill>
          <a:ln>
            <a:solidFill>
              <a:srgbClr val="585858"/>
            </a:solidFill>
          </a:ln>
        </p:spPr>
        <p:txBody>
          <a:bodyPr wrap="square">
            <a:spAutoFit/>
          </a:bodyPr>
          <a:lstStyle/>
          <a:p>
            <a:r>
              <a:rPr lang="en-US" sz="1400" b="1" smtClean="0">
                <a:solidFill>
                  <a:srgbClr val="007020"/>
                </a:solidFill>
                <a:latin typeface="Courier" charset="0"/>
              </a:rPr>
              <a:t>def</a:t>
            </a:r>
            <a:r>
              <a:rPr lang="en-US" sz="1400" dirty="0" smtClean="0">
                <a:solidFill>
                  <a:srgbClr val="000000"/>
                </a:solidFill>
                <a:latin typeface="Courier" charset="0"/>
              </a:rPr>
              <a:t> </a:t>
            </a:r>
            <a:r>
              <a:rPr lang="en-US" sz="1400" dirty="0" err="1" smtClean="0">
                <a:solidFill>
                  <a:srgbClr val="06287E"/>
                </a:solidFill>
                <a:latin typeface="Courier" charset="0"/>
              </a:rPr>
              <a:t>get_factor</a:t>
            </a:r>
            <a:r>
              <a:rPr lang="en-US" sz="1400" dirty="0" smtClean="0">
                <a:solidFill>
                  <a:srgbClr val="000000"/>
                </a:solidFill>
                <a:latin typeface="Courier" charset="0"/>
              </a:rPr>
              <a:t>(d, </a:t>
            </a:r>
            <a:r>
              <a:rPr lang="en-US" sz="1400" dirty="0" err="1">
                <a:solidFill>
                  <a:srgbClr val="000000"/>
                </a:solidFill>
                <a:latin typeface="Courier" charset="0"/>
              </a:rPr>
              <a:t>lkp</a:t>
            </a:r>
            <a:r>
              <a:rPr lang="en-US" sz="1400" dirty="0">
                <a:solidFill>
                  <a:srgbClr val="000000"/>
                </a:solidFill>
                <a:latin typeface="Courier" charset="0"/>
              </a:rPr>
              <a:t>, factor):</a:t>
            </a:r>
          </a:p>
          <a:p>
            <a:r>
              <a:rPr lang="en-US" sz="1400" dirty="0">
                <a:solidFill>
                  <a:srgbClr val="000000"/>
                </a:solidFill>
                <a:latin typeface="Courier" charset="0"/>
              </a:rPr>
              <a:t>    values </a:t>
            </a:r>
            <a:r>
              <a:rPr lang="en-US" sz="1400" dirty="0">
                <a:solidFill>
                  <a:srgbClr val="666666"/>
                </a:solidFill>
                <a:latin typeface="Courier" charset="0"/>
              </a:rPr>
              <a:t>=</a:t>
            </a:r>
            <a:r>
              <a:rPr lang="en-US" sz="1400" dirty="0">
                <a:solidFill>
                  <a:srgbClr val="000000"/>
                </a:solidFill>
                <a:latin typeface="Courier" charset="0"/>
              </a:rPr>
              <a:t> </a:t>
            </a:r>
            <a:r>
              <a:rPr lang="en-US" sz="1400" dirty="0" smtClean="0">
                <a:solidFill>
                  <a:srgbClr val="000000"/>
                </a:solidFill>
                <a:latin typeface="Courier" charset="0"/>
              </a:rPr>
              <a:t>d[</a:t>
            </a:r>
            <a:r>
              <a:rPr lang="en-US" sz="1400" dirty="0">
                <a:solidFill>
                  <a:srgbClr val="4070A0"/>
                </a:solidFill>
                <a:latin typeface="Courier" charset="0"/>
              </a:rPr>
              <a:t>'</a:t>
            </a:r>
            <a:r>
              <a:rPr lang="en-US" sz="1400" dirty="0" err="1">
                <a:solidFill>
                  <a:srgbClr val="4070A0"/>
                </a:solidFill>
                <a:latin typeface="Courier" charset="0"/>
              </a:rPr>
              <a:t>facility_zip</a:t>
            </a:r>
            <a:r>
              <a:rPr lang="en-US" sz="1400" dirty="0">
                <a:solidFill>
                  <a:srgbClr val="4070A0"/>
                </a:solidFill>
                <a:latin typeface="Courier" charset="0"/>
              </a:rPr>
              <a:t>'</a:t>
            </a:r>
            <a:r>
              <a:rPr lang="en-US" sz="1400" dirty="0">
                <a:solidFill>
                  <a:srgbClr val="000000"/>
                </a:solidFill>
                <a:latin typeface="Courier" charset="0"/>
              </a:rPr>
              <a:t>]</a:t>
            </a:r>
            <a:r>
              <a:rPr lang="en-US" sz="1400" dirty="0">
                <a:solidFill>
                  <a:srgbClr val="666666"/>
                </a:solidFill>
                <a:latin typeface="Courier" charset="0"/>
              </a:rPr>
              <a:t>.</a:t>
            </a:r>
            <a:r>
              <a:rPr lang="en-US" sz="1400" dirty="0">
                <a:solidFill>
                  <a:srgbClr val="000000"/>
                </a:solidFill>
                <a:latin typeface="Courier" charset="0"/>
              </a:rPr>
              <a:t>apply</a:t>
            </a:r>
            <a:r>
              <a:rPr lang="en-US" sz="1400" dirty="0" smtClean="0">
                <a:solidFill>
                  <a:srgbClr val="000000"/>
                </a:solidFill>
                <a:latin typeface="Courier" charset="0"/>
              </a:rPr>
              <a:t>(</a:t>
            </a:r>
          </a:p>
          <a:p>
            <a:r>
              <a:rPr lang="en-US" sz="1400" b="1" dirty="0">
                <a:solidFill>
                  <a:srgbClr val="000000"/>
                </a:solidFill>
                <a:latin typeface="Courier" charset="0"/>
              </a:rPr>
              <a:t> </a:t>
            </a:r>
            <a:r>
              <a:rPr lang="en-US" sz="1400" b="1" dirty="0" smtClean="0">
                <a:solidFill>
                  <a:srgbClr val="000000"/>
                </a:solidFill>
                <a:latin typeface="Courier" charset="0"/>
              </a:rPr>
              <a:t>       </a:t>
            </a:r>
            <a:r>
              <a:rPr lang="en-US" sz="1400" b="1" dirty="0" smtClean="0">
                <a:solidFill>
                  <a:srgbClr val="007020"/>
                </a:solidFill>
                <a:latin typeface="Courier" charset="0"/>
              </a:rPr>
              <a:t>lambda</a:t>
            </a:r>
            <a:r>
              <a:rPr lang="en-US" sz="1400" dirty="0" smtClean="0">
                <a:solidFill>
                  <a:srgbClr val="000000"/>
                </a:solidFill>
                <a:latin typeface="Courier" charset="0"/>
              </a:rPr>
              <a:t> </a:t>
            </a:r>
            <a:r>
              <a:rPr lang="en-US" sz="1400" dirty="0">
                <a:solidFill>
                  <a:srgbClr val="000000"/>
                </a:solidFill>
                <a:latin typeface="Courier" charset="0"/>
              </a:rPr>
              <a:t>x: [</a:t>
            </a:r>
            <a:r>
              <a:rPr lang="en-US" sz="1400" dirty="0" err="1">
                <a:solidFill>
                  <a:srgbClr val="000000"/>
                </a:solidFill>
                <a:latin typeface="Courier" charset="0"/>
              </a:rPr>
              <a:t>lkp</a:t>
            </a:r>
            <a:r>
              <a:rPr lang="en-US" sz="1400" dirty="0" err="1">
                <a:solidFill>
                  <a:srgbClr val="666666"/>
                </a:solidFill>
                <a:latin typeface="Courier" charset="0"/>
              </a:rPr>
              <a:t>.</a:t>
            </a:r>
            <a:r>
              <a:rPr lang="en-US" sz="1400" dirty="0" err="1">
                <a:solidFill>
                  <a:srgbClr val="000000"/>
                </a:solidFill>
                <a:latin typeface="Courier" charset="0"/>
              </a:rPr>
              <a:t>get_value</a:t>
            </a:r>
            <a:r>
              <a:rPr lang="en-US" sz="1400" dirty="0">
                <a:solidFill>
                  <a:srgbClr val="000000"/>
                </a:solidFill>
                <a:latin typeface="Courier" charset="0"/>
              </a:rPr>
              <a:t>(</a:t>
            </a:r>
            <a:r>
              <a:rPr lang="en-US" sz="1400" dirty="0" err="1">
                <a:solidFill>
                  <a:srgbClr val="000000"/>
                </a:solidFill>
                <a:latin typeface="Courier" charset="0"/>
              </a:rPr>
              <a:t>x,factor</a:t>
            </a:r>
            <a:r>
              <a:rPr lang="en-US" sz="1400" dirty="0" smtClean="0">
                <a:solidFill>
                  <a:srgbClr val="000000"/>
                </a:solidFill>
                <a:latin typeface="Courier" charset="0"/>
              </a:rPr>
              <a:t>)]</a:t>
            </a:r>
          </a:p>
          <a:p>
            <a:r>
              <a:rPr lang="en-US" sz="1400" dirty="0">
                <a:solidFill>
                  <a:srgbClr val="000000"/>
                </a:solidFill>
                <a:latin typeface="Courier" charset="0"/>
              </a:rPr>
              <a:t> </a:t>
            </a:r>
            <a:r>
              <a:rPr lang="en-US" sz="1400" dirty="0" smtClean="0">
                <a:solidFill>
                  <a:srgbClr val="000000"/>
                </a:solidFill>
                <a:latin typeface="Courier" charset="0"/>
              </a:rPr>
              <a:t>   )</a:t>
            </a:r>
            <a:endParaRPr lang="en-US" sz="1400" dirty="0">
              <a:solidFill>
                <a:srgbClr val="000000"/>
              </a:solidFill>
              <a:latin typeface="Courier" charset="0"/>
            </a:endParaRPr>
          </a:p>
          <a:p>
            <a:r>
              <a:rPr lang="en-US" sz="1400" dirty="0">
                <a:solidFill>
                  <a:srgbClr val="000000"/>
                </a:solidFill>
                <a:latin typeface="Courier" charset="0"/>
              </a:rPr>
              <a:t>    </a:t>
            </a:r>
            <a:r>
              <a:rPr lang="en-US" sz="1400" b="1" dirty="0">
                <a:solidFill>
                  <a:srgbClr val="007020"/>
                </a:solidFill>
                <a:latin typeface="Courier" charset="0"/>
              </a:rPr>
              <a:t>return</a:t>
            </a:r>
            <a:r>
              <a:rPr lang="en-US" sz="1400" dirty="0">
                <a:solidFill>
                  <a:srgbClr val="000000"/>
                </a:solidFill>
                <a:latin typeface="Courier" charset="0"/>
              </a:rPr>
              <a:t> </a:t>
            </a:r>
            <a:r>
              <a:rPr lang="en-US" sz="1400" dirty="0" err="1">
                <a:solidFill>
                  <a:srgbClr val="000000"/>
                </a:solidFill>
                <a:latin typeface="Courier" charset="0"/>
              </a:rPr>
              <a:t>values</a:t>
            </a:r>
            <a:r>
              <a:rPr lang="en-US" sz="1400" dirty="0" err="1">
                <a:solidFill>
                  <a:srgbClr val="666666"/>
                </a:solidFill>
                <a:latin typeface="Courier" charset="0"/>
              </a:rPr>
              <a:t>.</a:t>
            </a:r>
            <a:r>
              <a:rPr lang="en-US" sz="1400" dirty="0" err="1">
                <a:solidFill>
                  <a:srgbClr val="000000"/>
                </a:solidFill>
                <a:latin typeface="Courier" charset="0"/>
              </a:rPr>
              <a:t>apply</a:t>
            </a:r>
            <a:r>
              <a:rPr lang="en-US" sz="1400" dirty="0" smtClean="0">
                <a:solidFill>
                  <a:srgbClr val="000000"/>
                </a:solidFill>
                <a:latin typeface="Courier" charset="0"/>
              </a:rPr>
              <a:t>(</a:t>
            </a:r>
          </a:p>
          <a:p>
            <a:r>
              <a:rPr lang="en-US" sz="1400" b="1" dirty="0">
                <a:solidFill>
                  <a:srgbClr val="000000"/>
                </a:solidFill>
                <a:latin typeface="Courier" charset="0"/>
              </a:rPr>
              <a:t> </a:t>
            </a:r>
            <a:r>
              <a:rPr lang="en-US" sz="1400" b="1" dirty="0" smtClean="0">
                <a:solidFill>
                  <a:srgbClr val="000000"/>
                </a:solidFill>
                <a:latin typeface="Courier" charset="0"/>
              </a:rPr>
              <a:t>       </a:t>
            </a:r>
            <a:r>
              <a:rPr lang="en-US" sz="1400" b="1" dirty="0" smtClean="0">
                <a:solidFill>
                  <a:srgbClr val="007020"/>
                </a:solidFill>
                <a:latin typeface="Courier" charset="0"/>
              </a:rPr>
              <a:t>lambda</a:t>
            </a:r>
            <a:r>
              <a:rPr lang="en-US" sz="1400" dirty="0" smtClean="0">
                <a:solidFill>
                  <a:srgbClr val="000000"/>
                </a:solidFill>
                <a:latin typeface="Courier" charset="0"/>
              </a:rPr>
              <a:t> </a:t>
            </a:r>
            <a:r>
              <a:rPr lang="en-US" sz="1400" dirty="0">
                <a:solidFill>
                  <a:srgbClr val="000000"/>
                </a:solidFill>
                <a:latin typeface="Courier" charset="0"/>
              </a:rPr>
              <a:t>x: </a:t>
            </a:r>
            <a:r>
              <a:rPr lang="en-US" sz="1400" dirty="0" smtClean="0">
                <a:solidFill>
                  <a:srgbClr val="007020"/>
                </a:solidFill>
                <a:latin typeface="Courier" charset="0"/>
              </a:rPr>
              <a:t>sum</a:t>
            </a:r>
            <a:r>
              <a:rPr lang="en-US" sz="1400" dirty="0" smtClean="0">
                <a:solidFill>
                  <a:srgbClr val="000000"/>
                </a:solidFill>
                <a:latin typeface="Courier" charset="0"/>
              </a:rPr>
              <a:t>(</a:t>
            </a:r>
            <a:r>
              <a:rPr lang="en-US" sz="1400" dirty="0" smtClean="0">
                <a:solidFill>
                  <a:srgbClr val="007020"/>
                </a:solidFill>
                <a:latin typeface="Courier" charset="0"/>
              </a:rPr>
              <a:t>float</a:t>
            </a:r>
            <a:r>
              <a:rPr lang="en-US" sz="1400" dirty="0" smtClean="0">
                <a:solidFill>
                  <a:srgbClr val="000000"/>
                </a:solidFill>
                <a:latin typeface="Courier" charset="0"/>
              </a:rPr>
              <a:t>(n</a:t>
            </a:r>
            <a:r>
              <a:rPr lang="en-US" sz="1400" dirty="0">
                <a:solidFill>
                  <a:srgbClr val="000000"/>
                </a:solidFill>
                <a:latin typeface="Courier" charset="0"/>
              </a:rPr>
              <a:t>) </a:t>
            </a:r>
            <a:r>
              <a:rPr lang="en-US" sz="1400" b="1" dirty="0">
                <a:solidFill>
                  <a:srgbClr val="007020"/>
                </a:solidFill>
                <a:latin typeface="Courier" charset="0"/>
              </a:rPr>
              <a:t>if</a:t>
            </a:r>
            <a:r>
              <a:rPr lang="en-US" sz="1400" dirty="0">
                <a:solidFill>
                  <a:srgbClr val="000000"/>
                </a:solidFill>
                <a:latin typeface="Courier" charset="0"/>
              </a:rPr>
              <a:t> </a:t>
            </a:r>
            <a:r>
              <a:rPr lang="en-US" sz="1400" dirty="0" err="1">
                <a:solidFill>
                  <a:srgbClr val="000000"/>
                </a:solidFill>
                <a:latin typeface="Courier" charset="0"/>
              </a:rPr>
              <a:t>re</a:t>
            </a:r>
            <a:r>
              <a:rPr lang="en-US" sz="1400" dirty="0" err="1">
                <a:solidFill>
                  <a:srgbClr val="666666"/>
                </a:solidFill>
                <a:latin typeface="Courier" charset="0"/>
              </a:rPr>
              <a:t>.</a:t>
            </a:r>
            <a:r>
              <a:rPr lang="en-US" sz="1400" dirty="0" err="1">
                <a:solidFill>
                  <a:srgbClr val="000000"/>
                </a:solidFill>
                <a:latin typeface="Courier" charset="0"/>
              </a:rPr>
              <a:t>match</a:t>
            </a:r>
            <a:r>
              <a:rPr lang="en-US" sz="1400" dirty="0">
                <a:solidFill>
                  <a:srgbClr val="000000"/>
                </a:solidFill>
                <a:latin typeface="Courier" charset="0"/>
              </a:rPr>
              <a:t>(</a:t>
            </a:r>
            <a:r>
              <a:rPr lang="en-US" sz="1400" dirty="0">
                <a:solidFill>
                  <a:srgbClr val="4070A0"/>
                </a:solidFill>
                <a:latin typeface="Courier" charset="0"/>
              </a:rPr>
              <a:t>'^\d+?\.\d+?$'</a:t>
            </a:r>
            <a:r>
              <a:rPr lang="en-US" sz="1400" dirty="0">
                <a:solidFill>
                  <a:srgbClr val="000000"/>
                </a:solidFill>
                <a:latin typeface="Courier" charset="0"/>
              </a:rPr>
              <a:t>,n) </a:t>
            </a:r>
            <a:endParaRPr lang="en-US" sz="1400" dirty="0" smtClean="0">
              <a:solidFill>
                <a:srgbClr val="000000"/>
              </a:solidFill>
              <a:latin typeface="Courier" charset="0"/>
            </a:endParaRPr>
          </a:p>
          <a:p>
            <a:r>
              <a:rPr lang="en-US" sz="1400" b="1" dirty="0">
                <a:solidFill>
                  <a:srgbClr val="000000"/>
                </a:solidFill>
                <a:latin typeface="Courier" charset="0"/>
              </a:rPr>
              <a:t> </a:t>
            </a:r>
            <a:r>
              <a:rPr lang="en-US" sz="1400" b="1" dirty="0" smtClean="0">
                <a:solidFill>
                  <a:srgbClr val="000000"/>
                </a:solidFill>
                <a:latin typeface="Courier" charset="0"/>
              </a:rPr>
              <a:t>                     </a:t>
            </a:r>
            <a:r>
              <a:rPr lang="en-US" sz="1400" b="1" dirty="0" smtClean="0">
                <a:solidFill>
                  <a:srgbClr val="007020"/>
                </a:solidFill>
                <a:latin typeface="Courier" charset="0"/>
              </a:rPr>
              <a:t>else</a:t>
            </a:r>
            <a:r>
              <a:rPr lang="en-US" sz="1400" dirty="0" smtClean="0">
                <a:solidFill>
                  <a:srgbClr val="000000"/>
                </a:solidFill>
                <a:latin typeface="Courier" charset="0"/>
              </a:rPr>
              <a:t> </a:t>
            </a:r>
            <a:r>
              <a:rPr lang="en-US" sz="1400" dirty="0">
                <a:solidFill>
                  <a:srgbClr val="40A070"/>
                </a:solidFill>
                <a:latin typeface="Courier" charset="0"/>
              </a:rPr>
              <a:t>0</a:t>
            </a:r>
            <a:r>
              <a:rPr lang="en-US" sz="1400" dirty="0">
                <a:solidFill>
                  <a:srgbClr val="000000"/>
                </a:solidFill>
                <a:latin typeface="Courier" charset="0"/>
              </a:rPr>
              <a:t> </a:t>
            </a:r>
            <a:r>
              <a:rPr lang="en-US" sz="1400" b="1" dirty="0">
                <a:solidFill>
                  <a:srgbClr val="007020"/>
                </a:solidFill>
                <a:latin typeface="Courier" charset="0"/>
              </a:rPr>
              <a:t>for</a:t>
            </a:r>
            <a:r>
              <a:rPr lang="en-US" sz="1400" dirty="0">
                <a:solidFill>
                  <a:srgbClr val="000000"/>
                </a:solidFill>
                <a:latin typeface="Courier" charset="0"/>
              </a:rPr>
              <a:t> n </a:t>
            </a:r>
            <a:r>
              <a:rPr lang="en-US" sz="1400" b="1" dirty="0">
                <a:solidFill>
                  <a:srgbClr val="007020"/>
                </a:solidFill>
                <a:latin typeface="Courier" charset="0"/>
              </a:rPr>
              <a:t>in</a:t>
            </a:r>
            <a:r>
              <a:rPr lang="en-US" sz="1400" dirty="0">
                <a:solidFill>
                  <a:srgbClr val="000000"/>
                </a:solidFill>
                <a:latin typeface="Courier" charset="0"/>
              </a:rPr>
              <a:t> x</a:t>
            </a:r>
            <a:r>
              <a:rPr lang="en-US" sz="1400" dirty="0" smtClean="0">
                <a:solidFill>
                  <a:srgbClr val="000000"/>
                </a:solidFill>
                <a:latin typeface="Courier" charset="0"/>
              </a:rPr>
              <a:t>)</a:t>
            </a:r>
          </a:p>
          <a:p>
            <a:r>
              <a:rPr lang="en-US" sz="1400" dirty="0">
                <a:solidFill>
                  <a:srgbClr val="000000"/>
                </a:solidFill>
                <a:latin typeface="Courier" charset="0"/>
              </a:rPr>
              <a:t> </a:t>
            </a:r>
            <a:r>
              <a:rPr lang="en-US" sz="1400" dirty="0" smtClean="0">
                <a:solidFill>
                  <a:srgbClr val="000000"/>
                </a:solidFill>
                <a:latin typeface="Courier" charset="0"/>
              </a:rPr>
              <a:t>   )</a:t>
            </a:r>
          </a:p>
          <a:p>
            <a:endParaRPr lang="en-US" sz="1400" dirty="0">
              <a:solidFill>
                <a:srgbClr val="000000"/>
              </a:solidFill>
              <a:effectLst/>
              <a:latin typeface="Courier" charset="0"/>
            </a:endParaRPr>
          </a:p>
          <a:p>
            <a:r>
              <a:rPr lang="en-US" sz="1400" b="1" dirty="0">
                <a:solidFill>
                  <a:srgbClr val="007020"/>
                </a:solidFill>
                <a:latin typeface="Courier" charset="0"/>
              </a:rPr>
              <a:t>for</a:t>
            </a:r>
            <a:r>
              <a:rPr lang="en-US" sz="1400" dirty="0">
                <a:solidFill>
                  <a:srgbClr val="000000"/>
                </a:solidFill>
                <a:latin typeface="Courier" charset="0"/>
              </a:rPr>
              <a:t> </a:t>
            </a:r>
            <a:r>
              <a:rPr lang="en-US" sz="1400" dirty="0" err="1">
                <a:solidFill>
                  <a:srgbClr val="000000"/>
                </a:solidFill>
                <a:latin typeface="Courier" charset="0"/>
              </a:rPr>
              <a:t>i</a:t>
            </a:r>
            <a:r>
              <a:rPr lang="en-US" sz="1400" dirty="0">
                <a:solidFill>
                  <a:srgbClr val="000000"/>
                </a:solidFill>
                <a:latin typeface="Courier" charset="0"/>
              </a:rPr>
              <a:t>, f </a:t>
            </a:r>
            <a:r>
              <a:rPr lang="en-US" sz="1400" b="1" dirty="0">
                <a:solidFill>
                  <a:srgbClr val="007020"/>
                </a:solidFill>
                <a:latin typeface="Courier" charset="0"/>
              </a:rPr>
              <a:t>in</a:t>
            </a:r>
            <a:r>
              <a:rPr lang="en-US" sz="1400" dirty="0">
                <a:solidFill>
                  <a:srgbClr val="000000"/>
                </a:solidFill>
                <a:latin typeface="Courier" charset="0"/>
              </a:rPr>
              <a:t> </a:t>
            </a:r>
            <a:r>
              <a:rPr lang="en-US" sz="1400" dirty="0" err="1">
                <a:solidFill>
                  <a:srgbClr val="000000"/>
                </a:solidFill>
                <a:latin typeface="Courier" charset="0"/>
              </a:rPr>
              <a:t>factors</a:t>
            </a:r>
            <a:r>
              <a:rPr lang="en-US" sz="1400" dirty="0" err="1">
                <a:solidFill>
                  <a:srgbClr val="666666"/>
                </a:solidFill>
                <a:latin typeface="Courier" charset="0"/>
              </a:rPr>
              <a:t>.</a:t>
            </a:r>
            <a:r>
              <a:rPr lang="en-US" sz="1400" dirty="0" err="1">
                <a:solidFill>
                  <a:srgbClr val="000000"/>
                </a:solidFill>
                <a:latin typeface="Courier" charset="0"/>
              </a:rPr>
              <a:t>items</a:t>
            </a:r>
            <a:r>
              <a:rPr lang="en-US" sz="1400" dirty="0">
                <a:solidFill>
                  <a:srgbClr val="000000"/>
                </a:solidFill>
                <a:latin typeface="Courier" charset="0"/>
              </a:rPr>
              <a:t>():</a:t>
            </a:r>
          </a:p>
          <a:p>
            <a:r>
              <a:rPr lang="en-US" sz="1400" dirty="0">
                <a:solidFill>
                  <a:srgbClr val="000000"/>
                </a:solidFill>
                <a:latin typeface="Courier" charset="0"/>
              </a:rPr>
              <a:t>    </a:t>
            </a:r>
            <a:r>
              <a:rPr lang="en-US" sz="1400" dirty="0" err="1">
                <a:solidFill>
                  <a:srgbClr val="000000"/>
                </a:solidFill>
                <a:latin typeface="Courier" charset="0"/>
              </a:rPr>
              <a:t>df</a:t>
            </a:r>
            <a:r>
              <a:rPr lang="en-US" sz="1400" dirty="0">
                <a:solidFill>
                  <a:srgbClr val="000000"/>
                </a:solidFill>
                <a:latin typeface="Courier" charset="0"/>
              </a:rPr>
              <a:t>[</a:t>
            </a:r>
            <a:r>
              <a:rPr lang="en-US" sz="1400" dirty="0" err="1">
                <a:solidFill>
                  <a:srgbClr val="000000"/>
                </a:solidFill>
                <a:latin typeface="Courier" charset="0"/>
              </a:rPr>
              <a:t>i</a:t>
            </a:r>
            <a:r>
              <a:rPr lang="en-US" sz="1400" dirty="0">
                <a:solidFill>
                  <a:srgbClr val="000000"/>
                </a:solidFill>
                <a:latin typeface="Courier" charset="0"/>
              </a:rPr>
              <a:t>] </a:t>
            </a:r>
            <a:r>
              <a:rPr lang="en-US" sz="1400" dirty="0">
                <a:solidFill>
                  <a:srgbClr val="666666"/>
                </a:solidFill>
                <a:latin typeface="Courier" charset="0"/>
              </a:rPr>
              <a:t>=</a:t>
            </a:r>
            <a:r>
              <a:rPr lang="en-US" sz="1400" dirty="0">
                <a:solidFill>
                  <a:srgbClr val="000000"/>
                </a:solidFill>
                <a:latin typeface="Courier" charset="0"/>
              </a:rPr>
              <a:t> </a:t>
            </a:r>
            <a:r>
              <a:rPr lang="en-US" sz="1400" dirty="0" err="1">
                <a:solidFill>
                  <a:srgbClr val="000000"/>
                </a:solidFill>
                <a:latin typeface="Courier" charset="0"/>
              </a:rPr>
              <a:t>get_factor</a:t>
            </a:r>
            <a:r>
              <a:rPr lang="en-US" sz="1400" dirty="0">
                <a:solidFill>
                  <a:srgbClr val="000000"/>
                </a:solidFill>
                <a:latin typeface="Courier" charset="0"/>
              </a:rPr>
              <a:t>(</a:t>
            </a:r>
            <a:r>
              <a:rPr lang="en-US" sz="1400" dirty="0" err="1">
                <a:solidFill>
                  <a:srgbClr val="000000"/>
                </a:solidFill>
                <a:latin typeface="Courier" charset="0"/>
              </a:rPr>
              <a:t>df</a:t>
            </a:r>
            <a:r>
              <a:rPr lang="en-US" sz="1400" dirty="0">
                <a:solidFill>
                  <a:srgbClr val="000000"/>
                </a:solidFill>
                <a:latin typeface="Courier" charset="0"/>
              </a:rPr>
              <a:t>, </a:t>
            </a:r>
            <a:r>
              <a:rPr lang="en-US" sz="1400" dirty="0" err="1">
                <a:solidFill>
                  <a:srgbClr val="000000"/>
                </a:solidFill>
                <a:latin typeface="Courier" charset="0"/>
              </a:rPr>
              <a:t>lkp</a:t>
            </a:r>
            <a:r>
              <a:rPr lang="en-US" sz="1400" dirty="0">
                <a:solidFill>
                  <a:srgbClr val="000000"/>
                </a:solidFill>
                <a:latin typeface="Courier" charset="0"/>
              </a:rPr>
              <a:t>, f</a:t>
            </a:r>
            <a:r>
              <a:rPr lang="en-US" sz="1400" dirty="0" smtClean="0">
                <a:solidFill>
                  <a:srgbClr val="000000"/>
                </a:solidFill>
                <a:latin typeface="Courier" charset="0"/>
              </a:rPr>
              <a:t>)</a:t>
            </a:r>
            <a:endParaRPr lang="en-US" sz="1400" dirty="0">
              <a:solidFill>
                <a:srgbClr val="000000"/>
              </a:solidFill>
              <a:latin typeface="Courier" charset="0"/>
            </a:endParaRPr>
          </a:p>
        </p:txBody>
      </p:sp>
      <p:sp>
        <p:nvSpPr>
          <p:cNvPr id="9" name="TextBox 8"/>
          <p:cNvSpPr txBox="1"/>
          <p:nvPr/>
        </p:nvSpPr>
        <p:spPr>
          <a:xfrm>
            <a:off x="334537" y="5888276"/>
            <a:ext cx="5659864" cy="276999"/>
          </a:xfrm>
          <a:prstGeom prst="rect">
            <a:avLst/>
          </a:prstGeom>
          <a:noFill/>
          <a:ln>
            <a:noFill/>
          </a:ln>
        </p:spPr>
        <p:txBody>
          <a:bodyPr wrap="square" rtlCol="0">
            <a:spAutoFit/>
          </a:bodyPr>
          <a:lstStyle/>
          <a:p>
            <a:r>
              <a:rPr lang="en-US" sz="120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1797999815"/>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Be a Lazy Programmer: Lists, Loops, and Lambda</a:t>
            </a:r>
            <a:endParaRPr lang="en-US" dirty="0"/>
          </a:p>
        </p:txBody>
      </p:sp>
      <p:sp>
        <p:nvSpPr>
          <p:cNvPr id="3" name="Content Placeholder 2"/>
          <p:cNvSpPr>
            <a:spLocks noGrp="1"/>
          </p:cNvSpPr>
          <p:nvPr>
            <p:ph idx="1"/>
          </p:nvPr>
        </p:nvSpPr>
        <p:spPr>
          <a:xfrm>
            <a:off x="334537" y="1942823"/>
            <a:ext cx="11187289" cy="1489000"/>
          </a:xfrm>
        </p:spPr>
        <p:txBody>
          <a:bodyPr>
            <a:normAutofit/>
          </a:bodyPr>
          <a:lstStyle/>
          <a:p>
            <a:r>
              <a:rPr lang="en-US" sz="2400" dirty="0" smtClean="0"/>
              <a:t>Given existing input </a:t>
            </a:r>
            <a:r>
              <a:rPr lang="en-US" sz="2400" dirty="0" err="1" smtClean="0"/>
              <a:t>DataFrame</a:t>
            </a:r>
            <a:r>
              <a:rPr lang="en-US" sz="2400" dirty="0" smtClean="0"/>
              <a:t> (</a:t>
            </a:r>
            <a:r>
              <a:rPr lang="en-US" sz="2000" dirty="0" smtClean="0">
                <a:solidFill>
                  <a:schemeClr val="accent6">
                    <a:lumMod val="75000"/>
                  </a:schemeClr>
                </a:solidFill>
                <a:latin typeface="Consolas" charset="0"/>
                <a:ea typeface="Consolas" charset="0"/>
                <a:cs typeface="Consolas" charset="0"/>
              </a:rPr>
              <a:t>d</a:t>
            </a:r>
            <a:r>
              <a:rPr lang="en-US" sz="2400" dirty="0" smtClean="0"/>
              <a:t>), a </a:t>
            </a:r>
            <a:r>
              <a:rPr lang="en-US" sz="2400" dirty="0" err="1" smtClean="0"/>
              <a:t>CensusLookup</a:t>
            </a:r>
            <a:r>
              <a:rPr lang="en-US" sz="2400" dirty="0" smtClean="0"/>
              <a:t> (</a:t>
            </a:r>
            <a:r>
              <a:rPr lang="en-US" sz="2000" dirty="0" err="1" smtClean="0">
                <a:solidFill>
                  <a:schemeClr val="accent6">
                    <a:lumMod val="75000"/>
                  </a:schemeClr>
                </a:solidFill>
                <a:latin typeface="Consolas" charset="0"/>
                <a:ea typeface="Consolas" charset="0"/>
                <a:cs typeface="Consolas" charset="0"/>
              </a:rPr>
              <a:t>lkp</a:t>
            </a:r>
            <a:r>
              <a:rPr lang="en-US" sz="2400" dirty="0" smtClean="0"/>
              <a:t>), and name of a column:</a:t>
            </a:r>
          </a:p>
          <a:p>
            <a:r>
              <a:rPr lang="en-US" sz="2400" dirty="0" smtClean="0"/>
              <a:t>Get the data from the lookup for each </a:t>
            </a:r>
            <a:r>
              <a:rPr lang="en-US" sz="2000" dirty="0" err="1" smtClean="0">
                <a:solidFill>
                  <a:schemeClr val="accent6">
                    <a:lumMod val="75000"/>
                  </a:schemeClr>
                </a:solidFill>
                <a:latin typeface="Consolas" charset="0"/>
                <a:ea typeface="Consolas" charset="0"/>
                <a:cs typeface="Consolas" charset="0"/>
              </a:rPr>
              <a:t>facility_zip</a:t>
            </a:r>
            <a:r>
              <a:rPr lang="en-US" sz="2400" dirty="0" smtClean="0"/>
              <a:t> in the input data.</a:t>
            </a:r>
          </a:p>
          <a:p>
            <a:r>
              <a:rPr lang="en-US" sz="2400" dirty="0" smtClean="0"/>
              <a:t>Return that value as a float or 0 if the value is non-numeric.</a:t>
            </a:r>
            <a:endParaRPr lang="en-US" sz="2400" dirty="0"/>
          </a:p>
        </p:txBody>
      </p:sp>
      <p:sp>
        <p:nvSpPr>
          <p:cNvPr id="4" name="Slide Number Placeholder 3"/>
          <p:cNvSpPr>
            <a:spLocks noGrp="1"/>
          </p:cNvSpPr>
          <p:nvPr>
            <p:ph type="sldNum" sz="quarter" idx="12"/>
          </p:nvPr>
        </p:nvSpPr>
        <p:spPr/>
        <p:txBody>
          <a:bodyPr/>
          <a:lstStyle/>
          <a:p>
            <a:fld id="{721E7CEC-74A5-0048-9106-4C537A0603F6}" type="slidenum">
              <a:rPr lang="en-US" smtClean="0"/>
              <a:t>72</a:t>
            </a:fld>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4.1 Pull in </a:t>
            </a:r>
            <a:r>
              <a:rPr lang="en-US" smtClean="0">
                <a:solidFill>
                  <a:schemeClr val="tx1">
                    <a:lumMod val="75000"/>
                    <a:lumOff val="25000"/>
                  </a:schemeClr>
                </a:solidFill>
              </a:rPr>
              <a:t>several variables from census</a:t>
            </a:r>
            <a:endParaRPr lang="en-US" dirty="0">
              <a:solidFill>
                <a:schemeClr val="tx1">
                  <a:lumMod val="75000"/>
                  <a:lumOff val="25000"/>
                </a:schemeClr>
              </a:solidFill>
            </a:endParaRPr>
          </a:p>
        </p:txBody>
      </p:sp>
      <p:sp>
        <p:nvSpPr>
          <p:cNvPr id="8" name="Rectangle 7"/>
          <p:cNvSpPr/>
          <p:nvPr/>
        </p:nvSpPr>
        <p:spPr>
          <a:xfrm>
            <a:off x="334537" y="3940955"/>
            <a:ext cx="6721019" cy="2246769"/>
          </a:xfrm>
          <a:prstGeom prst="rect">
            <a:avLst/>
          </a:prstGeom>
          <a:solidFill>
            <a:schemeClr val="bg1">
              <a:lumMod val="95000"/>
            </a:schemeClr>
          </a:solidFill>
          <a:ln>
            <a:solidFill>
              <a:srgbClr val="585858"/>
            </a:solidFill>
          </a:ln>
        </p:spPr>
        <p:txBody>
          <a:bodyPr wrap="square">
            <a:spAutoFit/>
          </a:bodyPr>
          <a:lstStyle/>
          <a:p>
            <a:r>
              <a:rPr lang="en-US" sz="1400" b="1" dirty="0" err="1" smtClean="0">
                <a:solidFill>
                  <a:srgbClr val="007020"/>
                </a:solidFill>
                <a:latin typeface="Courier" charset="0"/>
              </a:rPr>
              <a:t>def</a:t>
            </a:r>
            <a:r>
              <a:rPr lang="en-US" sz="1400" dirty="0" smtClean="0">
                <a:solidFill>
                  <a:srgbClr val="000000"/>
                </a:solidFill>
                <a:latin typeface="Courier" charset="0"/>
              </a:rPr>
              <a:t> </a:t>
            </a:r>
            <a:r>
              <a:rPr lang="en-US" sz="1400" dirty="0" err="1" smtClean="0">
                <a:solidFill>
                  <a:srgbClr val="06287E"/>
                </a:solidFill>
                <a:latin typeface="Courier" charset="0"/>
              </a:rPr>
              <a:t>get_factor</a:t>
            </a:r>
            <a:r>
              <a:rPr lang="en-US" sz="1400" dirty="0" smtClean="0">
                <a:solidFill>
                  <a:srgbClr val="000000"/>
                </a:solidFill>
                <a:latin typeface="Courier" charset="0"/>
              </a:rPr>
              <a:t>(d, </a:t>
            </a:r>
            <a:r>
              <a:rPr lang="en-US" sz="1400" dirty="0" err="1">
                <a:solidFill>
                  <a:srgbClr val="000000"/>
                </a:solidFill>
                <a:latin typeface="Courier" charset="0"/>
              </a:rPr>
              <a:t>lkp</a:t>
            </a:r>
            <a:r>
              <a:rPr lang="en-US" sz="1400" dirty="0">
                <a:solidFill>
                  <a:srgbClr val="000000"/>
                </a:solidFill>
                <a:latin typeface="Courier" charset="0"/>
              </a:rPr>
              <a:t>, factor):</a:t>
            </a:r>
          </a:p>
          <a:p>
            <a:endParaRPr lang="en-US" sz="1400" dirty="0" smtClean="0">
              <a:solidFill>
                <a:srgbClr val="000000"/>
              </a:solidFill>
              <a:latin typeface="Courier" charset="0"/>
            </a:endParaRPr>
          </a:p>
          <a:p>
            <a:r>
              <a:rPr lang="en-US" sz="1400" dirty="0">
                <a:solidFill>
                  <a:srgbClr val="000000"/>
                </a:solidFill>
                <a:latin typeface="Courier" charset="0"/>
              </a:rPr>
              <a:t>    values </a:t>
            </a:r>
            <a:r>
              <a:rPr lang="en-US" sz="1400" dirty="0">
                <a:solidFill>
                  <a:srgbClr val="666666"/>
                </a:solidFill>
                <a:latin typeface="Courier" charset="0"/>
              </a:rPr>
              <a:t>=</a:t>
            </a:r>
            <a:r>
              <a:rPr lang="en-US" sz="1400" dirty="0">
                <a:solidFill>
                  <a:srgbClr val="000000"/>
                </a:solidFill>
                <a:latin typeface="Courier" charset="0"/>
              </a:rPr>
              <a:t> </a:t>
            </a:r>
            <a:r>
              <a:rPr lang="en-US" sz="1400" dirty="0" smtClean="0">
                <a:solidFill>
                  <a:srgbClr val="000000"/>
                </a:solidFill>
                <a:latin typeface="Courier" charset="0"/>
              </a:rPr>
              <a:t>d[</a:t>
            </a:r>
            <a:r>
              <a:rPr lang="en-US" sz="1400" dirty="0">
                <a:solidFill>
                  <a:srgbClr val="4070A0"/>
                </a:solidFill>
                <a:latin typeface="Courier" charset="0"/>
              </a:rPr>
              <a:t>'</a:t>
            </a:r>
            <a:r>
              <a:rPr lang="en-US" sz="1400" dirty="0" err="1">
                <a:solidFill>
                  <a:srgbClr val="4070A0"/>
                </a:solidFill>
                <a:latin typeface="Courier" charset="0"/>
              </a:rPr>
              <a:t>facility_zip</a:t>
            </a:r>
            <a:r>
              <a:rPr lang="en-US" sz="1400" dirty="0">
                <a:solidFill>
                  <a:srgbClr val="4070A0"/>
                </a:solidFill>
                <a:latin typeface="Courier" charset="0"/>
              </a:rPr>
              <a:t>'</a:t>
            </a:r>
            <a:r>
              <a:rPr lang="en-US" sz="1400" dirty="0">
                <a:solidFill>
                  <a:srgbClr val="000000"/>
                </a:solidFill>
                <a:latin typeface="Courier" charset="0"/>
              </a:rPr>
              <a:t>]</a:t>
            </a:r>
            <a:r>
              <a:rPr lang="en-US" sz="1400" dirty="0">
                <a:solidFill>
                  <a:srgbClr val="666666"/>
                </a:solidFill>
                <a:latin typeface="Courier" charset="0"/>
              </a:rPr>
              <a:t>.</a:t>
            </a:r>
            <a:r>
              <a:rPr lang="en-US" sz="1400" dirty="0">
                <a:solidFill>
                  <a:srgbClr val="000000"/>
                </a:solidFill>
                <a:latin typeface="Courier" charset="0"/>
              </a:rPr>
              <a:t>apply</a:t>
            </a:r>
            <a:r>
              <a:rPr lang="en-US" sz="1400" dirty="0" smtClean="0">
                <a:solidFill>
                  <a:srgbClr val="000000"/>
                </a:solidFill>
                <a:latin typeface="Courier" charset="0"/>
              </a:rPr>
              <a:t>(</a:t>
            </a:r>
          </a:p>
          <a:p>
            <a:r>
              <a:rPr lang="en-US" sz="1400" b="1" dirty="0">
                <a:solidFill>
                  <a:srgbClr val="000000"/>
                </a:solidFill>
                <a:latin typeface="Courier" charset="0"/>
              </a:rPr>
              <a:t> </a:t>
            </a:r>
            <a:r>
              <a:rPr lang="en-US" sz="1400" b="1" dirty="0" smtClean="0">
                <a:solidFill>
                  <a:srgbClr val="000000"/>
                </a:solidFill>
                <a:latin typeface="Courier" charset="0"/>
              </a:rPr>
              <a:t>       </a:t>
            </a:r>
            <a:r>
              <a:rPr lang="en-US" sz="1400" b="1" dirty="0" smtClean="0">
                <a:solidFill>
                  <a:srgbClr val="007020"/>
                </a:solidFill>
                <a:latin typeface="Courier" charset="0"/>
              </a:rPr>
              <a:t>lambda</a:t>
            </a:r>
            <a:r>
              <a:rPr lang="en-US" sz="1400" dirty="0" smtClean="0">
                <a:solidFill>
                  <a:srgbClr val="000000"/>
                </a:solidFill>
                <a:latin typeface="Courier" charset="0"/>
              </a:rPr>
              <a:t> </a:t>
            </a:r>
            <a:r>
              <a:rPr lang="en-US" sz="1400" dirty="0">
                <a:solidFill>
                  <a:srgbClr val="000000"/>
                </a:solidFill>
                <a:latin typeface="Courier" charset="0"/>
              </a:rPr>
              <a:t>x: [</a:t>
            </a:r>
            <a:r>
              <a:rPr lang="en-US" sz="1400" dirty="0" err="1">
                <a:solidFill>
                  <a:srgbClr val="000000"/>
                </a:solidFill>
                <a:latin typeface="Courier" charset="0"/>
              </a:rPr>
              <a:t>lkp</a:t>
            </a:r>
            <a:r>
              <a:rPr lang="en-US" sz="1400" dirty="0" err="1">
                <a:solidFill>
                  <a:srgbClr val="666666"/>
                </a:solidFill>
                <a:latin typeface="Courier" charset="0"/>
              </a:rPr>
              <a:t>.</a:t>
            </a:r>
            <a:r>
              <a:rPr lang="en-US" sz="1400" dirty="0" err="1">
                <a:solidFill>
                  <a:srgbClr val="000000"/>
                </a:solidFill>
                <a:latin typeface="Courier" charset="0"/>
              </a:rPr>
              <a:t>get_value</a:t>
            </a:r>
            <a:r>
              <a:rPr lang="en-US" sz="1400" dirty="0">
                <a:solidFill>
                  <a:srgbClr val="000000"/>
                </a:solidFill>
                <a:latin typeface="Courier" charset="0"/>
              </a:rPr>
              <a:t>(</a:t>
            </a:r>
            <a:r>
              <a:rPr lang="en-US" sz="1400" dirty="0" err="1">
                <a:solidFill>
                  <a:srgbClr val="000000"/>
                </a:solidFill>
                <a:latin typeface="Courier" charset="0"/>
              </a:rPr>
              <a:t>x,factor</a:t>
            </a:r>
            <a:r>
              <a:rPr lang="en-US" sz="1400" dirty="0" smtClean="0">
                <a:solidFill>
                  <a:srgbClr val="000000"/>
                </a:solidFill>
                <a:latin typeface="Courier" charset="0"/>
              </a:rPr>
              <a:t>)]</a:t>
            </a:r>
          </a:p>
          <a:p>
            <a:r>
              <a:rPr lang="en-US" sz="1400" dirty="0">
                <a:solidFill>
                  <a:srgbClr val="000000"/>
                </a:solidFill>
                <a:latin typeface="Courier" charset="0"/>
              </a:rPr>
              <a:t> </a:t>
            </a:r>
            <a:r>
              <a:rPr lang="en-US" sz="1400" dirty="0" smtClean="0">
                <a:solidFill>
                  <a:srgbClr val="000000"/>
                </a:solidFill>
                <a:latin typeface="Courier" charset="0"/>
              </a:rPr>
              <a:t>   )</a:t>
            </a:r>
          </a:p>
          <a:p>
            <a:endParaRPr lang="en-US" sz="1400" dirty="0">
              <a:solidFill>
                <a:srgbClr val="000000"/>
              </a:solidFill>
              <a:latin typeface="Courier" charset="0"/>
            </a:endParaRPr>
          </a:p>
          <a:p>
            <a:r>
              <a:rPr lang="en-US" sz="1400" dirty="0">
                <a:solidFill>
                  <a:srgbClr val="000000"/>
                </a:solidFill>
                <a:latin typeface="Courier" charset="0"/>
              </a:rPr>
              <a:t>    </a:t>
            </a:r>
            <a:r>
              <a:rPr lang="en-US" sz="1400" b="1" dirty="0">
                <a:solidFill>
                  <a:srgbClr val="007020"/>
                </a:solidFill>
                <a:latin typeface="Courier" charset="0"/>
              </a:rPr>
              <a:t>return</a:t>
            </a:r>
            <a:r>
              <a:rPr lang="en-US" sz="1400" dirty="0">
                <a:solidFill>
                  <a:srgbClr val="000000"/>
                </a:solidFill>
                <a:latin typeface="Courier" charset="0"/>
              </a:rPr>
              <a:t> </a:t>
            </a:r>
            <a:r>
              <a:rPr lang="en-US" sz="1400" dirty="0" err="1">
                <a:solidFill>
                  <a:srgbClr val="000000"/>
                </a:solidFill>
                <a:latin typeface="Courier" charset="0"/>
              </a:rPr>
              <a:t>values</a:t>
            </a:r>
            <a:r>
              <a:rPr lang="en-US" sz="1400" dirty="0" err="1">
                <a:solidFill>
                  <a:srgbClr val="666666"/>
                </a:solidFill>
                <a:latin typeface="Courier" charset="0"/>
              </a:rPr>
              <a:t>.</a:t>
            </a:r>
            <a:r>
              <a:rPr lang="en-US" sz="1400" dirty="0" err="1">
                <a:solidFill>
                  <a:srgbClr val="000000"/>
                </a:solidFill>
                <a:latin typeface="Courier" charset="0"/>
              </a:rPr>
              <a:t>apply</a:t>
            </a:r>
            <a:r>
              <a:rPr lang="en-US" sz="1400" dirty="0" smtClean="0">
                <a:solidFill>
                  <a:srgbClr val="000000"/>
                </a:solidFill>
                <a:latin typeface="Courier" charset="0"/>
              </a:rPr>
              <a:t>(</a:t>
            </a:r>
          </a:p>
          <a:p>
            <a:r>
              <a:rPr lang="en-US" sz="1400" b="1" dirty="0">
                <a:solidFill>
                  <a:srgbClr val="000000"/>
                </a:solidFill>
                <a:latin typeface="Courier" charset="0"/>
              </a:rPr>
              <a:t> </a:t>
            </a:r>
            <a:r>
              <a:rPr lang="en-US" sz="1400" b="1" dirty="0" smtClean="0">
                <a:solidFill>
                  <a:srgbClr val="000000"/>
                </a:solidFill>
                <a:latin typeface="Courier" charset="0"/>
              </a:rPr>
              <a:t>       </a:t>
            </a:r>
            <a:r>
              <a:rPr lang="en-US" sz="1400" b="1" dirty="0" smtClean="0">
                <a:solidFill>
                  <a:srgbClr val="007020"/>
                </a:solidFill>
                <a:latin typeface="Courier" charset="0"/>
              </a:rPr>
              <a:t>lambda</a:t>
            </a:r>
            <a:r>
              <a:rPr lang="en-US" sz="1400" dirty="0" smtClean="0">
                <a:solidFill>
                  <a:srgbClr val="000000"/>
                </a:solidFill>
                <a:latin typeface="Courier" charset="0"/>
              </a:rPr>
              <a:t> </a:t>
            </a:r>
            <a:r>
              <a:rPr lang="en-US" sz="1400" dirty="0">
                <a:solidFill>
                  <a:srgbClr val="000000"/>
                </a:solidFill>
                <a:latin typeface="Courier" charset="0"/>
              </a:rPr>
              <a:t>x: </a:t>
            </a:r>
            <a:r>
              <a:rPr lang="en-US" sz="1400" dirty="0" smtClean="0">
                <a:solidFill>
                  <a:srgbClr val="007020"/>
                </a:solidFill>
                <a:latin typeface="Courier" charset="0"/>
              </a:rPr>
              <a:t>sum</a:t>
            </a:r>
            <a:r>
              <a:rPr lang="en-US" sz="1400" dirty="0" smtClean="0">
                <a:solidFill>
                  <a:srgbClr val="000000"/>
                </a:solidFill>
                <a:latin typeface="Courier" charset="0"/>
              </a:rPr>
              <a:t>(</a:t>
            </a:r>
            <a:r>
              <a:rPr lang="en-US" sz="1400" dirty="0" smtClean="0">
                <a:solidFill>
                  <a:srgbClr val="007020"/>
                </a:solidFill>
                <a:latin typeface="Courier" charset="0"/>
              </a:rPr>
              <a:t>float</a:t>
            </a:r>
            <a:r>
              <a:rPr lang="en-US" sz="1400" dirty="0" smtClean="0">
                <a:solidFill>
                  <a:srgbClr val="000000"/>
                </a:solidFill>
                <a:latin typeface="Courier" charset="0"/>
              </a:rPr>
              <a:t>(n</a:t>
            </a:r>
            <a:r>
              <a:rPr lang="en-US" sz="1400" dirty="0">
                <a:solidFill>
                  <a:srgbClr val="000000"/>
                </a:solidFill>
                <a:latin typeface="Courier" charset="0"/>
              </a:rPr>
              <a:t>) </a:t>
            </a:r>
            <a:r>
              <a:rPr lang="en-US" sz="1400" b="1" dirty="0">
                <a:solidFill>
                  <a:srgbClr val="007020"/>
                </a:solidFill>
                <a:latin typeface="Courier" charset="0"/>
              </a:rPr>
              <a:t>if</a:t>
            </a:r>
            <a:r>
              <a:rPr lang="en-US" sz="1400" dirty="0">
                <a:solidFill>
                  <a:srgbClr val="000000"/>
                </a:solidFill>
                <a:latin typeface="Courier" charset="0"/>
              </a:rPr>
              <a:t> </a:t>
            </a:r>
            <a:r>
              <a:rPr lang="en-US" sz="1400" dirty="0" err="1">
                <a:solidFill>
                  <a:srgbClr val="000000"/>
                </a:solidFill>
                <a:latin typeface="Courier" charset="0"/>
              </a:rPr>
              <a:t>re</a:t>
            </a:r>
            <a:r>
              <a:rPr lang="en-US" sz="1400" dirty="0" err="1">
                <a:solidFill>
                  <a:srgbClr val="666666"/>
                </a:solidFill>
                <a:latin typeface="Courier" charset="0"/>
              </a:rPr>
              <a:t>.</a:t>
            </a:r>
            <a:r>
              <a:rPr lang="en-US" sz="1400" dirty="0" err="1">
                <a:solidFill>
                  <a:srgbClr val="000000"/>
                </a:solidFill>
                <a:latin typeface="Courier" charset="0"/>
              </a:rPr>
              <a:t>match</a:t>
            </a:r>
            <a:r>
              <a:rPr lang="en-US" sz="1400" dirty="0">
                <a:solidFill>
                  <a:srgbClr val="000000"/>
                </a:solidFill>
                <a:latin typeface="Courier" charset="0"/>
              </a:rPr>
              <a:t>(</a:t>
            </a:r>
            <a:r>
              <a:rPr lang="en-US" sz="1400" dirty="0">
                <a:solidFill>
                  <a:srgbClr val="4070A0"/>
                </a:solidFill>
                <a:latin typeface="Courier" charset="0"/>
              </a:rPr>
              <a:t>'^\d+?\.\d+?$'</a:t>
            </a:r>
            <a:r>
              <a:rPr lang="en-US" sz="1400" dirty="0">
                <a:solidFill>
                  <a:srgbClr val="000000"/>
                </a:solidFill>
                <a:latin typeface="Courier" charset="0"/>
              </a:rPr>
              <a:t>,n) </a:t>
            </a:r>
            <a:endParaRPr lang="en-US" sz="1400" dirty="0" smtClean="0">
              <a:solidFill>
                <a:srgbClr val="000000"/>
              </a:solidFill>
              <a:latin typeface="Courier" charset="0"/>
            </a:endParaRPr>
          </a:p>
          <a:p>
            <a:r>
              <a:rPr lang="en-US" sz="1400" b="1" dirty="0">
                <a:solidFill>
                  <a:srgbClr val="000000"/>
                </a:solidFill>
                <a:latin typeface="Courier" charset="0"/>
              </a:rPr>
              <a:t> </a:t>
            </a:r>
            <a:r>
              <a:rPr lang="en-US" sz="1400" b="1" dirty="0" smtClean="0">
                <a:solidFill>
                  <a:srgbClr val="000000"/>
                </a:solidFill>
                <a:latin typeface="Courier" charset="0"/>
              </a:rPr>
              <a:t>                     </a:t>
            </a:r>
            <a:r>
              <a:rPr lang="en-US" sz="1400" b="1" dirty="0" smtClean="0">
                <a:solidFill>
                  <a:srgbClr val="007020"/>
                </a:solidFill>
                <a:latin typeface="Courier" charset="0"/>
              </a:rPr>
              <a:t>else</a:t>
            </a:r>
            <a:r>
              <a:rPr lang="en-US" sz="1400" dirty="0" smtClean="0">
                <a:solidFill>
                  <a:srgbClr val="000000"/>
                </a:solidFill>
                <a:latin typeface="Courier" charset="0"/>
              </a:rPr>
              <a:t> </a:t>
            </a:r>
            <a:r>
              <a:rPr lang="en-US" sz="1400" dirty="0">
                <a:solidFill>
                  <a:srgbClr val="40A070"/>
                </a:solidFill>
                <a:latin typeface="Courier" charset="0"/>
              </a:rPr>
              <a:t>0</a:t>
            </a:r>
            <a:r>
              <a:rPr lang="en-US" sz="1400" dirty="0">
                <a:solidFill>
                  <a:srgbClr val="000000"/>
                </a:solidFill>
                <a:latin typeface="Courier" charset="0"/>
              </a:rPr>
              <a:t> </a:t>
            </a:r>
            <a:r>
              <a:rPr lang="en-US" sz="1400" b="1" dirty="0">
                <a:solidFill>
                  <a:srgbClr val="007020"/>
                </a:solidFill>
                <a:latin typeface="Courier" charset="0"/>
              </a:rPr>
              <a:t>for</a:t>
            </a:r>
            <a:r>
              <a:rPr lang="en-US" sz="1400" dirty="0">
                <a:solidFill>
                  <a:srgbClr val="000000"/>
                </a:solidFill>
                <a:latin typeface="Courier" charset="0"/>
              </a:rPr>
              <a:t> n </a:t>
            </a:r>
            <a:r>
              <a:rPr lang="en-US" sz="1400" b="1" dirty="0">
                <a:solidFill>
                  <a:srgbClr val="007020"/>
                </a:solidFill>
                <a:latin typeface="Courier" charset="0"/>
              </a:rPr>
              <a:t>in</a:t>
            </a:r>
            <a:r>
              <a:rPr lang="en-US" sz="1400" dirty="0">
                <a:solidFill>
                  <a:srgbClr val="000000"/>
                </a:solidFill>
                <a:latin typeface="Courier" charset="0"/>
              </a:rPr>
              <a:t> x</a:t>
            </a:r>
            <a:r>
              <a:rPr lang="en-US" sz="1400" dirty="0" smtClean="0">
                <a:solidFill>
                  <a:srgbClr val="000000"/>
                </a:solidFill>
                <a:latin typeface="Courier" charset="0"/>
              </a:rPr>
              <a:t>)</a:t>
            </a:r>
          </a:p>
          <a:p>
            <a:r>
              <a:rPr lang="en-US" sz="1400" dirty="0">
                <a:solidFill>
                  <a:srgbClr val="000000"/>
                </a:solidFill>
                <a:latin typeface="Courier" charset="0"/>
              </a:rPr>
              <a:t> </a:t>
            </a:r>
            <a:r>
              <a:rPr lang="en-US" sz="1400" dirty="0" smtClean="0">
                <a:solidFill>
                  <a:srgbClr val="000000"/>
                </a:solidFill>
                <a:latin typeface="Courier" charset="0"/>
              </a:rPr>
              <a:t>   )</a:t>
            </a:r>
          </a:p>
        </p:txBody>
      </p:sp>
      <p:sp>
        <p:nvSpPr>
          <p:cNvPr id="9" name="Content Placeholder 2"/>
          <p:cNvSpPr txBox="1">
            <a:spLocks/>
          </p:cNvSpPr>
          <p:nvPr/>
        </p:nvSpPr>
        <p:spPr>
          <a:xfrm>
            <a:off x="7349067" y="3431822"/>
            <a:ext cx="4172759" cy="292452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lang="en-US" sz="2800" kern="1200" smtClean="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Arial"/>
              <a:buChar char="•"/>
              <a:defRPr lang="en-US" sz="2400" kern="1200" smtClean="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Arial"/>
              <a:buChar char="•"/>
              <a:defRPr lang="en-US" sz="2000" kern="1200" smtClean="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Arial"/>
              <a:buChar char="•"/>
              <a:defRPr lang="en-US" sz="1800" kern="1200" smtClean="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Arial"/>
              <a:buChar char="•"/>
              <a:defRPr lang="en-US" sz="18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sz="2400" dirty="0" smtClean="0"/>
              <a:t>This first lambda function calls </a:t>
            </a:r>
            <a:r>
              <a:rPr lang="en-US" sz="2000" dirty="0" err="1" smtClean="0">
                <a:solidFill>
                  <a:schemeClr val="accent6">
                    <a:lumMod val="75000"/>
                  </a:schemeClr>
                </a:solidFill>
                <a:latin typeface="Consolas" charset="0"/>
                <a:ea typeface="Consolas" charset="0"/>
                <a:cs typeface="Consolas" charset="0"/>
              </a:rPr>
              <a:t>get_value</a:t>
            </a:r>
            <a:r>
              <a:rPr lang="en-US" sz="2000" dirty="0" smtClean="0">
                <a:solidFill>
                  <a:schemeClr val="accent6">
                    <a:lumMod val="75000"/>
                  </a:schemeClr>
                </a:solidFill>
                <a:latin typeface="Consolas" charset="0"/>
                <a:ea typeface="Consolas" charset="0"/>
                <a:cs typeface="Consolas" charset="0"/>
              </a:rPr>
              <a:t>() </a:t>
            </a:r>
            <a:r>
              <a:rPr lang="en-US" sz="2400" dirty="0" smtClean="0"/>
              <a:t>from </a:t>
            </a:r>
            <a:r>
              <a:rPr lang="en-US" sz="2400" dirty="0" err="1" smtClean="0"/>
              <a:t>CensusLookup</a:t>
            </a:r>
            <a:r>
              <a:rPr lang="en-US" sz="2400" dirty="0" smtClean="0"/>
              <a:t> to get the value of the specified </a:t>
            </a:r>
            <a:r>
              <a:rPr lang="en-US" sz="2000" dirty="0" smtClean="0">
                <a:solidFill>
                  <a:schemeClr val="accent6">
                    <a:lumMod val="75000"/>
                  </a:schemeClr>
                </a:solidFill>
                <a:latin typeface="Consolas" charset="0"/>
                <a:ea typeface="Consolas" charset="0"/>
                <a:cs typeface="Consolas" charset="0"/>
              </a:rPr>
              <a:t>factor</a:t>
            </a:r>
            <a:r>
              <a:rPr lang="en-US" sz="2400" dirty="0" smtClean="0"/>
              <a:t>.</a:t>
            </a:r>
          </a:p>
          <a:p>
            <a:r>
              <a:rPr lang="en-US" sz="2400" dirty="0" smtClean="0"/>
              <a:t>The second lambda function uses a regular expression (</a:t>
            </a:r>
            <a:r>
              <a:rPr lang="en-US" sz="2000" dirty="0" smtClean="0">
                <a:solidFill>
                  <a:schemeClr val="accent6">
                    <a:lumMod val="75000"/>
                  </a:schemeClr>
                </a:solidFill>
                <a:latin typeface="Consolas" charset="0"/>
                <a:ea typeface="Consolas" charset="0"/>
                <a:cs typeface="Consolas" charset="0"/>
              </a:rPr>
              <a:t>re</a:t>
            </a:r>
            <a:r>
              <a:rPr lang="en-US" sz="2400" dirty="0" smtClean="0"/>
              <a:t>) to test if the value looks like a number and then converts it to a float.</a:t>
            </a:r>
            <a:endParaRPr lang="en-US" sz="2400" dirty="0"/>
          </a:p>
        </p:txBody>
      </p:sp>
      <p:sp>
        <p:nvSpPr>
          <p:cNvPr id="10" name="TextBox 9"/>
          <p:cNvSpPr txBox="1"/>
          <p:nvPr/>
        </p:nvSpPr>
        <p:spPr>
          <a:xfrm>
            <a:off x="334537" y="6187724"/>
            <a:ext cx="5659864" cy="276999"/>
          </a:xfrm>
          <a:prstGeom prst="rect">
            <a:avLst/>
          </a:prstGeom>
          <a:noFill/>
          <a:ln>
            <a:noFill/>
          </a:ln>
        </p:spPr>
        <p:txBody>
          <a:bodyPr wrap="square" rtlCol="0">
            <a:spAutoFit/>
          </a:bodyPr>
          <a:lstStyle/>
          <a:p>
            <a:r>
              <a:rPr lang="en-US" sz="120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159551208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Be a Lazy Programmer: Lists, Loops, and Lambda</a:t>
            </a:r>
            <a:endParaRPr lang="en-US" dirty="0"/>
          </a:p>
        </p:txBody>
      </p:sp>
      <p:sp>
        <p:nvSpPr>
          <p:cNvPr id="3" name="Content Placeholder 2"/>
          <p:cNvSpPr>
            <a:spLocks noGrp="1"/>
          </p:cNvSpPr>
          <p:nvPr>
            <p:ph idx="1"/>
          </p:nvPr>
        </p:nvSpPr>
        <p:spPr>
          <a:xfrm>
            <a:off x="334537" y="1942823"/>
            <a:ext cx="11187289" cy="1489000"/>
          </a:xfrm>
        </p:spPr>
        <p:txBody>
          <a:bodyPr>
            <a:normAutofit/>
          </a:bodyPr>
          <a:lstStyle/>
          <a:p>
            <a:r>
              <a:rPr lang="en-US" sz="2400" dirty="0" smtClean="0"/>
              <a:t>Then we loop through all of the series that we specified in the factor dictionary</a:t>
            </a:r>
          </a:p>
          <a:p>
            <a:r>
              <a:rPr lang="en-US" sz="2400" dirty="0" smtClean="0"/>
              <a:t>Create a new column in our </a:t>
            </a:r>
            <a:r>
              <a:rPr lang="en-US" sz="2400" dirty="0" err="1" smtClean="0"/>
              <a:t>DataFrame</a:t>
            </a:r>
            <a:r>
              <a:rPr lang="en-US" sz="2400" dirty="0" smtClean="0"/>
              <a:t> for each result</a:t>
            </a:r>
            <a:endParaRPr lang="en-US" sz="2400" dirty="0"/>
          </a:p>
        </p:txBody>
      </p:sp>
      <p:sp>
        <p:nvSpPr>
          <p:cNvPr id="4" name="Slide Number Placeholder 3"/>
          <p:cNvSpPr>
            <a:spLocks noGrp="1"/>
          </p:cNvSpPr>
          <p:nvPr>
            <p:ph type="sldNum" sz="quarter" idx="12"/>
          </p:nvPr>
        </p:nvSpPr>
        <p:spPr/>
        <p:txBody>
          <a:bodyPr/>
          <a:lstStyle/>
          <a:p>
            <a:fld id="{721E7CEC-74A5-0048-9106-4C537A0603F6}" type="slidenum">
              <a:rPr lang="en-US" smtClean="0"/>
              <a:t>73</a:t>
            </a:fld>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4.1 Pull in </a:t>
            </a:r>
            <a:r>
              <a:rPr lang="en-US" smtClean="0">
                <a:solidFill>
                  <a:schemeClr val="tx1">
                    <a:lumMod val="75000"/>
                    <a:lumOff val="25000"/>
                  </a:schemeClr>
                </a:solidFill>
              </a:rPr>
              <a:t>several variables from census</a:t>
            </a:r>
            <a:endParaRPr lang="en-US" dirty="0">
              <a:solidFill>
                <a:schemeClr val="tx1">
                  <a:lumMod val="75000"/>
                  <a:lumOff val="25000"/>
                </a:schemeClr>
              </a:solidFill>
            </a:endParaRPr>
          </a:p>
        </p:txBody>
      </p:sp>
      <p:grpSp>
        <p:nvGrpSpPr>
          <p:cNvPr id="12" name="Group 11"/>
          <p:cNvGrpSpPr/>
          <p:nvPr/>
        </p:nvGrpSpPr>
        <p:grpSpPr>
          <a:xfrm>
            <a:off x="334535" y="2954769"/>
            <a:ext cx="6721021" cy="3644287"/>
            <a:chOff x="334535" y="2954769"/>
            <a:chExt cx="6721021" cy="3644287"/>
          </a:xfrm>
        </p:grpSpPr>
        <p:sp>
          <p:nvSpPr>
            <p:cNvPr id="8" name="Rectangle 7"/>
            <p:cNvSpPr/>
            <p:nvPr/>
          </p:nvSpPr>
          <p:spPr>
            <a:xfrm>
              <a:off x="334537" y="2954769"/>
              <a:ext cx="6721019" cy="954107"/>
            </a:xfrm>
            <a:prstGeom prst="rect">
              <a:avLst/>
            </a:prstGeom>
            <a:solidFill>
              <a:schemeClr val="bg1">
                <a:lumMod val="95000"/>
              </a:schemeClr>
            </a:solidFill>
            <a:ln>
              <a:solidFill>
                <a:srgbClr val="585858"/>
              </a:solidFill>
            </a:ln>
          </p:spPr>
          <p:txBody>
            <a:bodyPr wrap="square">
              <a:spAutoFit/>
            </a:bodyPr>
            <a:lstStyle/>
            <a:p>
              <a:r>
                <a:rPr lang="en-US" sz="1400" b="1" dirty="0" smtClean="0">
                  <a:solidFill>
                    <a:srgbClr val="007020"/>
                  </a:solidFill>
                  <a:latin typeface="Courier" charset="0"/>
                </a:rPr>
                <a:t>for</a:t>
              </a:r>
              <a:r>
                <a:rPr lang="en-US" sz="1400" dirty="0" smtClean="0">
                  <a:solidFill>
                    <a:srgbClr val="000000"/>
                  </a:solidFill>
                  <a:latin typeface="Courier" charset="0"/>
                </a:rPr>
                <a:t> </a:t>
              </a:r>
              <a:r>
                <a:rPr lang="en-US" sz="1400" dirty="0" err="1">
                  <a:solidFill>
                    <a:srgbClr val="000000"/>
                  </a:solidFill>
                  <a:latin typeface="Courier" charset="0"/>
                </a:rPr>
                <a:t>i</a:t>
              </a:r>
              <a:r>
                <a:rPr lang="en-US" sz="1400" dirty="0">
                  <a:solidFill>
                    <a:srgbClr val="000000"/>
                  </a:solidFill>
                  <a:latin typeface="Courier" charset="0"/>
                </a:rPr>
                <a:t>, f </a:t>
              </a:r>
              <a:r>
                <a:rPr lang="en-US" sz="1400" b="1" dirty="0">
                  <a:solidFill>
                    <a:srgbClr val="007020"/>
                  </a:solidFill>
                  <a:latin typeface="Courier" charset="0"/>
                </a:rPr>
                <a:t>in</a:t>
              </a:r>
              <a:r>
                <a:rPr lang="en-US" sz="1400" dirty="0">
                  <a:solidFill>
                    <a:srgbClr val="000000"/>
                  </a:solidFill>
                  <a:latin typeface="Courier" charset="0"/>
                </a:rPr>
                <a:t> </a:t>
              </a:r>
              <a:r>
                <a:rPr lang="en-US" sz="1400" dirty="0" err="1">
                  <a:solidFill>
                    <a:srgbClr val="000000"/>
                  </a:solidFill>
                  <a:latin typeface="Courier" charset="0"/>
                </a:rPr>
                <a:t>factors</a:t>
              </a:r>
              <a:r>
                <a:rPr lang="en-US" sz="1400" dirty="0" err="1">
                  <a:solidFill>
                    <a:srgbClr val="666666"/>
                  </a:solidFill>
                  <a:latin typeface="Courier" charset="0"/>
                </a:rPr>
                <a:t>.</a:t>
              </a:r>
              <a:r>
                <a:rPr lang="en-US" sz="1400" dirty="0" err="1">
                  <a:solidFill>
                    <a:srgbClr val="000000"/>
                  </a:solidFill>
                  <a:latin typeface="Courier" charset="0"/>
                </a:rPr>
                <a:t>items</a:t>
              </a:r>
              <a:r>
                <a:rPr lang="en-US" sz="1400" dirty="0">
                  <a:solidFill>
                    <a:srgbClr val="000000"/>
                  </a:solidFill>
                  <a:latin typeface="Courier" charset="0"/>
                </a:rPr>
                <a:t>():</a:t>
              </a:r>
            </a:p>
            <a:p>
              <a:r>
                <a:rPr lang="en-US" sz="1400" dirty="0">
                  <a:solidFill>
                    <a:srgbClr val="000000"/>
                  </a:solidFill>
                  <a:latin typeface="Courier" charset="0"/>
                </a:rPr>
                <a:t>    </a:t>
              </a:r>
              <a:r>
                <a:rPr lang="en-US" sz="1400" dirty="0" err="1">
                  <a:solidFill>
                    <a:srgbClr val="000000"/>
                  </a:solidFill>
                  <a:latin typeface="Courier" charset="0"/>
                </a:rPr>
                <a:t>df</a:t>
              </a:r>
              <a:r>
                <a:rPr lang="en-US" sz="1400" dirty="0">
                  <a:solidFill>
                    <a:srgbClr val="000000"/>
                  </a:solidFill>
                  <a:latin typeface="Courier" charset="0"/>
                </a:rPr>
                <a:t>[</a:t>
              </a:r>
              <a:r>
                <a:rPr lang="en-US" sz="1400" dirty="0" err="1">
                  <a:solidFill>
                    <a:srgbClr val="000000"/>
                  </a:solidFill>
                  <a:latin typeface="Courier" charset="0"/>
                </a:rPr>
                <a:t>i</a:t>
              </a:r>
              <a:r>
                <a:rPr lang="en-US" sz="1400" dirty="0">
                  <a:solidFill>
                    <a:srgbClr val="000000"/>
                  </a:solidFill>
                  <a:latin typeface="Courier" charset="0"/>
                </a:rPr>
                <a:t>] </a:t>
              </a:r>
              <a:r>
                <a:rPr lang="en-US" sz="1400" dirty="0">
                  <a:solidFill>
                    <a:srgbClr val="666666"/>
                  </a:solidFill>
                  <a:latin typeface="Courier" charset="0"/>
                </a:rPr>
                <a:t>=</a:t>
              </a:r>
              <a:r>
                <a:rPr lang="en-US" sz="1400" dirty="0">
                  <a:solidFill>
                    <a:srgbClr val="000000"/>
                  </a:solidFill>
                  <a:latin typeface="Courier" charset="0"/>
                </a:rPr>
                <a:t> </a:t>
              </a:r>
              <a:r>
                <a:rPr lang="en-US" sz="1400" dirty="0" err="1">
                  <a:solidFill>
                    <a:srgbClr val="000000"/>
                  </a:solidFill>
                  <a:latin typeface="Courier" charset="0"/>
                </a:rPr>
                <a:t>get_factor</a:t>
              </a:r>
              <a:r>
                <a:rPr lang="en-US" sz="1400" dirty="0">
                  <a:solidFill>
                    <a:srgbClr val="000000"/>
                  </a:solidFill>
                  <a:latin typeface="Courier" charset="0"/>
                </a:rPr>
                <a:t>(</a:t>
              </a:r>
              <a:r>
                <a:rPr lang="en-US" sz="1400" dirty="0" err="1">
                  <a:solidFill>
                    <a:srgbClr val="000000"/>
                  </a:solidFill>
                  <a:latin typeface="Courier" charset="0"/>
                </a:rPr>
                <a:t>df</a:t>
              </a:r>
              <a:r>
                <a:rPr lang="en-US" sz="1400" dirty="0">
                  <a:solidFill>
                    <a:srgbClr val="000000"/>
                  </a:solidFill>
                  <a:latin typeface="Courier" charset="0"/>
                </a:rPr>
                <a:t>, </a:t>
              </a:r>
              <a:r>
                <a:rPr lang="en-US" sz="1400" dirty="0" err="1">
                  <a:solidFill>
                    <a:srgbClr val="000000"/>
                  </a:solidFill>
                  <a:latin typeface="Courier" charset="0"/>
                </a:rPr>
                <a:t>lkp</a:t>
              </a:r>
              <a:r>
                <a:rPr lang="en-US" sz="1400" dirty="0">
                  <a:solidFill>
                    <a:srgbClr val="000000"/>
                  </a:solidFill>
                  <a:latin typeface="Courier" charset="0"/>
                </a:rPr>
                <a:t>, f</a:t>
              </a:r>
              <a:r>
                <a:rPr lang="en-US" sz="1400" dirty="0" smtClean="0">
                  <a:solidFill>
                    <a:srgbClr val="000000"/>
                  </a:solidFill>
                  <a:latin typeface="Courier" charset="0"/>
                </a:rPr>
                <a:t>)</a:t>
              </a:r>
              <a:r>
                <a:rPr lang="en-US" sz="1400" dirty="0">
                  <a:solidFill>
                    <a:srgbClr val="000000"/>
                  </a:solidFill>
                  <a:latin typeface="Courier" charset="0"/>
                </a:rPr>
                <a:t/>
              </a:r>
              <a:br>
                <a:rPr lang="en-US" sz="1400" dirty="0">
                  <a:solidFill>
                    <a:srgbClr val="000000"/>
                  </a:solidFill>
                  <a:latin typeface="Courier" charset="0"/>
                </a:rPr>
              </a:br>
              <a:endParaRPr lang="en-US" sz="1400" dirty="0">
                <a:solidFill>
                  <a:srgbClr val="000000"/>
                </a:solidFill>
                <a:latin typeface="Courier" charset="0"/>
              </a:endParaRPr>
            </a:p>
            <a:p>
              <a:r>
                <a:rPr lang="en-US" sz="1400" dirty="0" err="1">
                  <a:solidFill>
                    <a:srgbClr val="000000"/>
                  </a:solidFill>
                  <a:latin typeface="Courier" charset="0"/>
                </a:rPr>
                <a:t>df</a:t>
              </a:r>
              <a:r>
                <a:rPr lang="en-US" sz="1400" dirty="0" err="1">
                  <a:solidFill>
                    <a:srgbClr val="666666"/>
                  </a:solidFill>
                  <a:latin typeface="Courier" charset="0"/>
                </a:rPr>
                <a:t>.</a:t>
              </a:r>
              <a:r>
                <a:rPr lang="en-US" sz="1400" dirty="0" err="1">
                  <a:solidFill>
                    <a:srgbClr val="000000"/>
                  </a:solidFill>
                  <a:latin typeface="Courier" charset="0"/>
                </a:rPr>
                <a:t>head</a:t>
              </a:r>
              <a:r>
                <a:rPr lang="en-US" sz="1400" dirty="0">
                  <a:solidFill>
                    <a:srgbClr val="000000"/>
                  </a:solidFill>
                  <a:latin typeface="Courier" charset="0"/>
                </a:rPr>
                <a:t>()</a:t>
              </a:r>
            </a:p>
          </p:txBody>
        </p:sp>
        <p:pic>
          <p:nvPicPr>
            <p:cNvPr id="7" name="Picture 6"/>
            <p:cNvPicPr>
              <a:picLocks noChangeAspect="1"/>
            </p:cNvPicPr>
            <p:nvPr/>
          </p:nvPicPr>
          <p:blipFill>
            <a:blip r:embed="rId2"/>
            <a:stretch>
              <a:fillRect/>
            </a:stretch>
          </p:blipFill>
          <p:spPr>
            <a:xfrm>
              <a:off x="419806" y="4033412"/>
              <a:ext cx="6545438" cy="2244150"/>
            </a:xfrm>
            <a:prstGeom prst="rect">
              <a:avLst/>
            </a:prstGeom>
          </p:spPr>
        </p:pic>
        <p:sp>
          <p:nvSpPr>
            <p:cNvPr id="10" name="TextBox 9"/>
            <p:cNvSpPr txBox="1"/>
            <p:nvPr/>
          </p:nvSpPr>
          <p:spPr>
            <a:xfrm>
              <a:off x="334537" y="6322057"/>
              <a:ext cx="5659864" cy="276999"/>
            </a:xfrm>
            <a:prstGeom prst="rect">
              <a:avLst/>
            </a:prstGeom>
            <a:noFill/>
            <a:ln>
              <a:noFill/>
            </a:ln>
          </p:spPr>
          <p:txBody>
            <a:bodyPr wrap="square" rtlCol="0">
              <a:spAutoFit/>
            </a:bodyPr>
            <a:lstStyle/>
            <a:p>
              <a:r>
                <a:rPr lang="en-US" sz="120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sp>
          <p:nvSpPr>
            <p:cNvPr id="11" name="Rectangle 10"/>
            <p:cNvSpPr/>
            <p:nvPr/>
          </p:nvSpPr>
          <p:spPr>
            <a:xfrm>
              <a:off x="334535" y="3908875"/>
              <a:ext cx="6721021" cy="2413182"/>
            </a:xfrm>
            <a:prstGeom prst="rect">
              <a:avLst/>
            </a:prstGeom>
            <a:noFill/>
            <a:ln>
              <a:solidFill>
                <a:srgbClr val="585858"/>
              </a:solidFill>
            </a:ln>
          </p:spPr>
          <p:txBody>
            <a:bodyPr wrap="square">
              <a:noAutofit/>
            </a:bodyPr>
            <a:lstStyle/>
            <a:p>
              <a:endParaRPr lang="en-US" b="1">
                <a:solidFill>
                  <a:srgbClr val="007020"/>
                </a:solidFill>
                <a:latin typeface="Courier" charset="0"/>
              </a:endParaRPr>
            </a:p>
          </p:txBody>
        </p:sp>
      </p:grpSp>
    </p:spTree>
    <p:extLst>
      <p:ext uri="{BB962C8B-B14F-4D97-AF65-F5344CB8AC3E}">
        <p14:creationId xmlns:p14="http://schemas.microsoft.com/office/powerpoint/2010/main" val="52929815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Scatterplot Matrix</a:t>
            </a:r>
            <a:endParaRPr lang="en-US" dirty="0"/>
          </a:p>
        </p:txBody>
      </p:sp>
      <p:sp>
        <p:nvSpPr>
          <p:cNvPr id="3" name="Content Placeholder 2"/>
          <p:cNvSpPr>
            <a:spLocks noGrp="1"/>
          </p:cNvSpPr>
          <p:nvPr>
            <p:ph idx="1"/>
          </p:nvPr>
        </p:nvSpPr>
        <p:spPr>
          <a:xfrm>
            <a:off x="334537" y="4508938"/>
            <a:ext cx="7463263" cy="1668024"/>
          </a:xfrm>
        </p:spPr>
        <p:txBody>
          <a:bodyPr/>
          <a:lstStyle/>
          <a:p>
            <a:r>
              <a:rPr lang="en-US" dirty="0" smtClean="0"/>
              <a:t>Retrieve only those columns we want to include in the correlation plot matrix.</a:t>
            </a:r>
          </a:p>
          <a:p>
            <a:r>
              <a:rPr lang="en-US" dirty="0" smtClean="0"/>
              <a:t>Use </a:t>
            </a:r>
            <a:r>
              <a:rPr lang="en-US" dirty="0" err="1" smtClean="0"/>
              <a:t>plotly’s</a:t>
            </a:r>
            <a:r>
              <a:rPr lang="en-US" dirty="0" smtClean="0"/>
              <a:t> </a:t>
            </a:r>
            <a:r>
              <a:rPr lang="en-US" sz="2400" dirty="0" err="1" smtClean="0">
                <a:solidFill>
                  <a:schemeClr val="accent6">
                    <a:lumMod val="75000"/>
                  </a:schemeClr>
                </a:solidFill>
                <a:latin typeface="Consolas" charset="0"/>
                <a:ea typeface="Consolas" charset="0"/>
                <a:cs typeface="Consolas" charset="0"/>
              </a:rPr>
              <a:t>create_scatterplotmatrix</a:t>
            </a:r>
            <a:r>
              <a:rPr lang="en-US" sz="2400" dirty="0" smtClean="0">
                <a:solidFill>
                  <a:schemeClr val="accent6">
                    <a:lumMod val="75000"/>
                  </a:schemeClr>
                </a:solidFill>
                <a:latin typeface="Consolas" charset="0"/>
                <a:ea typeface="Consolas" charset="0"/>
                <a:cs typeface="Consolas" charset="0"/>
              </a:rPr>
              <a:t>()</a:t>
            </a:r>
            <a:endParaRPr lang="en-US" dirty="0">
              <a:solidFill>
                <a:schemeClr val="accent6">
                  <a:lumMod val="75000"/>
                </a:schemeClr>
              </a:solidFill>
              <a:latin typeface="Consolas" charset="0"/>
              <a:ea typeface="Consolas" charset="0"/>
              <a:cs typeface="Consolas" charset="0"/>
            </a:endParaRPr>
          </a:p>
        </p:txBody>
      </p:sp>
      <p:sp>
        <p:nvSpPr>
          <p:cNvPr id="4" name="Slide Number Placeholder 3"/>
          <p:cNvSpPr>
            <a:spLocks noGrp="1"/>
          </p:cNvSpPr>
          <p:nvPr>
            <p:ph type="sldNum" sz="quarter" idx="12"/>
          </p:nvPr>
        </p:nvSpPr>
        <p:spPr/>
        <p:txBody>
          <a:bodyPr/>
          <a:lstStyle/>
          <a:p>
            <a:fld id="{721E7CEC-74A5-0048-9106-4C537A0603F6}" type="slidenum">
              <a:rPr lang="en-US" smtClean="0"/>
              <a:t>74</a:t>
            </a:fld>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4.2 Correlation plot with </a:t>
            </a:r>
            <a:r>
              <a:rPr lang="en-US" dirty="0" err="1" smtClean="0">
                <a:solidFill>
                  <a:schemeClr val="tx1">
                    <a:lumMod val="75000"/>
                    <a:lumOff val="25000"/>
                  </a:schemeClr>
                </a:solidFill>
              </a:rPr>
              <a:t>Plotly</a:t>
            </a:r>
            <a:endParaRPr lang="en-US" dirty="0">
              <a:solidFill>
                <a:schemeClr val="tx1">
                  <a:lumMod val="75000"/>
                  <a:lumOff val="25000"/>
                </a:schemeClr>
              </a:solidFill>
            </a:endParaRPr>
          </a:p>
        </p:txBody>
      </p:sp>
      <p:sp>
        <p:nvSpPr>
          <p:cNvPr id="7" name="Rectangle 6"/>
          <p:cNvSpPr/>
          <p:nvPr/>
        </p:nvSpPr>
        <p:spPr>
          <a:xfrm>
            <a:off x="334538" y="1825625"/>
            <a:ext cx="7380056" cy="2246769"/>
          </a:xfrm>
          <a:prstGeom prst="rect">
            <a:avLst/>
          </a:prstGeom>
          <a:solidFill>
            <a:schemeClr val="bg1">
              <a:lumMod val="95000"/>
            </a:schemeClr>
          </a:solidFill>
          <a:ln>
            <a:solidFill>
              <a:srgbClr val="585858"/>
            </a:solidFill>
          </a:ln>
        </p:spPr>
        <p:txBody>
          <a:bodyPr wrap="square">
            <a:spAutoFit/>
          </a:bodyPr>
          <a:lstStyle/>
          <a:p>
            <a:r>
              <a:rPr lang="en-US" sz="1400" b="1" dirty="0" smtClean="0">
                <a:solidFill>
                  <a:srgbClr val="007020"/>
                </a:solidFill>
                <a:latin typeface="Courier" charset="0"/>
              </a:rPr>
              <a:t>import</a:t>
            </a:r>
            <a:r>
              <a:rPr lang="en-US" sz="1400" dirty="0" smtClean="0">
                <a:solidFill>
                  <a:srgbClr val="000000"/>
                </a:solidFill>
                <a:latin typeface="Courier" charset="0"/>
              </a:rPr>
              <a:t> </a:t>
            </a:r>
            <a:r>
              <a:rPr lang="en-US" sz="1400" b="1" dirty="0">
                <a:solidFill>
                  <a:srgbClr val="0E84B5"/>
                </a:solidFill>
                <a:latin typeface="Courier" charset="0"/>
              </a:rPr>
              <a:t>pandas</a:t>
            </a:r>
            <a:r>
              <a:rPr lang="en-US" sz="1400" dirty="0">
                <a:solidFill>
                  <a:srgbClr val="000000"/>
                </a:solidFill>
                <a:latin typeface="Courier" charset="0"/>
              </a:rPr>
              <a:t> </a:t>
            </a:r>
            <a:r>
              <a:rPr lang="en-US" sz="1400" b="1" dirty="0">
                <a:solidFill>
                  <a:srgbClr val="007020"/>
                </a:solidFill>
                <a:latin typeface="Courier" charset="0"/>
              </a:rPr>
              <a:t>as</a:t>
            </a:r>
            <a:r>
              <a:rPr lang="en-US" sz="1400" dirty="0">
                <a:solidFill>
                  <a:srgbClr val="000000"/>
                </a:solidFill>
                <a:latin typeface="Courier" charset="0"/>
              </a:rPr>
              <a:t> </a:t>
            </a:r>
            <a:r>
              <a:rPr lang="en-US" sz="1400" b="1" dirty="0" err="1">
                <a:solidFill>
                  <a:srgbClr val="0E84B5"/>
                </a:solidFill>
                <a:latin typeface="Courier" charset="0"/>
              </a:rPr>
              <a:t>pd</a:t>
            </a:r>
            <a:endParaRPr lang="en-US" sz="1400" dirty="0">
              <a:solidFill>
                <a:srgbClr val="007020"/>
              </a:solidFill>
              <a:latin typeface="Courier" charset="0"/>
            </a:endParaRPr>
          </a:p>
          <a:p>
            <a:r>
              <a:rPr lang="en-US" sz="1400" b="1" dirty="0">
                <a:solidFill>
                  <a:srgbClr val="007020"/>
                </a:solidFill>
                <a:latin typeface="Courier" charset="0"/>
              </a:rPr>
              <a:t>import</a:t>
            </a:r>
            <a:r>
              <a:rPr lang="en-US" sz="1400" dirty="0">
                <a:solidFill>
                  <a:srgbClr val="000000"/>
                </a:solidFill>
                <a:latin typeface="Courier" charset="0"/>
              </a:rPr>
              <a:t> </a:t>
            </a:r>
            <a:r>
              <a:rPr lang="en-US" sz="1400" b="1" dirty="0" err="1">
                <a:solidFill>
                  <a:srgbClr val="0E84B5"/>
                </a:solidFill>
                <a:latin typeface="Courier" charset="0"/>
              </a:rPr>
              <a:t>numpy</a:t>
            </a:r>
            <a:r>
              <a:rPr lang="en-US" sz="1400" dirty="0">
                <a:solidFill>
                  <a:srgbClr val="000000"/>
                </a:solidFill>
                <a:latin typeface="Courier" charset="0"/>
              </a:rPr>
              <a:t> </a:t>
            </a:r>
            <a:r>
              <a:rPr lang="en-US" sz="1400" b="1" dirty="0">
                <a:solidFill>
                  <a:srgbClr val="007020"/>
                </a:solidFill>
                <a:latin typeface="Courier" charset="0"/>
              </a:rPr>
              <a:t>as</a:t>
            </a:r>
            <a:r>
              <a:rPr lang="en-US" sz="1400" dirty="0">
                <a:solidFill>
                  <a:srgbClr val="000000"/>
                </a:solidFill>
                <a:latin typeface="Courier" charset="0"/>
              </a:rPr>
              <a:t> </a:t>
            </a:r>
            <a:r>
              <a:rPr lang="en-US" sz="1400" b="1" dirty="0">
                <a:solidFill>
                  <a:srgbClr val="0E84B5"/>
                </a:solidFill>
                <a:latin typeface="Courier" charset="0"/>
              </a:rPr>
              <a:t>np</a:t>
            </a:r>
            <a:endParaRPr lang="en-US" sz="1400" dirty="0">
              <a:solidFill>
                <a:srgbClr val="007020"/>
              </a:solidFill>
              <a:latin typeface="Courier" charset="0"/>
            </a:endParaRPr>
          </a:p>
          <a:p>
            <a:r>
              <a:rPr lang="en-US" sz="1400" b="1" dirty="0">
                <a:solidFill>
                  <a:srgbClr val="007020"/>
                </a:solidFill>
                <a:latin typeface="Courier" charset="0"/>
              </a:rPr>
              <a:t>import</a:t>
            </a:r>
            <a:r>
              <a:rPr lang="en-US" sz="1400" dirty="0">
                <a:solidFill>
                  <a:srgbClr val="000000"/>
                </a:solidFill>
                <a:latin typeface="Courier" charset="0"/>
              </a:rPr>
              <a:t> </a:t>
            </a:r>
            <a:r>
              <a:rPr lang="en-US" sz="1400" b="1" dirty="0" err="1">
                <a:solidFill>
                  <a:srgbClr val="0E84B5"/>
                </a:solidFill>
                <a:latin typeface="Courier" charset="0"/>
              </a:rPr>
              <a:t>scipy</a:t>
            </a:r>
            <a:r>
              <a:rPr lang="en-US" sz="1400" dirty="0">
                <a:solidFill>
                  <a:srgbClr val="000000"/>
                </a:solidFill>
                <a:latin typeface="Courier" charset="0"/>
              </a:rPr>
              <a:t> </a:t>
            </a:r>
            <a:r>
              <a:rPr lang="en-US" sz="1400" b="1" dirty="0">
                <a:solidFill>
                  <a:srgbClr val="007020"/>
                </a:solidFill>
                <a:latin typeface="Courier" charset="0"/>
              </a:rPr>
              <a:t>as</a:t>
            </a:r>
            <a:r>
              <a:rPr lang="en-US" sz="1400" dirty="0">
                <a:solidFill>
                  <a:srgbClr val="000000"/>
                </a:solidFill>
                <a:latin typeface="Courier" charset="0"/>
              </a:rPr>
              <a:t> </a:t>
            </a:r>
            <a:r>
              <a:rPr lang="en-US" sz="1400" b="1" dirty="0" err="1">
                <a:solidFill>
                  <a:srgbClr val="0E84B5"/>
                </a:solidFill>
                <a:latin typeface="Courier" charset="0"/>
              </a:rPr>
              <a:t>sp</a:t>
            </a:r>
            <a:endParaRPr lang="en-US" sz="1400" dirty="0">
              <a:solidFill>
                <a:srgbClr val="007020"/>
              </a:solidFill>
              <a:latin typeface="Courier" charset="0"/>
            </a:endParaRPr>
          </a:p>
          <a:p>
            <a:r>
              <a:rPr lang="en-US" sz="1400" b="1" dirty="0">
                <a:solidFill>
                  <a:srgbClr val="007020"/>
                </a:solidFill>
                <a:latin typeface="Courier" charset="0"/>
              </a:rPr>
              <a:t>import</a:t>
            </a:r>
            <a:r>
              <a:rPr lang="en-US" sz="1400" dirty="0">
                <a:solidFill>
                  <a:srgbClr val="000000"/>
                </a:solidFill>
                <a:latin typeface="Courier" charset="0"/>
              </a:rPr>
              <a:t> </a:t>
            </a:r>
            <a:r>
              <a:rPr lang="en-US" sz="1400" b="1" dirty="0" err="1">
                <a:solidFill>
                  <a:srgbClr val="0E84B5"/>
                </a:solidFill>
                <a:latin typeface="Courier" charset="0"/>
              </a:rPr>
              <a:t>plotly.plotly</a:t>
            </a:r>
            <a:r>
              <a:rPr lang="en-US" sz="1400" dirty="0">
                <a:solidFill>
                  <a:srgbClr val="000000"/>
                </a:solidFill>
                <a:latin typeface="Courier" charset="0"/>
              </a:rPr>
              <a:t> </a:t>
            </a:r>
            <a:r>
              <a:rPr lang="en-US" sz="1400" b="1" dirty="0">
                <a:solidFill>
                  <a:srgbClr val="007020"/>
                </a:solidFill>
                <a:latin typeface="Courier" charset="0"/>
              </a:rPr>
              <a:t>as</a:t>
            </a:r>
            <a:r>
              <a:rPr lang="en-US" sz="1400" dirty="0">
                <a:solidFill>
                  <a:srgbClr val="000000"/>
                </a:solidFill>
                <a:latin typeface="Courier" charset="0"/>
              </a:rPr>
              <a:t> </a:t>
            </a:r>
            <a:r>
              <a:rPr lang="en-US" sz="1400" b="1" dirty="0" err="1">
                <a:solidFill>
                  <a:srgbClr val="0E84B5"/>
                </a:solidFill>
                <a:latin typeface="Courier" charset="0"/>
              </a:rPr>
              <a:t>py</a:t>
            </a:r>
            <a:endParaRPr lang="en-US" sz="1400" dirty="0">
              <a:solidFill>
                <a:srgbClr val="0E84B5"/>
              </a:solidFill>
              <a:latin typeface="Courier" charset="0"/>
            </a:endParaRPr>
          </a:p>
          <a:p>
            <a:r>
              <a:rPr lang="en-US" sz="1400" b="1" dirty="0">
                <a:solidFill>
                  <a:srgbClr val="007020"/>
                </a:solidFill>
                <a:latin typeface="Courier" charset="0"/>
              </a:rPr>
              <a:t>import</a:t>
            </a:r>
            <a:r>
              <a:rPr lang="en-US" sz="1400" dirty="0">
                <a:solidFill>
                  <a:srgbClr val="000000"/>
                </a:solidFill>
                <a:latin typeface="Courier" charset="0"/>
              </a:rPr>
              <a:t> </a:t>
            </a:r>
            <a:r>
              <a:rPr lang="en-US" sz="1400" b="1" dirty="0" err="1">
                <a:solidFill>
                  <a:srgbClr val="0E84B5"/>
                </a:solidFill>
                <a:latin typeface="Courier" charset="0"/>
              </a:rPr>
              <a:t>plotly.figure_factory</a:t>
            </a:r>
            <a:r>
              <a:rPr lang="en-US" sz="1400" dirty="0">
                <a:solidFill>
                  <a:srgbClr val="000000"/>
                </a:solidFill>
                <a:latin typeface="Courier" charset="0"/>
              </a:rPr>
              <a:t> </a:t>
            </a:r>
            <a:r>
              <a:rPr lang="en-US" sz="1400" b="1" dirty="0">
                <a:solidFill>
                  <a:srgbClr val="007020"/>
                </a:solidFill>
                <a:latin typeface="Courier" charset="0"/>
              </a:rPr>
              <a:t>as</a:t>
            </a:r>
            <a:r>
              <a:rPr lang="en-US" sz="1400" dirty="0">
                <a:solidFill>
                  <a:srgbClr val="000000"/>
                </a:solidFill>
                <a:latin typeface="Courier" charset="0"/>
              </a:rPr>
              <a:t> </a:t>
            </a:r>
            <a:r>
              <a:rPr lang="en-US" sz="1400" b="1" dirty="0" err="1">
                <a:solidFill>
                  <a:srgbClr val="0E84B5"/>
                </a:solidFill>
                <a:latin typeface="Courier" charset="0"/>
              </a:rPr>
              <a:t>ff</a:t>
            </a:r>
            <a:endParaRPr lang="en-US" sz="1400" dirty="0">
              <a:solidFill>
                <a:srgbClr val="0E84B5"/>
              </a:solidFill>
              <a:latin typeface="Courier" charset="0"/>
            </a:endParaRPr>
          </a:p>
          <a:p>
            <a:r>
              <a:rPr lang="en-US" sz="1400" dirty="0">
                <a:solidFill>
                  <a:srgbClr val="000000"/>
                </a:solidFill>
                <a:latin typeface="Courier" charset="0"/>
              </a:rPr>
              <a:t/>
            </a:r>
            <a:br>
              <a:rPr lang="en-US" sz="1400" dirty="0">
                <a:solidFill>
                  <a:srgbClr val="000000"/>
                </a:solidFill>
                <a:latin typeface="Courier" charset="0"/>
              </a:rPr>
            </a:br>
            <a:r>
              <a:rPr lang="en-US" sz="1400" dirty="0" err="1" smtClean="0">
                <a:solidFill>
                  <a:srgbClr val="000000"/>
                </a:solidFill>
                <a:latin typeface="Courier" charset="0"/>
              </a:rPr>
              <a:t>corr_data</a:t>
            </a:r>
            <a:r>
              <a:rPr lang="en-US" sz="1400" dirty="0" smtClean="0">
                <a:solidFill>
                  <a:srgbClr val="000000"/>
                </a:solidFill>
                <a:latin typeface="Courier" charset="0"/>
              </a:rPr>
              <a:t> </a:t>
            </a:r>
            <a:r>
              <a:rPr lang="en-US" sz="1400" dirty="0">
                <a:solidFill>
                  <a:srgbClr val="666666"/>
                </a:solidFill>
                <a:latin typeface="Courier" charset="0"/>
              </a:rPr>
              <a:t>=</a:t>
            </a:r>
            <a:r>
              <a:rPr lang="en-US" sz="1400" dirty="0">
                <a:solidFill>
                  <a:srgbClr val="000000"/>
                </a:solidFill>
                <a:latin typeface="Courier" charset="0"/>
              </a:rPr>
              <a:t> </a:t>
            </a:r>
            <a:r>
              <a:rPr lang="en-US" sz="1400" dirty="0" err="1">
                <a:solidFill>
                  <a:srgbClr val="000000"/>
                </a:solidFill>
                <a:latin typeface="Courier" charset="0"/>
              </a:rPr>
              <a:t>df</a:t>
            </a:r>
            <a:r>
              <a:rPr lang="en-US" sz="1400" dirty="0">
                <a:solidFill>
                  <a:srgbClr val="000000"/>
                </a:solidFill>
                <a:latin typeface="Courier" charset="0"/>
              </a:rPr>
              <a:t>[[</a:t>
            </a:r>
            <a:r>
              <a:rPr lang="en-US" sz="1400" dirty="0">
                <a:solidFill>
                  <a:srgbClr val="4070A0"/>
                </a:solidFill>
                <a:latin typeface="Courier" charset="0"/>
              </a:rPr>
              <a:t>'price'</a:t>
            </a:r>
            <a:r>
              <a:rPr lang="en-US" sz="1400" dirty="0">
                <a:solidFill>
                  <a:srgbClr val="000000"/>
                </a:solidFill>
                <a:latin typeface="Courier" charset="0"/>
              </a:rPr>
              <a:t>]</a:t>
            </a:r>
            <a:r>
              <a:rPr lang="en-US" sz="1400" dirty="0">
                <a:solidFill>
                  <a:srgbClr val="666666"/>
                </a:solidFill>
                <a:latin typeface="Courier" charset="0"/>
              </a:rPr>
              <a:t>+</a:t>
            </a:r>
            <a:r>
              <a:rPr lang="en-US" sz="1400" dirty="0">
                <a:solidFill>
                  <a:srgbClr val="007020"/>
                </a:solidFill>
                <a:latin typeface="Courier" charset="0"/>
              </a:rPr>
              <a:t>list</a:t>
            </a:r>
            <a:r>
              <a:rPr lang="en-US" sz="1400" dirty="0">
                <a:solidFill>
                  <a:srgbClr val="000000"/>
                </a:solidFill>
                <a:latin typeface="Courier" charset="0"/>
              </a:rPr>
              <a:t>(</a:t>
            </a:r>
            <a:r>
              <a:rPr lang="en-US" sz="1400" dirty="0" err="1">
                <a:solidFill>
                  <a:srgbClr val="000000"/>
                </a:solidFill>
                <a:latin typeface="Courier" charset="0"/>
              </a:rPr>
              <a:t>factors</a:t>
            </a:r>
            <a:r>
              <a:rPr lang="en-US" sz="1400" dirty="0" err="1">
                <a:solidFill>
                  <a:srgbClr val="666666"/>
                </a:solidFill>
                <a:latin typeface="Courier" charset="0"/>
              </a:rPr>
              <a:t>.</a:t>
            </a:r>
            <a:r>
              <a:rPr lang="en-US" sz="1400" dirty="0" err="1">
                <a:solidFill>
                  <a:srgbClr val="000000"/>
                </a:solidFill>
                <a:latin typeface="Courier" charset="0"/>
              </a:rPr>
              <a:t>keys</a:t>
            </a:r>
            <a:r>
              <a:rPr lang="en-US" sz="1400" dirty="0">
                <a:solidFill>
                  <a:srgbClr val="000000"/>
                </a:solidFill>
                <a:latin typeface="Courier" charset="0"/>
              </a:rPr>
              <a:t>())]</a:t>
            </a:r>
          </a:p>
          <a:p>
            <a:r>
              <a:rPr lang="en-US" sz="1400" dirty="0">
                <a:solidFill>
                  <a:srgbClr val="000000"/>
                </a:solidFill>
                <a:latin typeface="Courier" charset="0"/>
              </a:rPr>
              <a:t/>
            </a:r>
            <a:br>
              <a:rPr lang="en-US" sz="1400" dirty="0">
                <a:solidFill>
                  <a:srgbClr val="000000"/>
                </a:solidFill>
                <a:latin typeface="Courier" charset="0"/>
              </a:rPr>
            </a:br>
            <a:r>
              <a:rPr lang="en-US" sz="1400" dirty="0" smtClean="0">
                <a:solidFill>
                  <a:srgbClr val="000000"/>
                </a:solidFill>
                <a:latin typeface="Courier" charset="0"/>
              </a:rPr>
              <a:t>fig </a:t>
            </a:r>
            <a:r>
              <a:rPr lang="en-US" sz="1400" dirty="0">
                <a:solidFill>
                  <a:srgbClr val="666666"/>
                </a:solidFill>
                <a:latin typeface="Courier" charset="0"/>
              </a:rPr>
              <a:t>=</a:t>
            </a:r>
            <a:r>
              <a:rPr lang="en-US" sz="1400" dirty="0">
                <a:solidFill>
                  <a:srgbClr val="000000"/>
                </a:solidFill>
                <a:latin typeface="Courier" charset="0"/>
              </a:rPr>
              <a:t> </a:t>
            </a:r>
            <a:r>
              <a:rPr lang="en-US" sz="1400" dirty="0" err="1">
                <a:solidFill>
                  <a:srgbClr val="000000"/>
                </a:solidFill>
                <a:latin typeface="Courier" charset="0"/>
              </a:rPr>
              <a:t>ff</a:t>
            </a:r>
            <a:r>
              <a:rPr lang="en-US" sz="1400" dirty="0" err="1">
                <a:solidFill>
                  <a:srgbClr val="666666"/>
                </a:solidFill>
                <a:latin typeface="Courier" charset="0"/>
              </a:rPr>
              <a:t>.</a:t>
            </a:r>
            <a:r>
              <a:rPr lang="en-US" sz="1400" dirty="0" err="1">
                <a:solidFill>
                  <a:srgbClr val="000000"/>
                </a:solidFill>
                <a:latin typeface="Courier" charset="0"/>
              </a:rPr>
              <a:t>create_scatterplotmatrix</a:t>
            </a:r>
            <a:r>
              <a:rPr lang="en-US" sz="1400" dirty="0">
                <a:solidFill>
                  <a:srgbClr val="000000"/>
                </a:solidFill>
                <a:latin typeface="Courier" charset="0"/>
              </a:rPr>
              <a:t>(</a:t>
            </a:r>
            <a:r>
              <a:rPr lang="en-US" sz="1400" dirty="0" err="1">
                <a:solidFill>
                  <a:srgbClr val="000000"/>
                </a:solidFill>
                <a:latin typeface="Courier" charset="0"/>
              </a:rPr>
              <a:t>corr_data</a:t>
            </a:r>
            <a:r>
              <a:rPr lang="en-US" sz="1400" dirty="0">
                <a:solidFill>
                  <a:srgbClr val="000000"/>
                </a:solidFill>
                <a:latin typeface="Courier" charset="0"/>
              </a:rPr>
              <a:t>, height</a:t>
            </a:r>
            <a:r>
              <a:rPr lang="en-US" sz="1400" dirty="0">
                <a:solidFill>
                  <a:srgbClr val="666666"/>
                </a:solidFill>
                <a:latin typeface="Courier" charset="0"/>
              </a:rPr>
              <a:t>=</a:t>
            </a:r>
            <a:r>
              <a:rPr lang="en-US" sz="1400" dirty="0">
                <a:solidFill>
                  <a:srgbClr val="40A070"/>
                </a:solidFill>
                <a:latin typeface="Courier" charset="0"/>
              </a:rPr>
              <a:t>800</a:t>
            </a:r>
            <a:r>
              <a:rPr lang="en-US" sz="1400" dirty="0">
                <a:solidFill>
                  <a:srgbClr val="000000"/>
                </a:solidFill>
                <a:latin typeface="Courier" charset="0"/>
              </a:rPr>
              <a:t>, width</a:t>
            </a:r>
            <a:r>
              <a:rPr lang="en-US" sz="1400" dirty="0">
                <a:solidFill>
                  <a:srgbClr val="666666"/>
                </a:solidFill>
                <a:latin typeface="Courier" charset="0"/>
              </a:rPr>
              <a:t>=</a:t>
            </a:r>
            <a:r>
              <a:rPr lang="en-US" sz="1400" dirty="0">
                <a:solidFill>
                  <a:srgbClr val="40A070"/>
                </a:solidFill>
                <a:latin typeface="Courier" charset="0"/>
              </a:rPr>
              <a:t>800</a:t>
            </a:r>
            <a:r>
              <a:rPr lang="en-US" sz="1400" dirty="0">
                <a:solidFill>
                  <a:srgbClr val="000000"/>
                </a:solidFill>
                <a:latin typeface="Courier" charset="0"/>
              </a:rPr>
              <a:t>)</a:t>
            </a:r>
          </a:p>
          <a:p>
            <a:r>
              <a:rPr lang="en-US" sz="1400" dirty="0" err="1">
                <a:solidFill>
                  <a:srgbClr val="000000"/>
                </a:solidFill>
                <a:latin typeface="Courier" charset="0"/>
              </a:rPr>
              <a:t>py</a:t>
            </a:r>
            <a:r>
              <a:rPr lang="en-US" sz="1400" dirty="0" err="1">
                <a:solidFill>
                  <a:srgbClr val="666666"/>
                </a:solidFill>
                <a:latin typeface="Courier" charset="0"/>
              </a:rPr>
              <a:t>.</a:t>
            </a:r>
            <a:r>
              <a:rPr lang="en-US" sz="1400" dirty="0" err="1">
                <a:solidFill>
                  <a:srgbClr val="000000"/>
                </a:solidFill>
                <a:latin typeface="Courier" charset="0"/>
              </a:rPr>
              <a:t>iplot</a:t>
            </a:r>
            <a:r>
              <a:rPr lang="en-US" sz="1400" dirty="0">
                <a:solidFill>
                  <a:srgbClr val="000000"/>
                </a:solidFill>
                <a:latin typeface="Courier" charset="0"/>
              </a:rPr>
              <a:t>(fig, filename</a:t>
            </a:r>
            <a:r>
              <a:rPr lang="en-US" sz="1400" dirty="0">
                <a:solidFill>
                  <a:srgbClr val="666666"/>
                </a:solidFill>
                <a:latin typeface="Courier" charset="0"/>
              </a:rPr>
              <a:t>=</a:t>
            </a:r>
            <a:r>
              <a:rPr lang="en-US" sz="1400" dirty="0">
                <a:solidFill>
                  <a:srgbClr val="4070A0"/>
                </a:solidFill>
                <a:latin typeface="Courier" charset="0"/>
              </a:rPr>
              <a:t>'Basic Scatterplot Matrix'</a:t>
            </a:r>
            <a:r>
              <a:rPr lang="en-US" sz="1400" dirty="0">
                <a:solidFill>
                  <a:srgbClr val="000000"/>
                </a:solidFill>
                <a:latin typeface="Courier" charset="0"/>
              </a:rPr>
              <a:t>)</a:t>
            </a:r>
            <a:endParaRPr lang="en-US" sz="1400" dirty="0">
              <a:solidFill>
                <a:srgbClr val="4070A0"/>
              </a:solidFill>
              <a:effectLst/>
              <a:latin typeface="Courier" charset="0"/>
            </a:endParaRPr>
          </a:p>
        </p:txBody>
      </p:sp>
      <p:pic>
        <p:nvPicPr>
          <p:cNvPr id="8" name="Picture 7"/>
          <p:cNvPicPr>
            <a:picLocks noChangeAspect="1"/>
          </p:cNvPicPr>
          <p:nvPr/>
        </p:nvPicPr>
        <p:blipFill>
          <a:blip r:embed="rId2"/>
          <a:stretch>
            <a:fillRect/>
          </a:stretch>
        </p:blipFill>
        <p:spPr>
          <a:xfrm>
            <a:off x="7797800" y="1825625"/>
            <a:ext cx="4089400" cy="3888694"/>
          </a:xfrm>
          <a:prstGeom prst="rect">
            <a:avLst/>
          </a:prstGeom>
        </p:spPr>
      </p:pic>
      <p:sp>
        <p:nvSpPr>
          <p:cNvPr id="9" name="TextBox 8"/>
          <p:cNvSpPr txBox="1"/>
          <p:nvPr/>
        </p:nvSpPr>
        <p:spPr>
          <a:xfrm>
            <a:off x="334537" y="4072394"/>
            <a:ext cx="5659864" cy="276999"/>
          </a:xfrm>
          <a:prstGeom prst="rect">
            <a:avLst/>
          </a:prstGeom>
          <a:noFill/>
          <a:ln>
            <a:noFill/>
          </a:ln>
        </p:spPr>
        <p:txBody>
          <a:bodyPr wrap="square" rtlCol="0">
            <a:spAutoFit/>
          </a:bodyPr>
          <a:lstStyle/>
          <a:p>
            <a:r>
              <a:rPr lang="en-US" sz="1200" smtClean="0">
                <a:solidFill>
                  <a:srgbClr val="969696"/>
                </a:solidFill>
                <a:latin typeface="Courier" charset="0"/>
                <a:ea typeface="Courier" charset="0"/>
                <a:cs typeface="Courier" charset="0"/>
              </a:rPr>
              <a:t>TDWI_Python_QuickCamp_2017.ipynb</a:t>
            </a:r>
            <a:endParaRPr lang="en-US" sz="1200" dirty="0">
              <a:solidFill>
                <a:srgbClr val="969696"/>
              </a:solidFill>
              <a:latin typeface="Courier" charset="0"/>
              <a:ea typeface="Courier" charset="0"/>
              <a:cs typeface="Courier" charset="0"/>
            </a:endParaRPr>
          </a:p>
        </p:txBody>
      </p:sp>
    </p:spTree>
    <p:extLst>
      <p:ext uri="{BB962C8B-B14F-4D97-AF65-F5344CB8AC3E}">
        <p14:creationId xmlns:p14="http://schemas.microsoft.com/office/powerpoint/2010/main" val="161332425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Getting vertical slices of a Data Frame</a:t>
            </a:r>
            <a:endParaRPr lang="en-US" dirty="0"/>
          </a:p>
        </p:txBody>
      </p:sp>
      <p:sp>
        <p:nvSpPr>
          <p:cNvPr id="3" name="Content Placeholder 2"/>
          <p:cNvSpPr>
            <a:spLocks noGrp="1"/>
          </p:cNvSpPr>
          <p:nvPr>
            <p:ph idx="1"/>
          </p:nvPr>
        </p:nvSpPr>
        <p:spPr>
          <a:xfrm>
            <a:off x="334537" y="4540468"/>
            <a:ext cx="11552663" cy="1895693"/>
          </a:xfrm>
        </p:spPr>
        <p:txBody>
          <a:bodyPr/>
          <a:lstStyle/>
          <a:p>
            <a:r>
              <a:rPr lang="en-US" dirty="0" smtClean="0"/>
              <a:t>The </a:t>
            </a:r>
            <a:r>
              <a:rPr lang="en-US" sz="2000" dirty="0">
                <a:solidFill>
                  <a:srgbClr val="007020"/>
                </a:solidFill>
                <a:latin typeface="Courier" charset="0"/>
              </a:rPr>
              <a:t>list</a:t>
            </a:r>
            <a:r>
              <a:rPr lang="en-US" sz="2000" dirty="0">
                <a:solidFill>
                  <a:srgbClr val="000000"/>
                </a:solidFill>
                <a:latin typeface="Courier" charset="0"/>
              </a:rPr>
              <a:t>(</a:t>
            </a:r>
            <a:r>
              <a:rPr lang="en-US" sz="2000" dirty="0" err="1">
                <a:solidFill>
                  <a:srgbClr val="000000"/>
                </a:solidFill>
                <a:latin typeface="Courier" charset="0"/>
              </a:rPr>
              <a:t>factors</a:t>
            </a:r>
            <a:r>
              <a:rPr lang="en-US" sz="2000" dirty="0" err="1">
                <a:solidFill>
                  <a:srgbClr val="666666"/>
                </a:solidFill>
                <a:latin typeface="Courier" charset="0"/>
              </a:rPr>
              <a:t>.</a:t>
            </a:r>
            <a:r>
              <a:rPr lang="en-US" sz="2000" dirty="0" err="1">
                <a:solidFill>
                  <a:srgbClr val="000000"/>
                </a:solidFill>
                <a:latin typeface="Courier" charset="0"/>
              </a:rPr>
              <a:t>keys</a:t>
            </a:r>
            <a:r>
              <a:rPr lang="en-US" sz="2000" dirty="0" smtClean="0">
                <a:solidFill>
                  <a:srgbClr val="000000"/>
                </a:solidFill>
                <a:latin typeface="Courier" charset="0"/>
              </a:rPr>
              <a:t>())</a:t>
            </a:r>
            <a:r>
              <a:rPr lang="en-US" sz="2000" dirty="0" smtClean="0"/>
              <a:t> </a:t>
            </a:r>
            <a:r>
              <a:rPr lang="en-US" dirty="0" smtClean="0"/>
              <a:t>returns a list with the key names from factors.</a:t>
            </a:r>
          </a:p>
          <a:p>
            <a:r>
              <a:rPr lang="en-US" dirty="0" smtClean="0"/>
              <a:t>Providing that list plus </a:t>
            </a:r>
            <a:r>
              <a:rPr lang="en-US" sz="2000" dirty="0" smtClean="0">
                <a:solidFill>
                  <a:schemeClr val="accent6">
                    <a:lumMod val="75000"/>
                  </a:schemeClr>
                </a:solidFill>
                <a:latin typeface="Consolas" charset="0"/>
                <a:ea typeface="Consolas" charset="0"/>
                <a:cs typeface="Consolas" charset="0"/>
              </a:rPr>
              <a:t>'price'</a:t>
            </a:r>
            <a:r>
              <a:rPr lang="en-US" dirty="0" smtClean="0"/>
              <a:t> gives the complete list of desired columns.</a:t>
            </a:r>
          </a:p>
          <a:p>
            <a:r>
              <a:rPr lang="en-US" dirty="0" smtClean="0"/>
              <a:t>Selecting that list of columns from the </a:t>
            </a:r>
            <a:r>
              <a:rPr lang="en-US" dirty="0" err="1" smtClean="0"/>
              <a:t>DataFrame</a:t>
            </a:r>
            <a:r>
              <a:rPr lang="en-US" dirty="0" smtClean="0"/>
              <a:t> returns a new </a:t>
            </a:r>
            <a:r>
              <a:rPr lang="en-US" dirty="0" err="1" smtClean="0"/>
              <a:t>DataFrame</a:t>
            </a:r>
            <a:r>
              <a:rPr lang="en-US" dirty="0" smtClean="0"/>
              <a:t> with only those selected columns.</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75</a:t>
            </a:fld>
            <a:endParaRPr lang="en-US"/>
          </a:p>
        </p:txBody>
      </p:sp>
      <p:sp>
        <p:nvSpPr>
          <p:cNvPr id="5" name="Text Placeholder 4"/>
          <p:cNvSpPr>
            <a:spLocks noGrp="1"/>
          </p:cNvSpPr>
          <p:nvPr>
            <p:ph type="body" sz="quarter" idx="13"/>
          </p:nvPr>
        </p:nvSpPr>
        <p:spPr/>
        <p:txBody>
          <a:bodyPr/>
          <a:lstStyle/>
          <a:p>
            <a:r>
              <a:rPr lang="en-US" dirty="0" smtClean="0"/>
              <a:t>PYTHON BASICS: Selecting columns from </a:t>
            </a:r>
            <a:r>
              <a:rPr lang="en-US" dirty="0" err="1" smtClean="0"/>
              <a:t>DataFrame</a:t>
            </a:r>
            <a:endParaRPr lang="en-US" dirty="0"/>
          </a:p>
        </p:txBody>
      </p:sp>
      <p:sp>
        <p:nvSpPr>
          <p:cNvPr id="6" name="Rectangle 5"/>
          <p:cNvSpPr/>
          <p:nvPr/>
        </p:nvSpPr>
        <p:spPr>
          <a:xfrm>
            <a:off x="334537" y="1825625"/>
            <a:ext cx="10375503" cy="2462213"/>
          </a:xfrm>
          <a:prstGeom prst="rect">
            <a:avLst/>
          </a:prstGeom>
          <a:solidFill>
            <a:schemeClr val="bg1">
              <a:lumMod val="95000"/>
            </a:schemeClr>
          </a:solidFill>
          <a:ln>
            <a:solidFill>
              <a:srgbClr val="585858"/>
            </a:solidFill>
          </a:ln>
        </p:spPr>
        <p:txBody>
          <a:bodyPr wrap="square">
            <a:spAutoFit/>
          </a:bodyPr>
          <a:lstStyle/>
          <a:p>
            <a:r>
              <a:rPr lang="en-US" sz="1400" dirty="0">
                <a:solidFill>
                  <a:srgbClr val="000000"/>
                </a:solidFill>
                <a:latin typeface="Courier" charset="0"/>
              </a:rPr>
              <a:t>factors </a:t>
            </a:r>
            <a:r>
              <a:rPr lang="en-US" sz="1400" dirty="0">
                <a:solidFill>
                  <a:srgbClr val="666666"/>
                </a:solidFill>
                <a:latin typeface="Courier" charset="0"/>
              </a:rPr>
              <a:t>=</a:t>
            </a:r>
            <a:r>
              <a:rPr lang="en-US" sz="1400" dirty="0">
                <a:solidFill>
                  <a:srgbClr val="000000"/>
                </a:solidFill>
                <a:latin typeface="Courier" charset="0"/>
              </a:rPr>
              <a:t> {</a:t>
            </a:r>
          </a:p>
          <a:p>
            <a:r>
              <a:rPr lang="en-US" sz="1400" dirty="0">
                <a:solidFill>
                  <a:srgbClr val="000000"/>
                </a:solidFill>
                <a:latin typeface="Courier" charset="0"/>
              </a:rPr>
              <a:t>    </a:t>
            </a:r>
            <a:r>
              <a:rPr lang="en-US" sz="1400" dirty="0">
                <a:solidFill>
                  <a:srgbClr val="4070A0"/>
                </a:solidFill>
                <a:latin typeface="Courier" charset="0"/>
              </a:rPr>
              <a:t>'</a:t>
            </a:r>
            <a:r>
              <a:rPr lang="en-US" sz="1400" dirty="0" err="1">
                <a:solidFill>
                  <a:srgbClr val="4070A0"/>
                </a:solidFill>
                <a:latin typeface="Courier" charset="0"/>
              </a:rPr>
              <a:t>pct_male</a:t>
            </a:r>
            <a:r>
              <a:rPr lang="en-US" sz="1400" dirty="0">
                <a:solidFill>
                  <a:srgbClr val="4070A0"/>
                </a:solidFill>
                <a:latin typeface="Courier" charset="0"/>
              </a:rPr>
              <a:t>'</a:t>
            </a:r>
            <a:r>
              <a:rPr lang="en-US" sz="1400" dirty="0">
                <a:solidFill>
                  <a:srgbClr val="000000"/>
                </a:solidFill>
                <a:latin typeface="Courier" charset="0"/>
              </a:rPr>
              <a:t>:   </a:t>
            </a:r>
            <a:r>
              <a:rPr lang="en-US" sz="1400" dirty="0">
                <a:solidFill>
                  <a:srgbClr val="4070A0"/>
                </a:solidFill>
                <a:latin typeface="Courier" charset="0"/>
              </a:rPr>
              <a:t>'Percent; SEX AND AGE - Male population'</a:t>
            </a:r>
            <a:r>
              <a:rPr lang="en-US" sz="1400" dirty="0">
                <a:solidFill>
                  <a:srgbClr val="000000"/>
                </a:solidFill>
                <a:latin typeface="Courier" charset="0"/>
              </a:rPr>
              <a:t>,</a:t>
            </a:r>
            <a:endParaRPr lang="en-US" sz="1400" dirty="0">
              <a:solidFill>
                <a:srgbClr val="4070A0"/>
              </a:solidFill>
              <a:latin typeface="Courier" charset="0"/>
            </a:endParaRPr>
          </a:p>
          <a:p>
            <a:r>
              <a:rPr lang="en-US" sz="1400" dirty="0">
                <a:solidFill>
                  <a:srgbClr val="000000"/>
                </a:solidFill>
                <a:latin typeface="Courier" charset="0"/>
              </a:rPr>
              <a:t>    </a:t>
            </a:r>
            <a:r>
              <a:rPr lang="en-US" sz="1400" dirty="0">
                <a:solidFill>
                  <a:srgbClr val="4070A0"/>
                </a:solidFill>
                <a:latin typeface="Courier" charset="0"/>
              </a:rPr>
              <a:t>'</a:t>
            </a:r>
            <a:r>
              <a:rPr lang="en-US" sz="1400" dirty="0" err="1">
                <a:solidFill>
                  <a:srgbClr val="4070A0"/>
                </a:solidFill>
                <a:latin typeface="Courier" charset="0"/>
              </a:rPr>
              <a:t>pct_white</a:t>
            </a:r>
            <a:r>
              <a:rPr lang="en-US" sz="1400" dirty="0">
                <a:solidFill>
                  <a:srgbClr val="4070A0"/>
                </a:solidFill>
                <a:latin typeface="Courier" charset="0"/>
              </a:rPr>
              <a:t>'</a:t>
            </a:r>
            <a:r>
              <a:rPr lang="en-US" sz="1400" dirty="0">
                <a:solidFill>
                  <a:srgbClr val="000000"/>
                </a:solidFill>
                <a:latin typeface="Courier" charset="0"/>
              </a:rPr>
              <a:t>:  </a:t>
            </a:r>
            <a:r>
              <a:rPr lang="en-US" sz="1400" dirty="0">
                <a:solidFill>
                  <a:srgbClr val="4070A0"/>
                </a:solidFill>
                <a:latin typeface="Courier" charset="0"/>
              </a:rPr>
              <a:t>'Percent; RACE - Total population - One Race - White'</a:t>
            </a:r>
            <a:r>
              <a:rPr lang="en-US" sz="1400" dirty="0">
                <a:solidFill>
                  <a:srgbClr val="000000"/>
                </a:solidFill>
                <a:latin typeface="Courier" charset="0"/>
              </a:rPr>
              <a:t>,</a:t>
            </a:r>
            <a:endParaRPr lang="en-US" sz="1400" dirty="0">
              <a:solidFill>
                <a:srgbClr val="4070A0"/>
              </a:solidFill>
              <a:latin typeface="Courier" charset="0"/>
            </a:endParaRPr>
          </a:p>
          <a:p>
            <a:r>
              <a:rPr lang="en-US" sz="1400" dirty="0">
                <a:solidFill>
                  <a:srgbClr val="000000"/>
                </a:solidFill>
                <a:latin typeface="Courier" charset="0"/>
              </a:rPr>
              <a:t>    </a:t>
            </a:r>
            <a:r>
              <a:rPr lang="en-US" sz="1400" dirty="0">
                <a:solidFill>
                  <a:srgbClr val="4070A0"/>
                </a:solidFill>
                <a:latin typeface="Courier" charset="0"/>
              </a:rPr>
              <a:t>'</a:t>
            </a:r>
            <a:r>
              <a:rPr lang="en-US" sz="1400" dirty="0" err="1">
                <a:solidFill>
                  <a:srgbClr val="4070A0"/>
                </a:solidFill>
                <a:latin typeface="Courier" charset="0"/>
              </a:rPr>
              <a:t>pct_black</a:t>
            </a:r>
            <a:r>
              <a:rPr lang="en-US" sz="1400" dirty="0">
                <a:solidFill>
                  <a:srgbClr val="4070A0"/>
                </a:solidFill>
                <a:latin typeface="Courier" charset="0"/>
              </a:rPr>
              <a:t>'</a:t>
            </a:r>
            <a:r>
              <a:rPr lang="en-US" sz="1400" dirty="0">
                <a:solidFill>
                  <a:srgbClr val="000000"/>
                </a:solidFill>
                <a:latin typeface="Courier" charset="0"/>
              </a:rPr>
              <a:t>:  </a:t>
            </a:r>
            <a:r>
              <a:rPr lang="en-US" sz="1400" dirty="0">
                <a:solidFill>
                  <a:srgbClr val="4070A0"/>
                </a:solidFill>
                <a:latin typeface="Courier" charset="0"/>
              </a:rPr>
              <a:t>'Percent; RACE - Total population - One Race - Black or African American'</a:t>
            </a:r>
            <a:r>
              <a:rPr lang="en-US" sz="1400" dirty="0">
                <a:solidFill>
                  <a:srgbClr val="000000"/>
                </a:solidFill>
                <a:latin typeface="Courier" charset="0"/>
              </a:rPr>
              <a:t>,</a:t>
            </a:r>
            <a:endParaRPr lang="en-US" sz="1400" dirty="0">
              <a:solidFill>
                <a:srgbClr val="4070A0"/>
              </a:solidFill>
              <a:latin typeface="Courier" charset="0"/>
            </a:endParaRPr>
          </a:p>
          <a:p>
            <a:r>
              <a:rPr lang="en-US" sz="1400" dirty="0">
                <a:solidFill>
                  <a:srgbClr val="000000"/>
                </a:solidFill>
                <a:latin typeface="Courier" charset="0"/>
              </a:rPr>
              <a:t>    </a:t>
            </a:r>
            <a:r>
              <a:rPr lang="en-US" sz="1400" dirty="0">
                <a:solidFill>
                  <a:srgbClr val="4070A0"/>
                </a:solidFill>
                <a:latin typeface="Courier" charset="0"/>
              </a:rPr>
              <a:t>'pct_non_</a:t>
            </a:r>
            <a:r>
              <a:rPr lang="en-US" sz="1400" dirty="0" err="1">
                <a:solidFill>
                  <a:srgbClr val="4070A0"/>
                </a:solidFill>
                <a:latin typeface="Courier" charset="0"/>
              </a:rPr>
              <a:t>rel</a:t>
            </a:r>
            <a:r>
              <a:rPr lang="en-US" sz="1400" dirty="0">
                <a:solidFill>
                  <a:srgbClr val="4070A0"/>
                </a:solidFill>
                <a:latin typeface="Courier" charset="0"/>
              </a:rPr>
              <a:t>'</a:t>
            </a:r>
            <a:r>
              <a:rPr lang="en-US" sz="1400" dirty="0">
                <a:solidFill>
                  <a:srgbClr val="000000"/>
                </a:solidFill>
                <a:latin typeface="Courier" charset="0"/>
              </a:rPr>
              <a:t>:</a:t>
            </a:r>
            <a:r>
              <a:rPr lang="en-US" sz="1400" dirty="0">
                <a:solidFill>
                  <a:srgbClr val="4070A0"/>
                </a:solidFill>
                <a:latin typeface="Courier" charset="0"/>
              </a:rPr>
              <a:t>'Percent; RELATIONSHIP - Total population - In households - Nonrelatives'</a:t>
            </a:r>
            <a:r>
              <a:rPr lang="en-US" sz="1400" dirty="0">
                <a:solidFill>
                  <a:srgbClr val="000000"/>
                </a:solidFill>
                <a:latin typeface="Courier" charset="0"/>
              </a:rPr>
              <a:t>,</a:t>
            </a:r>
            <a:endParaRPr lang="en-US" sz="1400" dirty="0">
              <a:solidFill>
                <a:srgbClr val="4070A0"/>
              </a:solidFill>
              <a:latin typeface="Courier" charset="0"/>
            </a:endParaRPr>
          </a:p>
          <a:p>
            <a:r>
              <a:rPr lang="en-US" sz="1400" dirty="0">
                <a:solidFill>
                  <a:srgbClr val="000000"/>
                </a:solidFill>
                <a:latin typeface="Courier" charset="0"/>
              </a:rPr>
              <a:t>    </a:t>
            </a:r>
            <a:r>
              <a:rPr lang="en-US" sz="1400" dirty="0">
                <a:solidFill>
                  <a:srgbClr val="4070A0"/>
                </a:solidFill>
                <a:latin typeface="Courier" charset="0"/>
              </a:rPr>
              <a:t>'</a:t>
            </a:r>
            <a:r>
              <a:rPr lang="en-US" sz="1400" dirty="0" err="1">
                <a:solidFill>
                  <a:srgbClr val="4070A0"/>
                </a:solidFill>
                <a:latin typeface="Courier" charset="0"/>
              </a:rPr>
              <a:t>pct_vacant</a:t>
            </a:r>
            <a:r>
              <a:rPr lang="en-US" sz="1400" dirty="0">
                <a:solidFill>
                  <a:srgbClr val="4070A0"/>
                </a:solidFill>
                <a:latin typeface="Courier" charset="0"/>
              </a:rPr>
              <a:t>'</a:t>
            </a:r>
            <a:r>
              <a:rPr lang="en-US" sz="1400" dirty="0">
                <a:solidFill>
                  <a:srgbClr val="000000"/>
                </a:solidFill>
                <a:latin typeface="Courier" charset="0"/>
              </a:rPr>
              <a:t>: </a:t>
            </a:r>
            <a:r>
              <a:rPr lang="en-US" sz="1400" dirty="0">
                <a:solidFill>
                  <a:srgbClr val="4070A0"/>
                </a:solidFill>
                <a:latin typeface="Courier" charset="0"/>
              </a:rPr>
              <a:t>'Percent; HOUSING OCCUPANCY - Total housing units - Vacant housing units'</a:t>
            </a:r>
            <a:r>
              <a:rPr lang="en-US" sz="1400" dirty="0">
                <a:solidFill>
                  <a:srgbClr val="000000"/>
                </a:solidFill>
                <a:latin typeface="Courier" charset="0"/>
              </a:rPr>
              <a:t>,</a:t>
            </a:r>
            <a:endParaRPr lang="en-US" sz="1400" dirty="0">
              <a:solidFill>
                <a:srgbClr val="4070A0"/>
              </a:solidFill>
              <a:latin typeface="Courier" charset="0"/>
            </a:endParaRPr>
          </a:p>
          <a:p>
            <a:r>
              <a:rPr lang="en-US" sz="1400" dirty="0">
                <a:solidFill>
                  <a:srgbClr val="000000"/>
                </a:solidFill>
                <a:latin typeface="Courier" charset="0"/>
              </a:rPr>
              <a:t>}</a:t>
            </a:r>
          </a:p>
          <a:p>
            <a:endParaRPr lang="en-US" sz="1400" dirty="0" smtClean="0">
              <a:solidFill>
                <a:srgbClr val="000000"/>
              </a:solidFill>
              <a:latin typeface="Courier" charset="0"/>
            </a:endParaRPr>
          </a:p>
          <a:p>
            <a:r>
              <a:rPr lang="en-US" sz="1400" dirty="0" err="1" smtClean="0">
                <a:solidFill>
                  <a:srgbClr val="000000"/>
                </a:solidFill>
                <a:latin typeface="Courier" charset="0"/>
              </a:rPr>
              <a:t>df</a:t>
            </a:r>
            <a:r>
              <a:rPr lang="en-US" sz="1400" dirty="0" smtClean="0">
                <a:solidFill>
                  <a:srgbClr val="000000"/>
                </a:solidFill>
                <a:latin typeface="Courier" charset="0"/>
              </a:rPr>
              <a:t>[[</a:t>
            </a:r>
            <a:r>
              <a:rPr lang="en-US" sz="1400" dirty="0" smtClean="0">
                <a:solidFill>
                  <a:srgbClr val="4070A0"/>
                </a:solidFill>
                <a:latin typeface="Courier" charset="0"/>
              </a:rPr>
              <a:t>'price'</a:t>
            </a:r>
            <a:r>
              <a:rPr lang="en-US" sz="1400" dirty="0" smtClean="0">
                <a:solidFill>
                  <a:srgbClr val="000000"/>
                </a:solidFill>
                <a:latin typeface="Courier" charset="0"/>
              </a:rPr>
              <a:t>]</a:t>
            </a:r>
            <a:r>
              <a:rPr lang="en-US" sz="1400" dirty="0" smtClean="0">
                <a:solidFill>
                  <a:srgbClr val="666666"/>
                </a:solidFill>
                <a:latin typeface="Courier" charset="0"/>
              </a:rPr>
              <a:t>+</a:t>
            </a:r>
            <a:r>
              <a:rPr lang="en-US" sz="1400" dirty="0">
                <a:solidFill>
                  <a:srgbClr val="007020"/>
                </a:solidFill>
                <a:latin typeface="Courier" charset="0"/>
              </a:rPr>
              <a:t>list</a:t>
            </a:r>
            <a:r>
              <a:rPr lang="en-US" sz="1400" dirty="0">
                <a:solidFill>
                  <a:srgbClr val="000000"/>
                </a:solidFill>
                <a:latin typeface="Courier" charset="0"/>
              </a:rPr>
              <a:t>(</a:t>
            </a:r>
            <a:r>
              <a:rPr lang="en-US" sz="1400" dirty="0" err="1">
                <a:solidFill>
                  <a:srgbClr val="000000"/>
                </a:solidFill>
                <a:latin typeface="Courier" charset="0"/>
              </a:rPr>
              <a:t>factors</a:t>
            </a:r>
            <a:r>
              <a:rPr lang="en-US" sz="1400" dirty="0" err="1">
                <a:solidFill>
                  <a:srgbClr val="666666"/>
                </a:solidFill>
                <a:latin typeface="Courier" charset="0"/>
              </a:rPr>
              <a:t>.</a:t>
            </a:r>
            <a:r>
              <a:rPr lang="en-US" sz="1400" dirty="0" err="1">
                <a:solidFill>
                  <a:srgbClr val="000000"/>
                </a:solidFill>
                <a:latin typeface="Courier" charset="0"/>
              </a:rPr>
              <a:t>keys</a:t>
            </a:r>
            <a:r>
              <a:rPr lang="en-US" sz="1400" dirty="0" smtClean="0">
                <a:solidFill>
                  <a:srgbClr val="000000"/>
                </a:solidFill>
                <a:latin typeface="Courier" charset="0"/>
              </a:rPr>
              <a:t>())]</a:t>
            </a:r>
          </a:p>
          <a:p>
            <a:endParaRPr lang="en-US" sz="1400" i="1" dirty="0" smtClean="0">
              <a:solidFill>
                <a:srgbClr val="60A0B0"/>
              </a:solidFill>
              <a:latin typeface="Courier" charset="0"/>
            </a:endParaRPr>
          </a:p>
          <a:p>
            <a:r>
              <a:rPr lang="en-US" sz="1400" i="1" dirty="0" smtClean="0">
                <a:solidFill>
                  <a:srgbClr val="60A0B0"/>
                </a:solidFill>
                <a:latin typeface="Courier" charset="0"/>
              </a:rPr>
              <a:t># </a:t>
            </a:r>
            <a:r>
              <a:rPr lang="en-US" sz="1400" i="1" dirty="0" err="1">
                <a:solidFill>
                  <a:srgbClr val="60A0B0"/>
                </a:solidFill>
                <a:latin typeface="Courier" charset="0"/>
              </a:rPr>
              <a:t>df</a:t>
            </a:r>
            <a:r>
              <a:rPr lang="en-US" sz="1400" i="1" dirty="0">
                <a:solidFill>
                  <a:srgbClr val="60A0B0"/>
                </a:solidFill>
                <a:latin typeface="Courier" charset="0"/>
              </a:rPr>
              <a:t>[['price','pct_male','pct_white','pct_black','pct_non_rel','pct_vacant</a:t>
            </a:r>
            <a:r>
              <a:rPr lang="en-US" sz="1400" i="1" dirty="0" smtClean="0">
                <a:solidFill>
                  <a:srgbClr val="60A0B0"/>
                </a:solidFill>
                <a:latin typeface="Courier" charset="0"/>
              </a:rPr>
              <a:t>']]</a:t>
            </a:r>
            <a:endParaRPr lang="en-US" sz="1400" dirty="0">
              <a:solidFill>
                <a:srgbClr val="000000"/>
              </a:solidFill>
              <a:latin typeface="Courier" charset="0"/>
            </a:endParaRPr>
          </a:p>
        </p:txBody>
      </p:sp>
    </p:spTree>
    <p:extLst>
      <p:ext uri="{BB962C8B-B14F-4D97-AF65-F5344CB8AC3E}">
        <p14:creationId xmlns:p14="http://schemas.microsoft.com/office/powerpoint/2010/main" val="392224006"/>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Scatterplot Matrix</a:t>
            </a:r>
            <a:endParaRPr lang="en-US" dirty="0"/>
          </a:p>
        </p:txBody>
      </p:sp>
      <p:sp>
        <p:nvSpPr>
          <p:cNvPr id="11" name="Content Placeholder 10"/>
          <p:cNvSpPr>
            <a:spLocks noGrp="1"/>
          </p:cNvSpPr>
          <p:nvPr>
            <p:ph idx="1"/>
          </p:nvPr>
        </p:nvSpPr>
        <p:spPr>
          <a:xfrm>
            <a:off x="1944414" y="1825625"/>
            <a:ext cx="9942786" cy="4351338"/>
          </a:xfrm>
        </p:spPr>
        <p:txBody>
          <a:bodyPr/>
          <a:lstStyle/>
          <a:p>
            <a:r>
              <a:rPr lang="en-US" dirty="0" smtClean="0"/>
              <a:t>Appears to be no relationship between price and the percent of homes where </a:t>
            </a:r>
            <a:r>
              <a:rPr lang="en-US" b="1" dirty="0" smtClean="0"/>
              <a:t>non-relatives</a:t>
            </a:r>
            <a:r>
              <a:rPr lang="en-US" dirty="0" smtClean="0"/>
              <a:t> are living.</a:t>
            </a:r>
          </a:p>
          <a:p>
            <a:r>
              <a:rPr lang="en-US" dirty="0" smtClean="0"/>
              <a:t>Doesn’t appear to be a relationship between prices and percent of population of is </a:t>
            </a:r>
            <a:r>
              <a:rPr lang="en-US" b="1" dirty="0" smtClean="0"/>
              <a:t>white</a:t>
            </a:r>
            <a:r>
              <a:rPr lang="en-US" dirty="0" smtClean="0"/>
              <a:t>.</a:t>
            </a:r>
          </a:p>
          <a:p>
            <a:r>
              <a:rPr lang="en-US" dirty="0" smtClean="0"/>
              <a:t>It may be that those facilities where the percent of </a:t>
            </a:r>
            <a:r>
              <a:rPr lang="en-US" b="1" dirty="0" smtClean="0"/>
              <a:t>vacant homes </a:t>
            </a:r>
            <a:r>
              <a:rPr lang="en-US" dirty="0" smtClean="0"/>
              <a:t>is highest, only low-price options are available.</a:t>
            </a:r>
          </a:p>
          <a:p>
            <a:r>
              <a:rPr lang="en-US" dirty="0" smtClean="0"/>
              <a:t>The percent of </a:t>
            </a:r>
            <a:r>
              <a:rPr lang="en-US" b="1" dirty="0" smtClean="0"/>
              <a:t>male</a:t>
            </a:r>
            <a:r>
              <a:rPr lang="en-US" dirty="0" smtClean="0"/>
              <a:t> residents is narrowly around 50%</a:t>
            </a:r>
          </a:p>
          <a:p>
            <a:r>
              <a:rPr lang="en-US" dirty="0" smtClean="0"/>
              <a:t>The highest end prices appear to only be in areas where the percent of </a:t>
            </a:r>
            <a:r>
              <a:rPr lang="en-US" b="1" dirty="0" smtClean="0"/>
              <a:t>black</a:t>
            </a:r>
            <a:r>
              <a:rPr lang="en-US" dirty="0" smtClean="0"/>
              <a:t> residents is under 20%</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76</a:t>
            </a:fld>
            <a:endParaRPr lang="en-US"/>
          </a:p>
        </p:txBody>
      </p:sp>
      <p:sp>
        <p:nvSpPr>
          <p:cNvPr id="12" name="Text Placeholder 11"/>
          <p:cNvSpPr>
            <a:spLocks noGrp="1"/>
          </p:cNvSpPr>
          <p:nvPr>
            <p:ph type="body" sz="quarter" idx="13"/>
          </p:nvPr>
        </p:nvSpPr>
        <p:spPr/>
        <p:txBody>
          <a:bodyPr/>
          <a:lstStyle/>
          <a:p>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4.2 Correlation plot with </a:t>
            </a:r>
            <a:r>
              <a:rPr lang="en-US" dirty="0" err="1" smtClean="0">
                <a:solidFill>
                  <a:schemeClr val="tx1">
                    <a:lumMod val="75000"/>
                    <a:lumOff val="25000"/>
                  </a:schemeClr>
                </a:solidFill>
              </a:rPr>
              <a:t>Plotly</a:t>
            </a:r>
            <a:endParaRPr lang="en-US" dirty="0">
              <a:solidFill>
                <a:schemeClr val="tx1">
                  <a:lumMod val="75000"/>
                  <a:lumOff val="25000"/>
                </a:schemeClr>
              </a:solidFill>
            </a:endParaRPr>
          </a:p>
        </p:txBody>
      </p:sp>
      <p:pic>
        <p:nvPicPr>
          <p:cNvPr id="8" name="Picture 7"/>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334537" y="1825625"/>
            <a:ext cx="1356528" cy="4668071"/>
          </a:xfrm>
          <a:prstGeom prst="rect">
            <a:avLst/>
          </a:prstGeom>
        </p:spPr>
      </p:pic>
    </p:spTree>
    <p:extLst>
      <p:ext uri="{BB962C8B-B14F-4D97-AF65-F5344CB8AC3E}">
        <p14:creationId xmlns:p14="http://schemas.microsoft.com/office/powerpoint/2010/main" val="55837185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Plotly</a:t>
            </a:r>
            <a:r>
              <a:rPr lang="en-US" dirty="0" smtClean="0"/>
              <a:t> Gallery</a:t>
            </a:r>
            <a:endParaRPr lang="en-US" dirty="0"/>
          </a:p>
        </p:txBody>
      </p:sp>
      <p:sp>
        <p:nvSpPr>
          <p:cNvPr id="3" name="Content Placeholder 2"/>
          <p:cNvSpPr>
            <a:spLocks noGrp="1"/>
          </p:cNvSpPr>
          <p:nvPr>
            <p:ph idx="1"/>
          </p:nvPr>
        </p:nvSpPr>
        <p:spPr>
          <a:xfrm>
            <a:off x="5980386" y="1825625"/>
            <a:ext cx="5906814" cy="4351338"/>
          </a:xfrm>
        </p:spPr>
        <p:txBody>
          <a:bodyPr/>
          <a:lstStyle/>
          <a:p>
            <a:r>
              <a:rPr lang="en-US" dirty="0" err="1" smtClean="0"/>
              <a:t>Heatmaps</a:t>
            </a:r>
            <a:endParaRPr lang="en-US" dirty="0" smtClean="0"/>
          </a:p>
          <a:p>
            <a:r>
              <a:rPr lang="en-US" dirty="0" smtClean="0"/>
              <a:t>Confidence intervals</a:t>
            </a:r>
          </a:p>
          <a:p>
            <a:r>
              <a:rPr lang="en-US" dirty="0" smtClean="0"/>
              <a:t>3-D plots</a:t>
            </a:r>
          </a:p>
          <a:p>
            <a:r>
              <a:rPr lang="en-US" dirty="0" smtClean="0"/>
              <a:t>Network graphs</a:t>
            </a:r>
          </a:p>
          <a:p>
            <a:r>
              <a:rPr lang="en-US" dirty="0" smtClean="0"/>
              <a:t>Sankey diagrams</a:t>
            </a:r>
          </a:p>
          <a:p>
            <a:r>
              <a:rPr lang="en-US" dirty="0" smtClean="0"/>
              <a:t>Add lines and shaded areas</a:t>
            </a:r>
          </a:p>
        </p:txBody>
      </p:sp>
      <p:sp>
        <p:nvSpPr>
          <p:cNvPr id="4" name="Slide Number Placeholder 3"/>
          <p:cNvSpPr>
            <a:spLocks noGrp="1"/>
          </p:cNvSpPr>
          <p:nvPr>
            <p:ph type="sldNum" sz="quarter" idx="12"/>
          </p:nvPr>
        </p:nvSpPr>
        <p:spPr/>
        <p:txBody>
          <a:bodyPr/>
          <a:lstStyle/>
          <a:p>
            <a:fld id="{721E7CEC-74A5-0048-9106-4C537A0603F6}" type="slidenum">
              <a:rPr lang="en-US" smtClean="0"/>
              <a:t>77</a:t>
            </a:fld>
            <a:endParaRPr lang="en-US"/>
          </a:p>
        </p:txBody>
      </p:sp>
      <p:pic>
        <p:nvPicPr>
          <p:cNvPr id="5" name="Picture 4"/>
          <p:cNvPicPr>
            <a:picLocks noChangeAspect="1"/>
          </p:cNvPicPr>
          <p:nvPr/>
        </p:nvPicPr>
        <p:blipFill>
          <a:blip r:embed="rId2"/>
          <a:stretch>
            <a:fillRect/>
          </a:stretch>
        </p:blipFill>
        <p:spPr>
          <a:xfrm>
            <a:off x="334537" y="1825625"/>
            <a:ext cx="5435642" cy="4362323"/>
          </a:xfrm>
          <a:prstGeom prst="rect">
            <a:avLst/>
          </a:prstGeom>
        </p:spPr>
      </p:pic>
    </p:spTree>
    <p:extLst>
      <p:ext uri="{BB962C8B-B14F-4D97-AF65-F5344CB8AC3E}">
        <p14:creationId xmlns:p14="http://schemas.microsoft.com/office/powerpoint/2010/main" val="176410645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of Topics</a:t>
            </a:r>
            <a:endParaRPr lang="en-US" dirty="0"/>
          </a:p>
        </p:txBody>
      </p:sp>
      <p:sp>
        <p:nvSpPr>
          <p:cNvPr id="5" name="Content Placeholder 4"/>
          <p:cNvSpPr>
            <a:spLocks noGrp="1"/>
          </p:cNvSpPr>
          <p:nvPr>
            <p:ph sz="half" idx="1"/>
          </p:nvPr>
        </p:nvSpPr>
        <p:spPr/>
        <p:txBody>
          <a:bodyPr>
            <a:normAutofit/>
          </a:bodyPr>
          <a:lstStyle/>
          <a:p>
            <a:pPr>
              <a:spcBef>
                <a:spcPts val="400"/>
              </a:spcBef>
            </a:pPr>
            <a:r>
              <a:rPr lang="en-US" dirty="0" smtClean="0"/>
              <a:t>Variables</a:t>
            </a:r>
          </a:p>
          <a:p>
            <a:pPr>
              <a:spcBef>
                <a:spcPts val="400"/>
              </a:spcBef>
            </a:pPr>
            <a:r>
              <a:rPr lang="en-US" dirty="0" smtClean="0"/>
              <a:t>Loops</a:t>
            </a:r>
          </a:p>
          <a:p>
            <a:pPr>
              <a:spcBef>
                <a:spcPts val="400"/>
              </a:spcBef>
            </a:pPr>
            <a:r>
              <a:rPr lang="en-US" dirty="0" smtClean="0"/>
              <a:t>Flow control</a:t>
            </a:r>
          </a:p>
          <a:p>
            <a:pPr>
              <a:spcBef>
                <a:spcPts val="400"/>
              </a:spcBef>
            </a:pPr>
            <a:r>
              <a:rPr lang="en-US" dirty="0" smtClean="0"/>
              <a:t>Functions</a:t>
            </a:r>
          </a:p>
          <a:p>
            <a:pPr>
              <a:spcBef>
                <a:spcPts val="400"/>
              </a:spcBef>
            </a:pPr>
            <a:r>
              <a:rPr lang="en-US" dirty="0" smtClean="0"/>
              <a:t>Modules</a:t>
            </a:r>
          </a:p>
          <a:p>
            <a:pPr>
              <a:spcBef>
                <a:spcPts val="400"/>
              </a:spcBef>
            </a:pPr>
            <a:r>
              <a:rPr lang="en-US" dirty="0" smtClean="0"/>
              <a:t>Web requests</a:t>
            </a:r>
          </a:p>
          <a:p>
            <a:pPr>
              <a:spcBef>
                <a:spcPts val="400"/>
              </a:spcBef>
            </a:pPr>
            <a:r>
              <a:rPr lang="en-US" dirty="0" smtClean="0"/>
              <a:t>Inline functions (lambda)</a:t>
            </a:r>
          </a:p>
          <a:p>
            <a:pPr>
              <a:spcBef>
                <a:spcPts val="400"/>
              </a:spcBef>
            </a:pPr>
            <a:r>
              <a:rPr lang="en-US" dirty="0" smtClean="0"/>
              <a:t>Inline for loops</a:t>
            </a:r>
          </a:p>
          <a:p>
            <a:pPr>
              <a:spcBef>
                <a:spcPts val="400"/>
              </a:spcBef>
            </a:pPr>
            <a:r>
              <a:rPr lang="en-US" dirty="0" smtClean="0"/>
              <a:t>Inline if statement</a:t>
            </a:r>
            <a:endParaRPr lang="en-US" dirty="0"/>
          </a:p>
        </p:txBody>
      </p:sp>
      <p:sp>
        <p:nvSpPr>
          <p:cNvPr id="6" name="Content Placeholder 5"/>
          <p:cNvSpPr>
            <a:spLocks noGrp="1"/>
          </p:cNvSpPr>
          <p:nvPr>
            <p:ph sz="half" idx="2"/>
          </p:nvPr>
        </p:nvSpPr>
        <p:spPr/>
        <p:txBody>
          <a:bodyPr/>
          <a:lstStyle/>
          <a:p>
            <a:pPr>
              <a:spcBef>
                <a:spcPts val="400"/>
              </a:spcBef>
            </a:pPr>
            <a:r>
              <a:rPr lang="en-US" dirty="0" smtClean="0"/>
              <a:t>Lists</a:t>
            </a:r>
          </a:p>
          <a:p>
            <a:pPr>
              <a:spcBef>
                <a:spcPts val="400"/>
              </a:spcBef>
            </a:pPr>
            <a:r>
              <a:rPr lang="en-US" dirty="0" smtClean="0"/>
              <a:t>Dictionaries</a:t>
            </a:r>
          </a:p>
          <a:p>
            <a:pPr>
              <a:spcBef>
                <a:spcPts val="400"/>
              </a:spcBef>
            </a:pPr>
            <a:r>
              <a:rPr lang="en-US" dirty="0" smtClean="0"/>
              <a:t>Pandas Series</a:t>
            </a:r>
          </a:p>
          <a:p>
            <a:pPr>
              <a:spcBef>
                <a:spcPts val="400"/>
              </a:spcBef>
            </a:pPr>
            <a:r>
              <a:rPr lang="en-US" dirty="0" smtClean="0"/>
              <a:t>Pandas </a:t>
            </a:r>
            <a:r>
              <a:rPr lang="en-US" dirty="0" err="1" smtClean="0"/>
              <a:t>DataFrames</a:t>
            </a:r>
            <a:endParaRPr lang="en-US" dirty="0" smtClean="0"/>
          </a:p>
          <a:p>
            <a:pPr>
              <a:spcBef>
                <a:spcPts val="400"/>
              </a:spcBef>
            </a:pPr>
            <a:r>
              <a:rPr lang="en-US" dirty="0" smtClean="0"/>
              <a:t>Plotting with </a:t>
            </a:r>
            <a:r>
              <a:rPr lang="en-US" dirty="0" err="1" smtClean="0"/>
              <a:t>seaborn</a:t>
            </a:r>
            <a:r>
              <a:rPr lang="en-US" dirty="0" smtClean="0"/>
              <a:t> and </a:t>
            </a:r>
            <a:r>
              <a:rPr lang="en-US" dirty="0" err="1" smtClean="0"/>
              <a:t>plotly</a:t>
            </a:r>
            <a:endParaRPr lang="en-US" dirty="0" smtClean="0"/>
          </a:p>
          <a:p>
            <a:pPr>
              <a:spcBef>
                <a:spcPts val="400"/>
              </a:spcBef>
            </a:pPr>
            <a:r>
              <a:rPr lang="en-US" dirty="0" smtClean="0"/>
              <a:t>Parsing HTML</a:t>
            </a:r>
          </a:p>
          <a:p>
            <a:pPr>
              <a:spcBef>
                <a:spcPts val="400"/>
              </a:spcBef>
            </a:pPr>
            <a:r>
              <a:rPr lang="en-US" dirty="0" smtClean="0"/>
              <a:t>Reading / Writing Excel</a:t>
            </a:r>
            <a:endParaRPr lang="en-US" dirty="0"/>
          </a:p>
        </p:txBody>
      </p:sp>
      <p:sp>
        <p:nvSpPr>
          <p:cNvPr id="4" name="Slide Number Placeholder 3"/>
          <p:cNvSpPr>
            <a:spLocks noGrp="1"/>
          </p:cNvSpPr>
          <p:nvPr>
            <p:ph type="sldNum" sz="quarter" idx="12"/>
          </p:nvPr>
        </p:nvSpPr>
        <p:spPr/>
        <p:txBody>
          <a:bodyPr/>
          <a:lstStyle/>
          <a:p>
            <a:fld id="{721E7CEC-74A5-0048-9106-4C537A0603F6}" type="slidenum">
              <a:rPr lang="en-US" smtClean="0"/>
              <a:t>78</a:t>
            </a:fld>
            <a:endParaRPr lang="en-US"/>
          </a:p>
        </p:txBody>
      </p:sp>
    </p:spTree>
    <p:extLst>
      <p:ext uri="{BB962C8B-B14F-4D97-AF65-F5344CB8AC3E}">
        <p14:creationId xmlns:p14="http://schemas.microsoft.com/office/powerpoint/2010/main" val="190562414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Next?</a:t>
            </a:r>
            <a:endParaRPr lang="en-US" dirty="0"/>
          </a:p>
        </p:txBody>
      </p:sp>
      <p:sp>
        <p:nvSpPr>
          <p:cNvPr id="3" name="Content Placeholder 2"/>
          <p:cNvSpPr>
            <a:spLocks noGrp="1"/>
          </p:cNvSpPr>
          <p:nvPr>
            <p:ph idx="1"/>
          </p:nvPr>
        </p:nvSpPr>
        <p:spPr/>
        <p:txBody>
          <a:bodyPr>
            <a:normAutofit/>
          </a:bodyPr>
          <a:lstStyle/>
          <a:p>
            <a:pPr>
              <a:spcBef>
                <a:spcPts val="2200"/>
              </a:spcBef>
            </a:pPr>
            <a:r>
              <a:rPr lang="en-US" sz="2400" dirty="0" smtClean="0"/>
              <a:t>Learn to manage </a:t>
            </a:r>
            <a:r>
              <a:rPr lang="en-US" sz="2400" dirty="0"/>
              <a:t>your projects with Git:</a:t>
            </a:r>
            <a:br>
              <a:rPr lang="en-US" sz="2400" dirty="0"/>
            </a:br>
            <a:r>
              <a:rPr lang="en-US" sz="2400" dirty="0">
                <a:hlinkClick r:id="rId2"/>
              </a:rPr>
              <a:t>https://guides.github.com/activities/hello-world</a:t>
            </a:r>
            <a:r>
              <a:rPr lang="en-US" sz="2400" dirty="0" smtClean="0">
                <a:hlinkClick r:id="rId2"/>
              </a:rPr>
              <a:t>/</a:t>
            </a:r>
            <a:r>
              <a:rPr lang="en-US" sz="2400" dirty="0" smtClean="0"/>
              <a:t> </a:t>
            </a:r>
          </a:p>
          <a:p>
            <a:pPr>
              <a:spcBef>
                <a:spcPts val="2200"/>
              </a:spcBef>
            </a:pPr>
            <a:r>
              <a:rPr lang="en-US" sz="2400" dirty="0" smtClean="0"/>
              <a:t>Turn your notebook into a slide show </a:t>
            </a:r>
            <a:r>
              <a:rPr lang="en-US" sz="2400" dirty="0"/>
              <a:t>using </a:t>
            </a:r>
            <a:r>
              <a:rPr lang="en-US" sz="2400" dirty="0" err="1"/>
              <a:t>nbconvert</a:t>
            </a:r>
            <a:r>
              <a:rPr lang="en-US" sz="2400" dirty="0"/>
              <a:t>: </a:t>
            </a:r>
            <a:r>
              <a:rPr lang="en-US" sz="2400" dirty="0" smtClean="0"/>
              <a:t/>
            </a:r>
            <a:br>
              <a:rPr lang="en-US" sz="2400" dirty="0" smtClean="0"/>
            </a:br>
            <a:r>
              <a:rPr lang="en-US" sz="2400" dirty="0" smtClean="0">
                <a:hlinkClick r:id="rId3"/>
              </a:rPr>
              <a:t>http</a:t>
            </a:r>
            <a:r>
              <a:rPr lang="en-US" sz="2400" dirty="0">
                <a:hlinkClick r:id="rId3"/>
              </a:rPr>
              <a:t>://</a:t>
            </a:r>
            <a:r>
              <a:rPr lang="en-US" sz="2400" dirty="0" smtClean="0">
                <a:hlinkClick r:id="rId3"/>
              </a:rPr>
              <a:t>www.damian.oquanta.info/posts/make-your-slides-with-ipython.html</a:t>
            </a:r>
            <a:endParaRPr lang="en-US" sz="2400" dirty="0" smtClean="0"/>
          </a:p>
          <a:p>
            <a:pPr>
              <a:spcBef>
                <a:spcPts val="2200"/>
              </a:spcBef>
            </a:pPr>
            <a:r>
              <a:rPr lang="en-US" sz="2400" dirty="0"/>
              <a:t>Expand into big data processing with Spark:</a:t>
            </a:r>
            <a:br>
              <a:rPr lang="en-US" sz="2400" dirty="0"/>
            </a:br>
            <a:r>
              <a:rPr lang="en-US" sz="2400" dirty="0">
                <a:hlinkClick r:id="rId4"/>
              </a:rPr>
              <a:t>https://</a:t>
            </a:r>
            <a:r>
              <a:rPr lang="en-US" sz="2400" dirty="0" smtClean="0">
                <a:hlinkClick r:id="rId4"/>
              </a:rPr>
              <a:t>blog.sicara.com/get-started-pyspark-jupyter-guide-tutorial-ae2fe84f594f</a:t>
            </a:r>
            <a:r>
              <a:rPr lang="en-US" sz="2400" dirty="0" smtClean="0"/>
              <a:t> </a:t>
            </a:r>
            <a:endParaRPr lang="en-US" sz="2400" dirty="0"/>
          </a:p>
          <a:p>
            <a:pPr>
              <a:spcBef>
                <a:spcPts val="2200"/>
              </a:spcBef>
            </a:pPr>
            <a:r>
              <a:rPr lang="en-US" sz="2400" dirty="0" smtClean="0"/>
              <a:t>Find a new and interesting </a:t>
            </a:r>
            <a:r>
              <a:rPr lang="en-US" sz="2400" dirty="0"/>
              <a:t>problem!</a:t>
            </a:r>
            <a:br>
              <a:rPr lang="en-US" sz="2400" dirty="0"/>
            </a:br>
            <a:r>
              <a:rPr lang="en-US" sz="2400" dirty="0">
                <a:hlinkClick r:id="rId5"/>
              </a:rPr>
              <a:t>https://www.dataquest.io/blog/free-datasets-for-projects</a:t>
            </a:r>
            <a:r>
              <a:rPr lang="en-US" sz="2400" dirty="0" smtClean="0">
                <a:hlinkClick r:id="rId5"/>
              </a:rPr>
              <a:t>/</a:t>
            </a:r>
            <a:r>
              <a:rPr lang="en-US" sz="2400" dirty="0"/>
              <a:t> </a:t>
            </a:r>
            <a:br>
              <a:rPr lang="en-US" sz="2400" dirty="0"/>
            </a:br>
            <a:r>
              <a:rPr lang="en-US" sz="2400" dirty="0">
                <a:hlinkClick r:id="rId6"/>
              </a:rPr>
              <a:t>https://www.kaggle.com</a:t>
            </a:r>
            <a:r>
              <a:rPr lang="en-US" sz="2400" dirty="0" smtClean="0">
                <a:hlinkClick r:id="rId6"/>
              </a:rPr>
              <a:t>/</a:t>
            </a:r>
            <a:r>
              <a:rPr lang="en-US" sz="2400" dirty="0" smtClean="0"/>
              <a:t> </a:t>
            </a:r>
            <a:endParaRPr lang="en-US" sz="2400" dirty="0"/>
          </a:p>
        </p:txBody>
      </p:sp>
      <p:sp>
        <p:nvSpPr>
          <p:cNvPr id="4" name="Slide Number Placeholder 3"/>
          <p:cNvSpPr>
            <a:spLocks noGrp="1"/>
          </p:cNvSpPr>
          <p:nvPr>
            <p:ph type="sldNum" sz="quarter" idx="12"/>
          </p:nvPr>
        </p:nvSpPr>
        <p:spPr/>
        <p:txBody>
          <a:bodyPr/>
          <a:lstStyle/>
          <a:p>
            <a:fld id="{721E7CEC-74A5-0048-9106-4C537A0603F6}" type="slidenum">
              <a:rPr lang="en-US" smtClean="0"/>
              <a:t>79</a:t>
            </a:fld>
            <a:endParaRPr lang="en-US"/>
          </a:p>
        </p:txBody>
      </p:sp>
      <p:sp>
        <p:nvSpPr>
          <p:cNvPr id="5" name="TextBox 4"/>
          <p:cNvSpPr txBox="1"/>
          <p:nvPr/>
        </p:nvSpPr>
        <p:spPr>
          <a:xfrm>
            <a:off x="7797800" y="297570"/>
            <a:ext cx="43942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6. Further Analysis Ideas</a:t>
            </a:r>
            <a:endParaRPr lang="en-US" dirty="0">
              <a:solidFill>
                <a:schemeClr val="tx1">
                  <a:lumMod val="75000"/>
                  <a:lumOff val="25000"/>
                </a:schemeClr>
              </a:solidFill>
            </a:endParaRPr>
          </a:p>
        </p:txBody>
      </p:sp>
    </p:spTree>
    <p:extLst>
      <p:ext uri="{BB962C8B-B14F-4D97-AF65-F5344CB8AC3E}">
        <p14:creationId xmlns:p14="http://schemas.microsoft.com/office/powerpoint/2010/main" val="7177346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Universities are Teaching Python</a:t>
            </a:r>
            <a:endParaRPr lang="en-US" dirty="0"/>
          </a:p>
        </p:txBody>
      </p:sp>
      <p:sp>
        <p:nvSpPr>
          <p:cNvPr id="3" name="Content Placeholder 2"/>
          <p:cNvSpPr>
            <a:spLocks noGrp="1"/>
          </p:cNvSpPr>
          <p:nvPr>
            <p:ph idx="1"/>
          </p:nvPr>
        </p:nvSpPr>
        <p:spPr>
          <a:xfrm>
            <a:off x="9144000" y="1825625"/>
            <a:ext cx="2743200" cy="4351338"/>
          </a:xfrm>
        </p:spPr>
        <p:txBody>
          <a:bodyPr>
            <a:normAutofit/>
          </a:bodyPr>
          <a:lstStyle/>
          <a:p>
            <a:r>
              <a:rPr lang="en-US" sz="2000" dirty="0" smtClean="0"/>
              <a:t>Fastest growing Q&amp;A topic, especially in colleges and universities.</a:t>
            </a:r>
          </a:p>
          <a:p>
            <a:r>
              <a:rPr lang="en-US" sz="2000" dirty="0" smtClean="0"/>
              <a:t>Growth driven almost entirely from pandas, </a:t>
            </a:r>
            <a:r>
              <a:rPr lang="en-US" sz="2000" dirty="0" err="1" smtClean="0"/>
              <a:t>numpy</a:t>
            </a:r>
            <a:r>
              <a:rPr lang="en-US" sz="2000" dirty="0" smtClean="0"/>
              <a:t>, </a:t>
            </a:r>
            <a:r>
              <a:rPr lang="en-US" sz="2000" dirty="0" err="1" smtClean="0"/>
              <a:t>matplotlib</a:t>
            </a:r>
            <a:endParaRPr lang="en-US" sz="2000" smtClean="0"/>
          </a:p>
          <a:p>
            <a:endParaRPr lang="en-US" sz="2000" dirty="0"/>
          </a:p>
        </p:txBody>
      </p:sp>
      <p:sp>
        <p:nvSpPr>
          <p:cNvPr id="4" name="Slide Number Placeholder 3"/>
          <p:cNvSpPr>
            <a:spLocks noGrp="1"/>
          </p:cNvSpPr>
          <p:nvPr>
            <p:ph type="sldNum" sz="quarter" idx="12"/>
          </p:nvPr>
        </p:nvSpPr>
        <p:spPr/>
        <p:txBody>
          <a:bodyPr/>
          <a:lstStyle/>
          <a:p>
            <a:fld id="{721E7CEC-74A5-0048-9106-4C537A0603F6}" type="slidenum">
              <a:rPr lang="en-US" smtClean="0"/>
              <a:t>8</a:t>
            </a:fld>
            <a:endParaRPr lang="en-US"/>
          </a:p>
        </p:txBody>
      </p:sp>
      <p:pic>
        <p:nvPicPr>
          <p:cNvPr id="5" name="Picture 4"/>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34537" y="1825624"/>
            <a:ext cx="4351339" cy="4351339"/>
          </a:xfrm>
          <a:prstGeom prst="rect">
            <a:avLst/>
          </a:prstGeom>
        </p:spPr>
      </p:pic>
      <p:sp>
        <p:nvSpPr>
          <p:cNvPr id="6" name="Rectangle 5"/>
          <p:cNvSpPr/>
          <p:nvPr/>
        </p:nvSpPr>
        <p:spPr>
          <a:xfrm>
            <a:off x="334537" y="6176963"/>
            <a:ext cx="4329827" cy="276999"/>
          </a:xfrm>
          <a:prstGeom prst="rect">
            <a:avLst/>
          </a:prstGeom>
        </p:spPr>
        <p:txBody>
          <a:bodyPr wrap="square">
            <a:spAutoFit/>
          </a:bodyPr>
          <a:lstStyle/>
          <a:p>
            <a:r>
              <a:rPr lang="en-US" sz="1200" dirty="0">
                <a:solidFill>
                  <a:srgbClr val="969696"/>
                </a:solidFill>
              </a:rPr>
              <a:t>https://</a:t>
            </a:r>
            <a:r>
              <a:rPr lang="en-US" sz="1200" dirty="0" err="1">
                <a:solidFill>
                  <a:srgbClr val="969696"/>
                </a:solidFill>
              </a:rPr>
              <a:t>stackoverflow.blog</a:t>
            </a:r>
            <a:r>
              <a:rPr lang="en-US" sz="1200" dirty="0">
                <a:solidFill>
                  <a:srgbClr val="969696"/>
                </a:solidFill>
              </a:rPr>
              <a:t>/2017/09/14/python-growing-quickly/</a:t>
            </a:r>
          </a:p>
        </p:txBody>
      </p:sp>
      <p:pic>
        <p:nvPicPr>
          <p:cNvPr id="7" name="Picture 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767397" y="1821872"/>
            <a:ext cx="4355091" cy="4355091"/>
          </a:xfrm>
          <a:prstGeom prst="rect">
            <a:avLst/>
          </a:prstGeom>
        </p:spPr>
      </p:pic>
      <p:sp>
        <p:nvSpPr>
          <p:cNvPr id="8" name="TextBox 7"/>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What’s going on with Python?</a:t>
            </a:r>
            <a:endParaRPr lang="en-US" dirty="0">
              <a:solidFill>
                <a:schemeClr val="tx1">
                  <a:lumMod val="75000"/>
                  <a:lumOff val="25000"/>
                </a:schemeClr>
              </a:solidFill>
            </a:endParaRPr>
          </a:p>
        </p:txBody>
      </p:sp>
    </p:spTree>
    <p:extLst>
      <p:ext uri="{BB962C8B-B14F-4D97-AF65-F5344CB8AC3E}">
        <p14:creationId xmlns:p14="http://schemas.microsoft.com/office/powerpoint/2010/main" val="57093888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 &amp; A</a:t>
            </a:r>
            <a:endParaRPr lang="en-US" dirty="0"/>
          </a:p>
        </p:txBody>
      </p:sp>
      <p:sp>
        <p:nvSpPr>
          <p:cNvPr id="3" name="Subtitle 2"/>
          <p:cNvSpPr>
            <a:spLocks noGrp="1"/>
          </p:cNvSpPr>
          <p:nvPr>
            <p:ph type="subTitle" idx="1"/>
          </p:nvPr>
        </p:nvSpPr>
        <p:spPr/>
        <p:txBody>
          <a:bodyPr/>
          <a:lstStyle/>
          <a:p>
            <a:endParaRPr lang="en-US"/>
          </a:p>
        </p:txBody>
      </p:sp>
      <p:sp>
        <p:nvSpPr>
          <p:cNvPr id="4" name="Slide Number Placeholder 3"/>
          <p:cNvSpPr>
            <a:spLocks noGrp="1"/>
          </p:cNvSpPr>
          <p:nvPr>
            <p:ph type="sldNum" sz="quarter" idx="12"/>
          </p:nvPr>
        </p:nvSpPr>
        <p:spPr/>
        <p:txBody>
          <a:bodyPr/>
          <a:lstStyle/>
          <a:p>
            <a:fld id="{721E7CEC-74A5-0048-9106-4C537A0603F6}" type="slidenum">
              <a:rPr lang="en-US" smtClean="0"/>
              <a:t>80</a:t>
            </a:fld>
            <a:endParaRPr lang="en-US"/>
          </a:p>
        </p:txBody>
      </p:sp>
    </p:spTree>
    <p:extLst>
      <p:ext uri="{BB962C8B-B14F-4D97-AF65-F5344CB8AC3E}">
        <p14:creationId xmlns:p14="http://schemas.microsoft.com/office/powerpoint/2010/main" val="117345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Universities are Teaching Python</a:t>
            </a:r>
            <a:endParaRPr lang="en-US" dirty="0"/>
          </a:p>
        </p:txBody>
      </p:sp>
      <p:sp>
        <p:nvSpPr>
          <p:cNvPr id="3" name="Content Placeholder 2"/>
          <p:cNvSpPr>
            <a:spLocks noGrp="1"/>
          </p:cNvSpPr>
          <p:nvPr>
            <p:ph idx="1"/>
          </p:nvPr>
        </p:nvSpPr>
        <p:spPr>
          <a:xfrm>
            <a:off x="9144000" y="1825625"/>
            <a:ext cx="2743200" cy="4351338"/>
          </a:xfrm>
        </p:spPr>
        <p:txBody>
          <a:bodyPr>
            <a:normAutofit/>
          </a:bodyPr>
          <a:lstStyle/>
          <a:p>
            <a:r>
              <a:rPr lang="en-US" sz="2000" dirty="0" smtClean="0"/>
              <a:t>Fastest growing Q&amp;A topic, especially in colleges and universities.</a:t>
            </a:r>
          </a:p>
          <a:p>
            <a:r>
              <a:rPr lang="en-US" sz="2000" dirty="0" smtClean="0"/>
              <a:t>Growth driven almost entirely from pandas, </a:t>
            </a:r>
            <a:r>
              <a:rPr lang="en-US" sz="2000" dirty="0" err="1" smtClean="0"/>
              <a:t>numpy</a:t>
            </a:r>
            <a:r>
              <a:rPr lang="en-US" sz="2000" dirty="0" smtClean="0"/>
              <a:t>, </a:t>
            </a:r>
            <a:r>
              <a:rPr lang="en-US" sz="2000" dirty="0" err="1" smtClean="0"/>
              <a:t>matplotlib</a:t>
            </a:r>
            <a:endParaRPr lang="en-US" sz="2000" smtClean="0"/>
          </a:p>
          <a:p>
            <a:endParaRPr lang="en-US" sz="2000" dirty="0"/>
          </a:p>
        </p:txBody>
      </p:sp>
      <p:sp>
        <p:nvSpPr>
          <p:cNvPr id="4" name="Slide Number Placeholder 3"/>
          <p:cNvSpPr>
            <a:spLocks noGrp="1"/>
          </p:cNvSpPr>
          <p:nvPr>
            <p:ph type="sldNum" sz="quarter" idx="12"/>
          </p:nvPr>
        </p:nvSpPr>
        <p:spPr/>
        <p:txBody>
          <a:bodyPr/>
          <a:lstStyle/>
          <a:p>
            <a:fld id="{721E7CEC-74A5-0048-9106-4C537A0603F6}" type="slidenum">
              <a:rPr lang="en-US" smtClean="0"/>
              <a:t>9</a:t>
            </a:fld>
            <a:endParaRPr lang="en-US"/>
          </a:p>
        </p:txBody>
      </p:sp>
      <p:pic>
        <p:nvPicPr>
          <p:cNvPr id="5" name="Picture 4"/>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334537" y="1825624"/>
            <a:ext cx="4351339" cy="4351339"/>
          </a:xfrm>
          <a:prstGeom prst="rect">
            <a:avLst/>
          </a:prstGeom>
        </p:spPr>
      </p:pic>
      <p:sp>
        <p:nvSpPr>
          <p:cNvPr id="6" name="Rectangle 5"/>
          <p:cNvSpPr/>
          <p:nvPr/>
        </p:nvSpPr>
        <p:spPr>
          <a:xfrm>
            <a:off x="334537" y="6176963"/>
            <a:ext cx="4329827" cy="276999"/>
          </a:xfrm>
          <a:prstGeom prst="rect">
            <a:avLst/>
          </a:prstGeom>
        </p:spPr>
        <p:txBody>
          <a:bodyPr wrap="square">
            <a:spAutoFit/>
          </a:bodyPr>
          <a:lstStyle/>
          <a:p>
            <a:r>
              <a:rPr lang="en-US" sz="1200" dirty="0">
                <a:solidFill>
                  <a:srgbClr val="969696"/>
                </a:solidFill>
              </a:rPr>
              <a:t>https://</a:t>
            </a:r>
            <a:r>
              <a:rPr lang="en-US" sz="1200" dirty="0" err="1">
                <a:solidFill>
                  <a:srgbClr val="969696"/>
                </a:solidFill>
              </a:rPr>
              <a:t>stackoverflow.blog</a:t>
            </a:r>
            <a:r>
              <a:rPr lang="en-US" sz="1200" dirty="0">
                <a:solidFill>
                  <a:srgbClr val="969696"/>
                </a:solidFill>
              </a:rPr>
              <a:t>/2017/09/14/python-growing-quickly/</a:t>
            </a:r>
          </a:p>
        </p:txBody>
      </p:sp>
      <p:pic>
        <p:nvPicPr>
          <p:cNvPr id="7" name="Picture 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767397" y="1821872"/>
            <a:ext cx="4355091" cy="4355091"/>
          </a:xfrm>
          <a:prstGeom prst="rect">
            <a:avLst/>
          </a:prstGeom>
        </p:spPr>
      </p:pic>
      <p:sp>
        <p:nvSpPr>
          <p:cNvPr id="8" name="TextBox 7"/>
          <p:cNvSpPr txBox="1"/>
          <p:nvPr/>
        </p:nvSpPr>
        <p:spPr>
          <a:xfrm>
            <a:off x="8496300" y="297570"/>
            <a:ext cx="3695700" cy="369332"/>
          </a:xfrm>
          <a:prstGeom prst="rect">
            <a:avLst/>
          </a:prstGeom>
          <a:solidFill>
            <a:srgbClr val="E7CA49"/>
          </a:solidFill>
        </p:spPr>
        <p:txBody>
          <a:bodyPr wrap="square" rtlCol="0">
            <a:spAutoFit/>
          </a:bodyPr>
          <a:lstStyle/>
          <a:p>
            <a:pPr algn="r"/>
            <a:r>
              <a:rPr lang="en-US" dirty="0" smtClean="0">
                <a:solidFill>
                  <a:schemeClr val="tx1">
                    <a:lumMod val="75000"/>
                    <a:lumOff val="25000"/>
                  </a:schemeClr>
                </a:solidFill>
              </a:rPr>
              <a:t>What’s going on with Python?</a:t>
            </a:r>
            <a:endParaRPr lang="en-US" dirty="0">
              <a:solidFill>
                <a:schemeClr val="tx1">
                  <a:lumMod val="75000"/>
                  <a:lumOff val="25000"/>
                </a:schemeClr>
              </a:solidFill>
            </a:endParaRPr>
          </a:p>
        </p:txBody>
      </p:sp>
    </p:spTree>
    <p:extLst>
      <p:ext uri="{BB962C8B-B14F-4D97-AF65-F5344CB8AC3E}">
        <p14:creationId xmlns:p14="http://schemas.microsoft.com/office/powerpoint/2010/main" val="14182142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1583</TotalTime>
  <Words>5539</Words>
  <Application>Microsoft Macintosh PowerPoint</Application>
  <PresentationFormat>Widescreen</PresentationFormat>
  <Paragraphs>1105</Paragraphs>
  <Slides>80</Slides>
  <Notes>0</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80</vt:i4>
      </vt:variant>
    </vt:vector>
  </HeadingPairs>
  <TitlesOfParts>
    <vt:vector size="91" baseType="lpstr">
      <vt:lpstr>Calibri</vt:lpstr>
      <vt:lpstr>Calibri Light</vt:lpstr>
      <vt:lpstr>Consolas</vt:lpstr>
      <vt:lpstr>Courier</vt:lpstr>
      <vt:lpstr>Courier New</vt:lpstr>
      <vt:lpstr>Mangal</vt:lpstr>
      <vt:lpstr>Wingdings</vt:lpstr>
      <vt:lpstr>Arial</vt:lpstr>
      <vt:lpstr>Office Theme</vt:lpstr>
      <vt:lpstr>1_Office Theme</vt:lpstr>
      <vt:lpstr>2_Office Theme</vt:lpstr>
      <vt:lpstr>Python Quick Camp</vt:lpstr>
      <vt:lpstr>Purpose</vt:lpstr>
      <vt:lpstr>About Me</vt:lpstr>
      <vt:lpstr>Agenda</vt:lpstr>
      <vt:lpstr>Hello Jupyter!</vt:lpstr>
      <vt:lpstr>Introducing the Jupyter Notebook</vt:lpstr>
      <vt:lpstr>First Notebook</vt:lpstr>
      <vt:lpstr>Universities are Teaching Python</vt:lpstr>
      <vt:lpstr>Universities are Teaching Python</vt:lpstr>
      <vt:lpstr>Python is on the rise</vt:lpstr>
      <vt:lpstr>Why choose Python for Data Science?</vt:lpstr>
      <vt:lpstr>Introduction</vt:lpstr>
      <vt:lpstr>1. Get Procedure Costs</vt:lpstr>
      <vt:lpstr>Using Modules</vt:lpstr>
      <vt:lpstr>GetPrices Module: Parse HTML with BeautifulSoup</vt:lpstr>
      <vt:lpstr>Getting Prices: Thinking in Objects</vt:lpstr>
      <vt:lpstr>Getting Prices: Steps</vt:lpstr>
      <vt:lpstr>Getting Prices: get_sleep_prices()</vt:lpstr>
      <vt:lpstr>Getting Prices: get_prices()</vt:lpstr>
      <vt:lpstr>Loops and Lists</vt:lpstr>
      <vt:lpstr>Getting Prices: parse_pricelist()</vt:lpstr>
      <vt:lpstr>Working with Lists</vt:lpstr>
      <vt:lpstr>Working with Lists</vt:lpstr>
      <vt:lpstr>Processing Data: Introducing the DataFrame</vt:lpstr>
      <vt:lpstr>What is a DataFrame?</vt:lpstr>
      <vt:lpstr>Creating and accessing a DataFrame</vt:lpstr>
      <vt:lpstr>Set operations on a DataFrame</vt:lpstr>
      <vt:lpstr>Working with DataFrames</vt:lpstr>
      <vt:lpstr>Working with DataFrames</vt:lpstr>
      <vt:lpstr>Making Data Readable: Code to Descriptions Maps</vt:lpstr>
      <vt:lpstr>Dictionaries</vt:lpstr>
      <vt:lpstr>Working with DataFrames</vt:lpstr>
      <vt:lpstr>Working with DataFrames</vt:lpstr>
      <vt:lpstr>Price Distribution</vt:lpstr>
      <vt:lpstr>Histograms</vt:lpstr>
      <vt:lpstr>Plotting Libraries</vt:lpstr>
      <vt:lpstr>Feature Comparison</vt:lpstr>
      <vt:lpstr>Seaborn Gallery</vt:lpstr>
      <vt:lpstr>Histogram Options</vt:lpstr>
      <vt:lpstr>Seaborn Histograms</vt:lpstr>
      <vt:lpstr>Seaborn Histograms</vt:lpstr>
      <vt:lpstr>Cleaning Bad Data: Filtering a DataFrame</vt:lpstr>
      <vt:lpstr>Cleaning Bad Data: Filtering a DataFrame</vt:lpstr>
      <vt:lpstr>Testing Values and Filtering a DataFrame</vt:lpstr>
      <vt:lpstr>Filtering a DataFrame</vt:lpstr>
      <vt:lpstr>Filtering a DataFrame</vt:lpstr>
      <vt:lpstr>Drill Down: Histograms by Series</vt:lpstr>
      <vt:lpstr>Break</vt:lpstr>
      <vt:lpstr>Natural Language Processing in Python</vt:lpstr>
      <vt:lpstr>Shortcut for iterating over lists</vt:lpstr>
      <vt:lpstr>Inline for loop</vt:lpstr>
      <vt:lpstr>Inline for loop</vt:lpstr>
      <vt:lpstr>Labeling Facility Types: Loops and Conditions</vt:lpstr>
      <vt:lpstr>Labeling Facility Types: Loops and Conditions</vt:lpstr>
      <vt:lpstr>Looping and testing for values</vt:lpstr>
      <vt:lpstr>Looping and testing for values</vt:lpstr>
      <vt:lpstr>2. Getting more information about these facilities</vt:lpstr>
      <vt:lpstr>Clean Addresses: Google Maps Geocoding</vt:lpstr>
      <vt:lpstr>Looking at Facility Types: Histograms and Bars</vt:lpstr>
      <vt:lpstr>3. Get Additional External Data</vt:lpstr>
      <vt:lpstr>JSON Documents</vt:lpstr>
      <vt:lpstr>Checkpoint Your Data: Saving and Loading Excel</vt:lpstr>
      <vt:lpstr>Get Local Population: DataFrames as Lookups</vt:lpstr>
      <vt:lpstr>Lambda syntax</vt:lpstr>
      <vt:lpstr>DataFrame index values</vt:lpstr>
      <vt:lpstr>Plotting Relationships: Scatterplot / LM Plot</vt:lpstr>
      <vt:lpstr>Seaborn scatterplots</vt:lpstr>
      <vt:lpstr>Seaborn scatterplots</vt:lpstr>
      <vt:lpstr>Plotting Relationships: Scatterplot / LM Plot</vt:lpstr>
      <vt:lpstr>4. Review Correlations in Data</vt:lpstr>
      <vt:lpstr>Be a Lazy Programmer: Lists, Loops, and Lambda</vt:lpstr>
      <vt:lpstr>Be a Lazy Programmer: Lists, Loops, and Lambda</vt:lpstr>
      <vt:lpstr>Be a Lazy Programmer: Lists, Loops, and Lambda</vt:lpstr>
      <vt:lpstr>Scatterplot Matrix</vt:lpstr>
      <vt:lpstr>Getting vertical slices of a Data Frame</vt:lpstr>
      <vt:lpstr>Scatterplot Matrix</vt:lpstr>
      <vt:lpstr>Plotly Gallery</vt:lpstr>
      <vt:lpstr>Review of Topics</vt:lpstr>
      <vt:lpstr>What Next?</vt:lpstr>
      <vt:lpstr>Q &amp; A</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Boal</dc:creator>
  <cp:lastModifiedBy>Paul Boal</cp:lastModifiedBy>
  <cp:revision>135</cp:revision>
  <dcterms:created xsi:type="dcterms:W3CDTF">2017-10-01T18:54:04Z</dcterms:created>
  <dcterms:modified xsi:type="dcterms:W3CDTF">2017-10-03T04:38:28Z</dcterms:modified>
</cp:coreProperties>
</file>

<file path=docProps/thumbnail.jpeg>
</file>